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68" r:id="rId4"/>
    <p:sldId id="257" r:id="rId5"/>
    <p:sldId id="259" r:id="rId6"/>
    <p:sldId id="261" r:id="rId7"/>
    <p:sldId id="260" r:id="rId8"/>
    <p:sldId id="266" r:id="rId9"/>
    <p:sldId id="262" r:id="rId10"/>
    <p:sldId id="271" r:id="rId11"/>
    <p:sldId id="263" r:id="rId12"/>
    <p:sldId id="272" r:id="rId13"/>
    <p:sldId id="264" r:id="rId14"/>
    <p:sldId id="274" r:id="rId15"/>
    <p:sldId id="265" r:id="rId16"/>
    <p:sldId id="267" r:id="rId17"/>
    <p:sldId id="276" r:id="rId18"/>
    <p:sldId id="275" r:id="rId19"/>
    <p:sldId id="269" r:id="rId20"/>
    <p:sldId id="270" r:id="rId21"/>
  </p:sldIdLst>
  <p:sldSz cx="9144000" cy="6858000" type="screen4x3"/>
  <p:notesSz cx="6858000" cy="9144000"/>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167" autoAdjust="0"/>
  </p:normalViewPr>
  <p:slideViewPr>
    <p:cSldViewPr>
      <p:cViewPr>
        <p:scale>
          <a:sx n="70" d="100"/>
          <a:sy n="70" d="100"/>
        </p:scale>
        <p:origin x="-138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B543373-CC9B-4AAC-8939-A59D9B6832CF}" type="datetimeFigureOut">
              <a:rPr lang="af-ZA"/>
              <a:pPr>
                <a:defRPr/>
              </a:pPr>
              <a:t>2013/02/20</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pt-PT"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B7A7F33-94B1-4761-95AB-EFD2F7B89437}" type="slidenum">
              <a:rPr lang="pt-PT"/>
              <a:pPr>
                <a:defRPr/>
              </a:pPr>
              <a:t>‹#›</a:t>
            </a:fld>
            <a:endParaRPr 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31FD5B-AB44-4E99-863C-7D79F2EDB34C}" type="slidenum">
              <a:rPr lang="pt-PT" smtClean="0"/>
              <a:pPr fontAlgn="base">
                <a:spcBef>
                  <a:spcPct val="0"/>
                </a:spcBef>
                <a:spcAft>
                  <a:spcPct val="0"/>
                </a:spcAft>
                <a:defRPr/>
              </a:pPr>
              <a:t>1</a:t>
            </a:fld>
            <a:endParaRPr lang="pt-P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b="1" i="1"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204A62-09A7-4710-AAF6-79CD6A28C439}" type="slidenum">
              <a:rPr lang="pt-PT" smtClean="0"/>
              <a:pPr fontAlgn="base">
                <a:spcBef>
                  <a:spcPct val="0"/>
                </a:spcBef>
                <a:spcAft>
                  <a:spcPct val="0"/>
                </a:spcAft>
                <a:defRPr/>
              </a:pPr>
              <a:t>10</a:t>
            </a:fld>
            <a:endParaRPr lang="pt-P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t-PT" b="1" i="1" dirty="0" smtClean="0"/>
              <a:t>Fonte: </a:t>
            </a:r>
            <a:r>
              <a:rPr lang="pt-PT" b="0" i="0" dirty="0" smtClean="0"/>
              <a:t> www.monografias.com/trabajos39/tuberculosis-ganglionar/I</a:t>
            </a:r>
            <a:endParaRPr lang="pt-PT" b="1" i="1"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204A62-09A7-4710-AAF6-79CD6A28C439}" type="slidenum">
              <a:rPr lang="pt-PT" smtClean="0"/>
              <a:pPr fontAlgn="base">
                <a:spcBef>
                  <a:spcPct val="0"/>
                </a:spcBef>
                <a:spcAft>
                  <a:spcPct val="0"/>
                </a:spcAft>
                <a:defRPr/>
              </a:pPr>
              <a:t>11</a:t>
            </a:fld>
            <a:endParaRPr lang="pt-P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B8DB1D-CCF6-4A23-89DA-8CFA1CDCFE83}" type="slidenum">
              <a:rPr lang="pt-PT" smtClean="0"/>
              <a:pPr fontAlgn="base">
                <a:spcBef>
                  <a:spcPct val="0"/>
                </a:spcBef>
                <a:spcAft>
                  <a:spcPct val="0"/>
                </a:spcAft>
                <a:defRPr/>
              </a:pPr>
              <a:t>12</a:t>
            </a:fld>
            <a:endParaRPr lang="pt-P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B8DB1D-CCF6-4A23-89DA-8CFA1CDCFE83}" type="slidenum">
              <a:rPr lang="pt-PT" smtClean="0"/>
              <a:pPr fontAlgn="base">
                <a:spcBef>
                  <a:spcPct val="0"/>
                </a:spcBef>
                <a:spcAft>
                  <a:spcPct val="0"/>
                </a:spcAft>
                <a:defRPr/>
              </a:pPr>
              <a:t>13</a:t>
            </a:fld>
            <a:endParaRPr lang="pt-P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45A162-3DA8-452D-845E-DF47B42AE86E}" type="slidenum">
              <a:rPr lang="pt-PT" smtClean="0"/>
              <a:pPr fontAlgn="base">
                <a:spcBef>
                  <a:spcPct val="0"/>
                </a:spcBef>
                <a:spcAft>
                  <a:spcPct val="0"/>
                </a:spcAft>
                <a:defRPr/>
              </a:pPr>
              <a:t>14</a:t>
            </a:fld>
            <a:endParaRPr lang="pt-P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4B224B-83CB-4405-9B82-E596C6E36F52}" type="slidenum">
              <a:rPr lang="pt-PT" smtClean="0"/>
              <a:pPr fontAlgn="base">
                <a:spcBef>
                  <a:spcPct val="0"/>
                </a:spcBef>
                <a:spcAft>
                  <a:spcPct val="0"/>
                </a:spcAft>
                <a:defRPr/>
              </a:pPr>
              <a:t>15</a:t>
            </a:fld>
            <a:endParaRPr lang="pt-P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PT" b="1" dirty="0" smtClean="0"/>
              <a:t>Instruções</a:t>
            </a:r>
            <a:r>
              <a:rPr lang="pt-PT" b="1" baseline="0" dirty="0" smtClean="0"/>
              <a:t> para o Docente:</a:t>
            </a:r>
            <a:endParaRPr lang="pt-PT" baseline="0" dirty="0" smtClean="0"/>
          </a:p>
          <a:p>
            <a:pPr>
              <a:buFont typeface="Arial" pitchFamily="34" charset="0"/>
              <a:buChar char="•"/>
            </a:pPr>
            <a:r>
              <a:rPr lang="pt-PT" baseline="0" dirty="0" smtClean="0"/>
              <a:t>Peça aos formandos para consultarem o MR, Unidade 7.3 sobre Linfadenopatia. </a:t>
            </a:r>
          </a:p>
          <a:p>
            <a:pPr>
              <a:buFont typeface="Arial" pitchFamily="34" charset="0"/>
              <a:buChar char="•"/>
            </a:pPr>
            <a:r>
              <a:rPr lang="pt-PT" baseline="0" dirty="0" smtClean="0"/>
              <a:t>Nela podem encontrar uma tabela de diagn</a:t>
            </a:r>
            <a:r>
              <a:rPr lang="pt-PT" baseline="0" dirty="0" smtClean="0">
                <a:latin typeface="Calibri"/>
              </a:rPr>
              <a:t>ó</a:t>
            </a:r>
            <a:r>
              <a:rPr lang="pt-PT" baseline="0" dirty="0" smtClean="0"/>
              <a:t>stico diferencial da linfadenopatia no doente HIV+ e o algoritmo correspondente.</a:t>
            </a:r>
            <a:endParaRPr lang="pt-PT" dirty="0"/>
          </a:p>
        </p:txBody>
      </p:sp>
      <p:sp>
        <p:nvSpPr>
          <p:cNvPr id="4" name="Slide Number Placeholder 3"/>
          <p:cNvSpPr>
            <a:spLocks noGrp="1"/>
          </p:cNvSpPr>
          <p:nvPr>
            <p:ph type="sldNum" sz="quarter" idx="10"/>
          </p:nvPr>
        </p:nvSpPr>
        <p:spPr/>
        <p:txBody>
          <a:bodyPr/>
          <a:lstStyle/>
          <a:p>
            <a:pPr>
              <a:defRPr/>
            </a:pPr>
            <a:fld id="{7B7A7F33-94B1-4761-95AB-EFD2F7B89437}" type="slidenum">
              <a:rPr lang="pt-PT" smtClean="0"/>
              <a:pPr>
                <a:defRPr/>
              </a:pPr>
              <a:t>16</a:t>
            </a:fld>
            <a:endParaRPr lang="pt-P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pt-PT" b="1" i="0" dirty="0" smtClean="0"/>
              <a:t>Instru</a:t>
            </a:r>
            <a:r>
              <a:rPr lang="pt-BR" b="1" i="0" dirty="0" smtClean="0"/>
              <a:t>ções</a:t>
            </a:r>
            <a:r>
              <a:rPr lang="pt-PT" b="1" i="0" dirty="0" smtClean="0"/>
              <a:t> para o Docente:</a:t>
            </a:r>
          </a:p>
          <a:p>
            <a:pPr>
              <a:buFont typeface="Arial" pitchFamily="34" charset="0"/>
              <a:buChar char="•"/>
            </a:pPr>
            <a:r>
              <a:rPr lang="pt-PT" b="0" i="0" baseline="0" dirty="0" smtClean="0"/>
              <a:t>Peça aos formandos para consultarem a Folha de Exercício da Unidade 7.3 “</a:t>
            </a:r>
            <a:r>
              <a:rPr lang="pt-PT" sz="1200" dirty="0" smtClean="0"/>
              <a:t>Casos Clínicos curtos para Diagnóstico Diferencial de </a:t>
            </a:r>
            <a:r>
              <a:rPr lang="pt-PT" sz="1200" dirty="0" err="1" smtClean="0"/>
              <a:t>Linfadenopatias</a:t>
            </a:r>
            <a:r>
              <a:rPr lang="pt-PT" sz="1200" dirty="0" smtClean="0"/>
              <a:t>” </a:t>
            </a:r>
            <a:r>
              <a:rPr lang="pt-PT" b="0" i="0" baseline="0" dirty="0" smtClean="0"/>
              <a:t>do Caderno de </a:t>
            </a:r>
            <a:r>
              <a:rPr lang="pt-PT" sz="1200" kern="1200" dirty="0" smtClean="0">
                <a:solidFill>
                  <a:schemeClr val="tx1"/>
                </a:solidFill>
                <a:latin typeface="Geneva" pitchFamily="-16" charset="0"/>
                <a:ea typeface="+mn-ea"/>
                <a:cs typeface="+mn-cs"/>
              </a:rPr>
              <a:t>Exercícios</a:t>
            </a:r>
            <a:endParaRPr lang="pt-PT" sz="1200" kern="1200" baseline="0" noProof="0" dirty="0" smtClean="0">
              <a:solidFill>
                <a:schemeClr val="tx1"/>
              </a:solidFill>
              <a:latin typeface="Geneva" pitchFamily="-16" charset="0"/>
              <a:ea typeface="+mn-ea"/>
              <a:cs typeface="+mn-cs"/>
            </a:endParaRPr>
          </a:p>
          <a:p>
            <a:pPr>
              <a:buFont typeface="Arial" pitchFamily="34" charset="0"/>
              <a:buChar char="•"/>
            </a:pPr>
            <a:r>
              <a:rPr lang="pt-PT" sz="1200" b="0" i="0" kern="1200" baseline="0" noProof="0" dirty="0" smtClean="0">
                <a:solidFill>
                  <a:schemeClr val="tx1"/>
                </a:solidFill>
                <a:latin typeface="Geneva" pitchFamily="-16" charset="0"/>
                <a:ea typeface="+mn-ea"/>
                <a:cs typeface="+mn-cs"/>
              </a:rPr>
              <a:t>Consulte as instruç</a:t>
            </a:r>
            <a:r>
              <a:rPr lang="pt-BR" b="0" i="0" dirty="0" smtClean="0"/>
              <a:t>ões na Folha de Exercício a seguir para realizar a actividade</a:t>
            </a:r>
            <a:endParaRPr lang="pt-PT" b="0" i="0" dirty="0" smtClean="0"/>
          </a:p>
          <a:p>
            <a:endParaRPr lang="es-ES" sz="1200" kern="1200" dirty="0">
              <a:solidFill>
                <a:schemeClr val="tx1"/>
              </a:solidFill>
              <a:latin typeface="+mn-lt"/>
              <a:ea typeface="+mn-ea"/>
              <a:cs typeface="+mn-cs"/>
            </a:endParaRP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4B224B-83CB-4405-9B82-E596C6E36F52}" type="slidenum">
              <a:rPr lang="pt-PT" smtClean="0"/>
              <a:pPr fontAlgn="base">
                <a:spcBef>
                  <a:spcPct val="0"/>
                </a:spcBef>
                <a:spcAft>
                  <a:spcPct val="0"/>
                </a:spcAft>
                <a:defRPr/>
              </a:pPr>
              <a:t>17</a:t>
            </a:fld>
            <a:endParaRPr lang="pt-P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7B7A7F33-94B1-4761-95AB-EFD2F7B89437}" type="slidenum">
              <a:rPr lang="pt-PT" smtClean="0"/>
              <a:pPr>
                <a:defRPr/>
              </a:pPr>
              <a:t>18</a:t>
            </a:fld>
            <a:endParaRPr lang="pt-P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7B7A7F33-94B1-4761-95AB-EFD2F7B89437}" type="slidenum">
              <a:rPr lang="pt-PT" smtClean="0"/>
              <a:pPr>
                <a:defRPr/>
              </a:pPr>
              <a:t>19</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dirty="0"/>
          </a:p>
        </p:txBody>
      </p:sp>
      <p:sp>
        <p:nvSpPr>
          <p:cNvPr id="4" name="Slide Number Placeholder 3"/>
          <p:cNvSpPr>
            <a:spLocks noGrp="1"/>
          </p:cNvSpPr>
          <p:nvPr>
            <p:ph type="sldNum" sz="quarter" idx="10"/>
          </p:nvPr>
        </p:nvSpPr>
        <p:spPr/>
        <p:txBody>
          <a:bodyPr/>
          <a:lstStyle/>
          <a:p>
            <a:pPr>
              <a:defRPr/>
            </a:pPr>
            <a:fld id="{7B7A7F33-94B1-4761-95AB-EFD2F7B89437}" type="slidenum">
              <a:rPr lang="pt-PT" smtClean="0"/>
              <a:pPr>
                <a:defRPr/>
              </a:pPr>
              <a:t>2</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3EE3D2-6705-4E76-834D-C33D30B944B1}" type="slidenum">
              <a:rPr lang="pt-PT" smtClean="0"/>
              <a:pPr fontAlgn="base">
                <a:spcBef>
                  <a:spcPct val="0"/>
                </a:spcBef>
                <a:spcAft>
                  <a:spcPct val="0"/>
                </a:spcAft>
                <a:defRPr/>
              </a:pPr>
              <a:t>3</a:t>
            </a:fld>
            <a:endParaRPr lang="pt-P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A80DE3-0204-490C-8561-7515B12D6F69}" type="slidenum">
              <a:rPr lang="pt-PT" smtClean="0"/>
              <a:pPr fontAlgn="base">
                <a:spcBef>
                  <a:spcPct val="0"/>
                </a:spcBef>
                <a:spcAft>
                  <a:spcPct val="0"/>
                </a:spcAft>
                <a:defRPr/>
              </a:pPr>
              <a:t>4</a:t>
            </a:fld>
            <a:endParaRPr lang="pt-P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F5A84D-8110-40C5-8AEA-9568FE038484}" type="slidenum">
              <a:rPr lang="pt-PT" smtClean="0"/>
              <a:pPr fontAlgn="base">
                <a:spcBef>
                  <a:spcPct val="0"/>
                </a:spcBef>
                <a:spcAft>
                  <a:spcPct val="0"/>
                </a:spcAft>
                <a:defRPr/>
              </a:pPr>
              <a:t>5</a:t>
            </a:fld>
            <a:endParaRPr lang="pt-P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80BAAA-6B3F-4979-BB7E-9AAD210390AE}" type="slidenum">
              <a:rPr lang="pt-PT" smtClean="0"/>
              <a:pPr fontAlgn="base">
                <a:spcBef>
                  <a:spcPct val="0"/>
                </a:spcBef>
                <a:spcAft>
                  <a:spcPct val="0"/>
                </a:spcAft>
                <a:defRPr/>
              </a:pPr>
              <a:t>6</a:t>
            </a:fld>
            <a:endParaRPr lang="pt-P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1522B6-E34F-40F4-A497-67E2799095EF}" type="slidenum">
              <a:rPr lang="pt-PT" smtClean="0"/>
              <a:pPr fontAlgn="base">
                <a:spcBef>
                  <a:spcPct val="0"/>
                </a:spcBef>
                <a:spcAft>
                  <a:spcPct val="0"/>
                </a:spcAft>
                <a:defRPr/>
              </a:pPr>
              <a:t>7</a:t>
            </a:fld>
            <a:endParaRPr lang="pt-P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 typeface="Arial" pitchFamily="34" charset="0"/>
              <a:buNone/>
            </a:pPr>
            <a:r>
              <a:rPr lang="pt-PT" b="1" dirty="0" smtClean="0"/>
              <a:t>Informações</a:t>
            </a:r>
            <a:r>
              <a:rPr lang="pt-PT" b="1" baseline="0" dirty="0" smtClean="0"/>
              <a:t> adicionais:</a:t>
            </a:r>
            <a:endParaRPr lang="pt-PT" b="1" dirty="0" smtClean="0"/>
          </a:p>
          <a:p>
            <a:pPr eaLnBrk="1" hangingPunct="1">
              <a:spcBef>
                <a:spcPct val="0"/>
              </a:spcBef>
              <a:buFont typeface="Arial" pitchFamily="34" charset="0"/>
              <a:buNone/>
            </a:pPr>
            <a:r>
              <a:rPr lang="pt-PT" dirty="0" smtClean="0"/>
              <a:t>Exemplos de linfadenopatia reactiva: uma pessoa com uma ferida infectada no braço pode ter nódulos inchados da axila; uma pessoa com uma ferida infectada da perna pode ter nódulos inguinais inchados</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CC4097-B471-4321-878B-8C3A0BC45C83}" type="slidenum">
              <a:rPr lang="pt-PT" smtClean="0"/>
              <a:pPr fontAlgn="base">
                <a:spcBef>
                  <a:spcPct val="0"/>
                </a:spcBef>
                <a:spcAft>
                  <a:spcPct val="0"/>
                </a:spcAft>
                <a:defRPr/>
              </a:pPr>
              <a:t>8</a:t>
            </a:fld>
            <a:endParaRPr lang="pt-P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dirty="0" smtClean="0"/>
          </a:p>
          <a:p>
            <a:pPr eaLnBrk="1" hangingPunct="1">
              <a:spcBef>
                <a:spcPct val="0"/>
              </a:spcBef>
            </a:pPr>
            <a:endParaRPr lang="pt-PT" dirty="0"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CC4097-B471-4321-878B-8C3A0BC45C83}" type="slidenum">
              <a:rPr lang="pt-PT" smtClean="0"/>
              <a:pPr fontAlgn="base">
                <a:spcBef>
                  <a:spcPct val="0"/>
                </a:spcBef>
                <a:spcAft>
                  <a:spcPct val="0"/>
                </a:spcAft>
                <a:defRPr/>
              </a:pPr>
              <a:t>9</a:t>
            </a:fld>
            <a:endParaRPr lang="pt-P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7620000" y="6381750"/>
            <a:ext cx="1066800" cy="476250"/>
          </a:xfrm>
          <a:prstGeom prst="rect">
            <a:avLst/>
          </a:prstGeom>
          <a:noFill/>
          <a:ln w="9525">
            <a:noFill/>
            <a:miter lim="800000"/>
            <a:headEnd/>
            <a:tailEnd/>
          </a:ln>
          <a:effectLst/>
        </p:spPr>
        <p:txBody>
          <a:bodyPr/>
          <a:lstStyle/>
          <a:p>
            <a:pPr algn="r">
              <a:defRPr/>
            </a:pPr>
            <a:fld id="{485D616B-AF13-4FC0-B4F0-31A7A9D67CEE}" type="slidenum">
              <a:rPr lang="en-US" sz="1200"/>
              <a:pPr algn="r">
                <a:defRPr/>
              </a:pPr>
              <a:t>‹#›</a:t>
            </a:fld>
            <a:endParaRPr lang="en-US" sz="1200"/>
          </a:p>
        </p:txBody>
      </p:sp>
      <p:sp>
        <p:nvSpPr>
          <p:cNvPr id="5" name="Rectangle 8"/>
          <p:cNvSpPr>
            <a:spLocks noChangeArrowheads="1"/>
          </p:cNvSpPr>
          <p:nvPr/>
        </p:nvSpPr>
        <p:spPr bwMode="auto">
          <a:xfrm>
            <a:off x="0" y="2544763"/>
            <a:ext cx="184150" cy="457200"/>
          </a:xfrm>
          <a:prstGeom prst="rect">
            <a:avLst/>
          </a:prstGeom>
          <a:noFill/>
          <a:ln w="9525">
            <a:noFill/>
            <a:miter lim="800000"/>
            <a:headEnd/>
            <a:tailEnd/>
          </a:ln>
          <a:effectLst/>
        </p:spPr>
        <p:txBody>
          <a:bodyPr wrap="none" anchor="ctr">
            <a:spAutoFit/>
          </a:bodyPr>
          <a:lstStyle/>
          <a:p>
            <a:pPr>
              <a:defRPr/>
            </a:pPr>
            <a:endParaRPr lang="af-ZA" sz="2400"/>
          </a:p>
        </p:txBody>
      </p:sp>
      <p:sp>
        <p:nvSpPr>
          <p:cNvPr id="6" name="Line 4"/>
          <p:cNvSpPr>
            <a:spLocks noChangeShapeType="1"/>
          </p:cNvSpPr>
          <p:nvPr/>
        </p:nvSpPr>
        <p:spPr bwMode="auto">
          <a:xfrm>
            <a:off x="577850" y="381000"/>
            <a:ext cx="0" cy="6096000"/>
          </a:xfrm>
          <a:prstGeom prst="line">
            <a:avLst/>
          </a:prstGeom>
          <a:noFill/>
          <a:ln w="44450">
            <a:solidFill>
              <a:srgbClr val="FF0000"/>
            </a:solidFill>
            <a:round/>
            <a:headEnd/>
            <a:tailEnd/>
          </a:ln>
          <a:effectLst/>
        </p:spPr>
        <p:txBody>
          <a:bodyPr/>
          <a:lstStyle/>
          <a:p>
            <a:pPr>
              <a:defRPr/>
            </a:pPr>
            <a:endParaRPr lang="af-ZA" sz="2400"/>
          </a:p>
        </p:txBody>
      </p:sp>
      <p:sp>
        <p:nvSpPr>
          <p:cNvPr id="7" name="Line 5"/>
          <p:cNvSpPr>
            <a:spLocks noChangeShapeType="1"/>
          </p:cNvSpPr>
          <p:nvPr/>
        </p:nvSpPr>
        <p:spPr bwMode="auto">
          <a:xfrm>
            <a:off x="457200" y="381000"/>
            <a:ext cx="0" cy="6096000"/>
          </a:xfrm>
          <a:prstGeom prst="line">
            <a:avLst/>
          </a:prstGeom>
          <a:noFill/>
          <a:ln w="44450">
            <a:solidFill>
              <a:srgbClr val="FFCC00"/>
            </a:solidFill>
            <a:round/>
            <a:headEnd/>
            <a:tailEnd/>
          </a:ln>
          <a:effectLst/>
        </p:spPr>
        <p:txBody>
          <a:bodyPr/>
          <a:lstStyle/>
          <a:p>
            <a:pPr>
              <a:defRPr/>
            </a:pPr>
            <a:endParaRPr lang="af-ZA" sz="2400"/>
          </a:p>
        </p:txBody>
      </p:sp>
      <p:sp>
        <p:nvSpPr>
          <p:cNvPr id="8" name="Line 6"/>
          <p:cNvSpPr>
            <a:spLocks noChangeShapeType="1"/>
          </p:cNvSpPr>
          <p:nvPr/>
        </p:nvSpPr>
        <p:spPr bwMode="auto">
          <a:xfrm>
            <a:off x="347663" y="381000"/>
            <a:ext cx="0" cy="6096000"/>
          </a:xfrm>
          <a:prstGeom prst="line">
            <a:avLst/>
          </a:prstGeom>
          <a:noFill/>
          <a:ln w="44450">
            <a:solidFill>
              <a:srgbClr val="008000"/>
            </a:solidFill>
            <a:round/>
            <a:headEnd/>
            <a:tailEnd/>
          </a:ln>
          <a:effectLst/>
        </p:spPr>
        <p:txBody>
          <a:bodyPr/>
          <a:lstStyle/>
          <a:p>
            <a:pPr>
              <a:defRPr/>
            </a:pPr>
            <a:endParaRPr lang="af-ZA" sz="2400"/>
          </a:p>
        </p:txBody>
      </p:sp>
      <p:pic>
        <p:nvPicPr>
          <p:cNvPr id="9" name="Object 8"/>
          <p:cNvPicPr>
            <a:picLocks noChangeAspect="1"/>
          </p:cNvPicPr>
          <p:nvPr/>
        </p:nvPicPr>
        <p:blipFill>
          <a:blip r:embed="rId2" cstate="print"/>
          <a:stretch>
            <a:fillRect/>
          </a:stretch>
        </p:blipFill>
        <p:spPr>
          <a:xfrm>
            <a:off x="762000" y="457200"/>
            <a:ext cx="1517650" cy="1600200"/>
          </a:xfrm>
          <a:prstGeom prst="rect">
            <a:avLst/>
          </a:prstGeom>
        </p:spPr>
      </p:pic>
      <p:sp>
        <p:nvSpPr>
          <p:cNvPr id="144386" name="Rectangle 2"/>
          <p:cNvSpPr>
            <a:spLocks noGrp="1" noChangeArrowheads="1"/>
          </p:cNvSpPr>
          <p:nvPr>
            <p:ph type="title"/>
          </p:nvPr>
        </p:nvSpPr>
        <p:spPr>
          <a:xfrm>
            <a:off x="1066800" y="2133600"/>
            <a:ext cx="7772400" cy="1470025"/>
          </a:xfrm>
        </p:spPr>
        <p:txBody>
          <a:bodyPr/>
          <a:lstStyle>
            <a:lvl1pPr>
              <a:defRPr/>
            </a:lvl1pPr>
          </a:lstStyle>
          <a:p>
            <a:r>
              <a:rPr lang="en-US" smtClean="0"/>
              <a:t>Click to edit Master title style</a:t>
            </a:r>
            <a:endParaRPr lang="pt-PT"/>
          </a:p>
        </p:txBody>
      </p:sp>
      <p:sp>
        <p:nvSpPr>
          <p:cNvPr id="287747" name="Rectangle 3"/>
          <p:cNvSpPr>
            <a:spLocks noGrp="1" noChangeArrowheads="1"/>
          </p:cNvSpPr>
          <p:nvPr>
            <p:ph type="subTitle" idx="1"/>
          </p:nvPr>
        </p:nvSpPr>
        <p:spPr>
          <a:xfrm>
            <a:off x="1752600" y="3886200"/>
            <a:ext cx="6400800" cy="1752600"/>
          </a:xfrm>
        </p:spPr>
        <p:txBody>
          <a:bodyPr/>
          <a:lstStyle>
            <a:lvl1pPr marL="0" indent="0" algn="ctr">
              <a:buFontTx/>
              <a:buNone/>
              <a:defRPr/>
            </a:lvl1pPr>
          </a:lstStyle>
          <a:p>
            <a:r>
              <a:rPr lang="en-US" smtClean="0"/>
              <a:t>Click to edit Master subtitle style</a:t>
            </a:r>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67400"/>
          </a:xfrm>
        </p:spPr>
        <p:txBody>
          <a:bodyPr vert="eaVert"/>
          <a:lstStyle/>
          <a:p>
            <a:r>
              <a:rPr lang="en-US" smtClean="0"/>
              <a:t>Click to edit Master title style</a:t>
            </a:r>
            <a:endParaRPr lang="af-ZA"/>
          </a:p>
        </p:txBody>
      </p:sp>
      <p:sp>
        <p:nvSpPr>
          <p:cNvPr id="3" name="Vertical Text Placeholder 2"/>
          <p:cNvSpPr>
            <a:spLocks noGrp="1"/>
          </p:cNvSpPr>
          <p:nvPr>
            <p:ph type="body" orient="vert" idx="1"/>
          </p:nvPr>
        </p:nvSpPr>
        <p:spPr>
          <a:xfrm>
            <a:off x="457200" y="3048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f-Z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f-Z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f-Z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f-Z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f-Z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f-Z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af-ZA"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af-ZA"/>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f-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sz="half" idx="1"/>
          </p:nvPr>
        </p:nvSpPr>
        <p:spPr>
          <a:xfrm>
            <a:off x="457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Content Placeholder 3"/>
          <p:cNvSpPr>
            <a:spLocks noGrp="1"/>
          </p:cNvSpPr>
          <p:nvPr>
            <p:ph sz="half" idx="2"/>
          </p:nvPr>
        </p:nvSpPr>
        <p:spPr>
          <a:xfrm>
            <a:off x="4648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f-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f-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f-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af-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457200" y="304800"/>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pt-PT" smtClean="0"/>
          </a:p>
        </p:txBody>
      </p:sp>
      <p:sp>
        <p:nvSpPr>
          <p:cNvPr id="1029" name="Rectangle 3"/>
          <p:cNvSpPr>
            <a:spLocks noGrp="1" noChangeArrowheads="1"/>
          </p:cNvSpPr>
          <p:nvPr>
            <p:ph type="body" idx="1"/>
          </p:nvPr>
        </p:nvSpPr>
        <p:spPr bwMode="auto">
          <a:xfrm>
            <a:off x="4572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p:txBody>
      </p:sp>
      <p:sp>
        <p:nvSpPr>
          <p:cNvPr id="144390" name="Line 6"/>
          <p:cNvSpPr>
            <a:spLocks noChangeShapeType="1"/>
          </p:cNvSpPr>
          <p:nvPr/>
        </p:nvSpPr>
        <p:spPr bwMode="auto">
          <a:xfrm>
            <a:off x="457200" y="1447800"/>
            <a:ext cx="8229600" cy="0"/>
          </a:xfrm>
          <a:prstGeom prst="line">
            <a:avLst/>
          </a:prstGeom>
          <a:noFill/>
          <a:ln w="38100">
            <a:solidFill>
              <a:srgbClr val="FFCC00"/>
            </a:solidFill>
            <a:round/>
            <a:headEnd/>
            <a:tailEnd/>
          </a:ln>
          <a:effectLst/>
        </p:spPr>
        <p:txBody>
          <a:bodyPr/>
          <a:lstStyle/>
          <a:p>
            <a:pPr>
              <a:defRPr/>
            </a:pPr>
            <a:endParaRPr lang="af-ZA" sz="2400"/>
          </a:p>
        </p:txBody>
      </p:sp>
      <p:sp>
        <p:nvSpPr>
          <p:cNvPr id="144391" name="Line 7"/>
          <p:cNvSpPr>
            <a:spLocks noChangeShapeType="1"/>
          </p:cNvSpPr>
          <p:nvPr/>
        </p:nvSpPr>
        <p:spPr bwMode="auto">
          <a:xfrm>
            <a:off x="457200" y="1385888"/>
            <a:ext cx="8229600" cy="0"/>
          </a:xfrm>
          <a:prstGeom prst="line">
            <a:avLst/>
          </a:prstGeom>
          <a:noFill/>
          <a:ln w="38100">
            <a:solidFill>
              <a:srgbClr val="FF0000"/>
            </a:solidFill>
            <a:round/>
            <a:headEnd/>
            <a:tailEnd/>
          </a:ln>
          <a:effectLst/>
        </p:spPr>
        <p:txBody>
          <a:bodyPr/>
          <a:lstStyle/>
          <a:p>
            <a:pPr>
              <a:defRPr/>
            </a:pPr>
            <a:endParaRPr lang="af-ZA" sz="2400"/>
          </a:p>
        </p:txBody>
      </p:sp>
      <p:sp>
        <p:nvSpPr>
          <p:cNvPr id="144392" name="Rectangle 8"/>
          <p:cNvSpPr>
            <a:spLocks noChangeArrowheads="1"/>
          </p:cNvSpPr>
          <p:nvPr/>
        </p:nvSpPr>
        <p:spPr bwMode="auto">
          <a:xfrm>
            <a:off x="0" y="2544763"/>
            <a:ext cx="184150" cy="457200"/>
          </a:xfrm>
          <a:prstGeom prst="rect">
            <a:avLst/>
          </a:prstGeom>
          <a:noFill/>
          <a:ln w="9525">
            <a:noFill/>
            <a:miter lim="800000"/>
            <a:headEnd/>
            <a:tailEnd/>
          </a:ln>
          <a:effectLst/>
        </p:spPr>
        <p:txBody>
          <a:bodyPr wrap="none" anchor="ctr">
            <a:spAutoFit/>
          </a:bodyPr>
          <a:lstStyle/>
          <a:p>
            <a:pPr>
              <a:defRPr/>
            </a:pPr>
            <a:endParaRPr lang="af-ZA" sz="2400"/>
          </a:p>
        </p:txBody>
      </p:sp>
      <p:pic>
        <p:nvPicPr>
          <p:cNvPr id="1026" name="Object 9"/>
          <p:cNvPicPr>
            <a:picLocks noChangeAspect="1"/>
          </p:cNvPicPr>
          <p:nvPr/>
        </p:nvPicPr>
        <p:blipFill>
          <a:blip r:embed="rId13" cstate="print"/>
          <a:stretch>
            <a:fillRect/>
          </a:stretch>
        </p:blipFill>
        <p:spPr>
          <a:xfrm>
            <a:off x="8001000" y="304800"/>
            <a:ext cx="866775" cy="914400"/>
          </a:xfrm>
          <a:prstGeom prst="rect">
            <a:avLst/>
          </a:prstGeom>
        </p:spPr>
      </p:pic>
      <p:sp>
        <p:nvSpPr>
          <p:cNvPr id="144394" name="Line 10"/>
          <p:cNvSpPr>
            <a:spLocks noChangeShapeType="1"/>
          </p:cNvSpPr>
          <p:nvPr/>
        </p:nvSpPr>
        <p:spPr bwMode="auto">
          <a:xfrm>
            <a:off x="457200" y="1524000"/>
            <a:ext cx="8229600" cy="0"/>
          </a:xfrm>
          <a:prstGeom prst="line">
            <a:avLst/>
          </a:prstGeom>
          <a:noFill/>
          <a:ln w="38100">
            <a:solidFill>
              <a:srgbClr val="008000"/>
            </a:solidFill>
            <a:round/>
            <a:headEnd/>
            <a:tailEnd/>
          </a:ln>
          <a:effectLst/>
        </p:spPr>
        <p:txBody>
          <a:bodyPr/>
          <a:lstStyle/>
          <a:p>
            <a:pPr>
              <a:defRPr/>
            </a:pPr>
            <a:endParaRPr lang="af-ZA" sz="2400"/>
          </a:p>
        </p:txBody>
      </p:sp>
      <p:sp>
        <p:nvSpPr>
          <p:cNvPr id="11" name="Rectangle 5"/>
          <p:cNvSpPr>
            <a:spLocks noChangeArrowheads="1"/>
          </p:cNvSpPr>
          <p:nvPr userDrawn="1"/>
        </p:nvSpPr>
        <p:spPr bwMode="auto">
          <a:xfrm>
            <a:off x="7620000" y="6381750"/>
            <a:ext cx="1066800" cy="476250"/>
          </a:xfrm>
          <a:prstGeom prst="rect">
            <a:avLst/>
          </a:prstGeom>
          <a:noFill/>
          <a:ln w="9525">
            <a:noFill/>
            <a:miter lim="800000"/>
            <a:headEnd/>
            <a:tailEnd/>
          </a:ln>
          <a:effectLst/>
        </p:spPr>
        <p:txBody>
          <a:bodyPr/>
          <a:lstStyle/>
          <a:p>
            <a:pPr algn="r">
              <a:defRPr/>
            </a:pPr>
            <a:fld id="{D29C9D46-3726-4E6E-94C4-EA81F4D282ED}" type="slidenum">
              <a:rPr lang="en-US" sz="1200" baseline="0">
                <a:solidFill>
                  <a:schemeClr val="bg1">
                    <a:lumMod val="50000"/>
                  </a:schemeClr>
                </a:solidFill>
              </a:rPr>
              <a:pPr algn="r">
                <a:defRPr/>
              </a:pPr>
              <a:t>‹#›</a:t>
            </a:fld>
            <a:endParaRPr lang="en-US" sz="1200" baseline="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780"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eaLnBrk="1" fontAlgn="base" hangingPunct="1">
        <a:spcBef>
          <a:spcPct val="0"/>
        </a:spcBef>
        <a:spcAft>
          <a:spcPct val="0"/>
        </a:spcAft>
        <a:defRPr sz="3600" b="1">
          <a:solidFill>
            <a:schemeClr val="tx1"/>
          </a:solidFill>
          <a:latin typeface="Arial" charset="0"/>
        </a:defRPr>
      </a:lvl6pPr>
      <a:lvl7pPr marL="914400" algn="l" rtl="0" eaLnBrk="1" fontAlgn="base" hangingPunct="1">
        <a:spcBef>
          <a:spcPct val="0"/>
        </a:spcBef>
        <a:spcAft>
          <a:spcPct val="0"/>
        </a:spcAft>
        <a:defRPr sz="3600" b="1">
          <a:solidFill>
            <a:schemeClr val="tx1"/>
          </a:solidFill>
          <a:latin typeface="Arial" charset="0"/>
        </a:defRPr>
      </a:lvl7pPr>
      <a:lvl8pPr marL="1371600" algn="l" rtl="0" eaLnBrk="1" fontAlgn="base" hangingPunct="1">
        <a:spcBef>
          <a:spcPct val="0"/>
        </a:spcBef>
        <a:spcAft>
          <a:spcPct val="0"/>
        </a:spcAft>
        <a:defRPr sz="3600" b="1">
          <a:solidFill>
            <a:schemeClr val="tx1"/>
          </a:solidFill>
          <a:latin typeface="Arial" charset="0"/>
        </a:defRPr>
      </a:lvl8pPr>
      <a:lvl9pPr marL="1828800" algn="l" rtl="0" eaLnBrk="1" fontAlgn="base" hangingPunct="1">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lr>
          <a:srgbClr val="FF3300"/>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CC00"/>
        </a:buClr>
        <a:buChar char="•"/>
        <a:defRPr sz="2600">
          <a:solidFill>
            <a:schemeClr val="tx1"/>
          </a:solidFill>
          <a:latin typeface="+mn-lt"/>
        </a:defRPr>
      </a:lvl2pPr>
      <a:lvl3pPr marL="1143000" indent="-228600" algn="l" rtl="0" eaLnBrk="0" fontAlgn="base" hangingPunct="0">
        <a:spcBef>
          <a:spcPct val="20000"/>
        </a:spcBef>
        <a:spcAft>
          <a:spcPct val="0"/>
        </a:spcAft>
        <a:buClr>
          <a:srgbClr val="008000"/>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bwMode="auto">
          <a:xfrm>
            <a:off x="609600" y="2286000"/>
            <a:ext cx="7848600"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pt-PT" smtClean="0"/>
          </a:p>
        </p:txBody>
      </p:sp>
      <p:sp>
        <p:nvSpPr>
          <p:cNvPr id="144389" name="Rectangle 5"/>
          <p:cNvSpPr>
            <a:spLocks noChangeArrowheads="1"/>
          </p:cNvSpPr>
          <p:nvPr/>
        </p:nvSpPr>
        <p:spPr bwMode="auto">
          <a:xfrm>
            <a:off x="7620000" y="6381750"/>
            <a:ext cx="1066800" cy="476250"/>
          </a:xfrm>
          <a:prstGeom prst="rect">
            <a:avLst/>
          </a:prstGeom>
          <a:noFill/>
          <a:ln w="9525">
            <a:noFill/>
            <a:miter lim="800000"/>
            <a:headEnd/>
            <a:tailEnd/>
          </a:ln>
          <a:effectLst/>
        </p:spPr>
        <p:txBody>
          <a:bodyPr/>
          <a:lstStyle/>
          <a:p>
            <a:pPr algn="r">
              <a:defRPr/>
            </a:pPr>
            <a:fld id="{3AD28C52-6B6A-4178-BDE6-2D38A0A59609}" type="slidenum">
              <a:rPr lang="en-US" sz="1200"/>
              <a:pPr algn="r">
                <a:defRPr/>
              </a:pPr>
              <a:t>‹#›</a:t>
            </a:fld>
            <a:endParaRPr lang="en-US" sz="1200"/>
          </a:p>
        </p:txBody>
      </p:sp>
      <p:sp>
        <p:nvSpPr>
          <p:cNvPr id="144392" name="Rectangle 8"/>
          <p:cNvSpPr>
            <a:spLocks noChangeArrowheads="1"/>
          </p:cNvSpPr>
          <p:nvPr/>
        </p:nvSpPr>
        <p:spPr bwMode="auto">
          <a:xfrm>
            <a:off x="0" y="2544763"/>
            <a:ext cx="184150" cy="457200"/>
          </a:xfrm>
          <a:prstGeom prst="rect">
            <a:avLst/>
          </a:prstGeom>
          <a:noFill/>
          <a:ln w="9525">
            <a:noFill/>
            <a:miter lim="800000"/>
            <a:headEnd/>
            <a:tailEnd/>
          </a:ln>
          <a:effectLst/>
        </p:spPr>
        <p:txBody>
          <a:bodyPr wrap="none" anchor="ctr">
            <a:spAutoFit/>
          </a:bodyPr>
          <a:lstStyle/>
          <a:p>
            <a:pPr>
              <a:defRPr/>
            </a:pPr>
            <a:endParaRPr lang="af-ZA" sz="2400"/>
          </a:p>
        </p:txBody>
      </p:sp>
      <p:pic>
        <p:nvPicPr>
          <p:cNvPr id="3074" name="Object 9"/>
          <p:cNvPicPr>
            <a:picLocks noChangeAspect="1"/>
          </p:cNvPicPr>
          <p:nvPr/>
        </p:nvPicPr>
        <p:blipFill>
          <a:blip r:embed="rId14" cstate="print"/>
          <a:stretch>
            <a:fillRect/>
          </a:stretch>
        </p:blipFill>
        <p:spPr>
          <a:xfrm>
            <a:off x="8001000" y="304800"/>
            <a:ext cx="866775" cy="914400"/>
          </a:xfrm>
          <a:prstGeom prst="rect">
            <a:avLst/>
          </a:prstGeom>
        </p:spPr>
      </p:pic>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marL="457200" algn="ctr" rtl="0" eaLnBrk="1" fontAlgn="base" hangingPunct="1">
        <a:spcBef>
          <a:spcPct val="0"/>
        </a:spcBef>
        <a:spcAft>
          <a:spcPct val="0"/>
        </a:spcAft>
        <a:defRPr sz="3600" b="1">
          <a:solidFill>
            <a:schemeClr val="tx1"/>
          </a:solidFill>
          <a:latin typeface="Arial" charset="0"/>
        </a:defRPr>
      </a:lvl6pPr>
      <a:lvl7pPr marL="914400" algn="ctr" rtl="0" eaLnBrk="1" fontAlgn="base" hangingPunct="1">
        <a:spcBef>
          <a:spcPct val="0"/>
        </a:spcBef>
        <a:spcAft>
          <a:spcPct val="0"/>
        </a:spcAft>
        <a:defRPr sz="3600" b="1">
          <a:solidFill>
            <a:schemeClr val="tx1"/>
          </a:solidFill>
          <a:latin typeface="Arial" charset="0"/>
        </a:defRPr>
      </a:lvl7pPr>
      <a:lvl8pPr marL="1371600" algn="ctr" rtl="0" eaLnBrk="1" fontAlgn="base" hangingPunct="1">
        <a:spcBef>
          <a:spcPct val="0"/>
        </a:spcBef>
        <a:spcAft>
          <a:spcPct val="0"/>
        </a:spcAft>
        <a:defRPr sz="3600" b="1">
          <a:solidFill>
            <a:schemeClr val="tx1"/>
          </a:solidFill>
          <a:latin typeface="Arial" charset="0"/>
        </a:defRPr>
      </a:lvl8pPr>
      <a:lvl9pPr marL="1828800" algn="ctr" rtl="0" eaLnBrk="1" fontAlgn="base" hangingPunct="1">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lr>
          <a:srgbClr val="FF3300"/>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CC00"/>
        </a:buClr>
        <a:buChar char="•"/>
        <a:defRPr sz="2600">
          <a:solidFill>
            <a:schemeClr val="tx1"/>
          </a:solidFill>
          <a:latin typeface="+mn-lt"/>
        </a:defRPr>
      </a:lvl2pPr>
      <a:lvl3pPr marL="1143000" indent="-228600" algn="l" rtl="0" eaLnBrk="0" fontAlgn="base" hangingPunct="0">
        <a:spcBef>
          <a:spcPct val="20000"/>
        </a:spcBef>
        <a:spcAft>
          <a:spcPct val="0"/>
        </a:spcAft>
        <a:buClr>
          <a:srgbClr val="008000"/>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eaLnBrk="1" hangingPunct="1"/>
            <a:r>
              <a:rPr lang="pt-PT" sz="4400" dirty="0" smtClean="0"/>
              <a:t/>
            </a:r>
            <a:br>
              <a:rPr lang="pt-PT" sz="4400" dirty="0" smtClean="0"/>
            </a:br>
            <a:r>
              <a:rPr lang="pt-PT" sz="4000" dirty="0" smtClean="0"/>
              <a:t>Unidade 7.3</a:t>
            </a:r>
            <a:br>
              <a:rPr lang="pt-PT" sz="4000" dirty="0" smtClean="0"/>
            </a:br>
            <a:r>
              <a:rPr lang="pt-PT" sz="4000" dirty="0" smtClean="0"/>
              <a:t>Linfadenopatias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pt-PT" dirty="0" smtClean="0"/>
              <a:t>TB Ganglionar</a:t>
            </a:r>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defRPr/>
            </a:pPr>
            <a:r>
              <a:rPr lang="pt-PT" dirty="0" smtClean="0"/>
              <a:t>Sinais/sintomas:</a:t>
            </a:r>
          </a:p>
          <a:p>
            <a:pPr lvl="1" algn="just" eaLnBrk="1" fontAlgn="auto" hangingPunct="1">
              <a:spcAft>
                <a:spcPts val="0"/>
              </a:spcAft>
              <a:defRPr/>
            </a:pPr>
            <a:r>
              <a:rPr lang="pt-PT" dirty="0" smtClean="0"/>
              <a:t>	Pode afectar um ou vários grupos ganglionares</a:t>
            </a:r>
          </a:p>
          <a:p>
            <a:pPr lvl="1" algn="just" eaLnBrk="1" fontAlgn="auto" hangingPunct="1">
              <a:spcAft>
                <a:spcPts val="0"/>
              </a:spcAft>
              <a:defRPr/>
            </a:pPr>
            <a:r>
              <a:rPr lang="pt-PT" dirty="0" smtClean="0"/>
              <a:t>	Perguntas de rastreio da TB positivas em 50%</a:t>
            </a:r>
          </a:p>
          <a:p>
            <a:pPr lvl="1" algn="just" eaLnBrk="1" fontAlgn="auto" hangingPunct="1">
              <a:spcAft>
                <a:spcPts val="0"/>
              </a:spcAft>
              <a:defRPr/>
            </a:pPr>
            <a:r>
              <a:rPr lang="pt-PT" dirty="0" smtClean="0"/>
              <a:t>	Pode acompanhar um quadro de TB pulmonar</a:t>
            </a:r>
          </a:p>
          <a:p>
            <a:pPr lvl="1" algn="just" eaLnBrk="1" fontAlgn="auto" hangingPunct="1">
              <a:spcAft>
                <a:spcPts val="0"/>
              </a:spcAft>
              <a:defRPr/>
            </a:pPr>
            <a:r>
              <a:rPr lang="pt-PT" dirty="0" smtClean="0"/>
              <a:t>	Adenopatias moles, indolores, crónicas e que podem supurar (fístulas)</a:t>
            </a:r>
          </a:p>
          <a:p>
            <a:pPr lvl="1" algn="just" eaLnBrk="1" fontAlgn="auto" hangingPunct="1">
              <a:spcAft>
                <a:spcPts val="0"/>
              </a:spcAft>
              <a:defRPr/>
            </a:pPr>
            <a:r>
              <a:rPr lang="pt-PT" dirty="0" smtClean="0"/>
              <a:t>  Podem aparecer como manifestação do SIR após in</a:t>
            </a:r>
            <a:r>
              <a:rPr lang="pt-PT" dirty="0" smtClean="0">
                <a:latin typeface="Calibri"/>
              </a:rPr>
              <a:t>í</a:t>
            </a:r>
            <a:r>
              <a:rPr lang="pt-PT" dirty="0" smtClean="0"/>
              <a:t>cio do TARV</a:t>
            </a:r>
          </a:p>
          <a:p>
            <a:pPr algn="just" eaLnBrk="1" fontAlgn="auto" hangingPunct="1">
              <a:spcAft>
                <a:spcPts val="0"/>
              </a:spcAft>
              <a:defRPr/>
            </a:pPr>
            <a:r>
              <a:rPr lang="pt-PT" dirty="0" smtClean="0"/>
              <a:t>Diagnóstico:  Clínico ou </a:t>
            </a:r>
            <a:r>
              <a:rPr lang="pt-PT" dirty="0" err="1" smtClean="0"/>
              <a:t>biópsia</a:t>
            </a:r>
            <a:endParaRPr lang="pt-PT" dirty="0" smtClean="0"/>
          </a:p>
          <a:p>
            <a:pPr algn="just" eaLnBrk="1" fontAlgn="auto" hangingPunct="1">
              <a:spcAft>
                <a:spcPts val="0"/>
              </a:spcAft>
              <a:defRPr/>
            </a:pPr>
            <a:r>
              <a:rPr lang="pt-PT" dirty="0" smtClean="0"/>
              <a:t>Tratamento:  Normas </a:t>
            </a:r>
            <a:r>
              <a:rPr lang="pt-PT" dirty="0" err="1" smtClean="0"/>
              <a:t>PNCTL</a:t>
            </a:r>
            <a:r>
              <a:rPr lang="pt-PT" dirty="0" smtClean="0"/>
              <a:t> </a:t>
            </a:r>
            <a:endParaRPr lang="pt-P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pt-PT" dirty="0" smtClean="0"/>
              <a:t>TB Ganglionar</a:t>
            </a:r>
          </a:p>
        </p:txBody>
      </p:sp>
      <p:pic>
        <p:nvPicPr>
          <p:cNvPr id="65538" name="Picture 2"/>
          <p:cNvPicPr>
            <a:picLocks noGrp="1" noChangeAspect="1" noChangeArrowheads="1"/>
          </p:cNvPicPr>
          <p:nvPr>
            <p:ph idx="1"/>
          </p:nvPr>
        </p:nvPicPr>
        <p:blipFill>
          <a:blip r:embed="rId3" cstate="print"/>
          <a:srcRect/>
          <a:stretch>
            <a:fillRect/>
          </a:stretch>
        </p:blipFill>
        <p:spPr bwMode="auto">
          <a:xfrm>
            <a:off x="457200" y="2133600"/>
            <a:ext cx="3886200" cy="3352800"/>
          </a:xfrm>
          <a:prstGeom prst="rect">
            <a:avLst/>
          </a:prstGeom>
          <a:noFill/>
          <a:ln w="9525">
            <a:noFill/>
            <a:miter lim="800000"/>
            <a:headEnd/>
            <a:tailEnd/>
          </a:ln>
          <a:effectLst/>
        </p:spPr>
      </p:pic>
      <p:pic>
        <p:nvPicPr>
          <p:cNvPr id="65539" name="Picture 3"/>
          <p:cNvPicPr>
            <a:picLocks noChangeAspect="1" noChangeArrowheads="1"/>
          </p:cNvPicPr>
          <p:nvPr/>
        </p:nvPicPr>
        <p:blipFill>
          <a:blip r:embed="rId4" cstate="print"/>
          <a:srcRect/>
          <a:stretch>
            <a:fillRect/>
          </a:stretch>
        </p:blipFill>
        <p:spPr bwMode="auto">
          <a:xfrm>
            <a:off x="4648200" y="2133600"/>
            <a:ext cx="4076700" cy="334327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pt-PT" dirty="0" smtClean="0"/>
              <a:t>Sífilis</a:t>
            </a:r>
          </a:p>
        </p:txBody>
      </p:sp>
      <p:sp>
        <p:nvSpPr>
          <p:cNvPr id="3" name="Content Placeholder 2"/>
          <p:cNvSpPr>
            <a:spLocks noGrp="1"/>
          </p:cNvSpPr>
          <p:nvPr>
            <p:ph idx="1"/>
          </p:nvPr>
        </p:nvSpPr>
        <p:spPr/>
        <p:txBody>
          <a:bodyPr rtlCol="0">
            <a:noAutofit/>
          </a:bodyPr>
          <a:lstStyle/>
          <a:p>
            <a:pPr algn="just" eaLnBrk="1" fontAlgn="auto" hangingPunct="1">
              <a:spcAft>
                <a:spcPts val="0"/>
              </a:spcAft>
              <a:defRPr/>
            </a:pPr>
            <a:r>
              <a:rPr lang="pt-PT" dirty="0" smtClean="0"/>
              <a:t>Sinais </a:t>
            </a:r>
            <a:r>
              <a:rPr lang="pt-PT" dirty="0" err="1" smtClean="0"/>
              <a:t>e</a:t>
            </a:r>
            <a:r>
              <a:rPr lang="pt-PT" dirty="0" smtClean="0"/>
              <a:t> Sintomas:</a:t>
            </a:r>
          </a:p>
          <a:p>
            <a:pPr lvl="1" algn="just" eaLnBrk="1" fontAlgn="auto" hangingPunct="1">
              <a:spcAft>
                <a:spcPts val="0"/>
              </a:spcAft>
              <a:defRPr/>
            </a:pPr>
            <a:r>
              <a:rPr lang="pt-PT" sz="2800" dirty="0" smtClean="0"/>
              <a:t>Na </a:t>
            </a:r>
            <a:r>
              <a:rPr lang="pt-PT" sz="2800" b="1" dirty="0" smtClean="0"/>
              <a:t>fase secundária</a:t>
            </a:r>
            <a:r>
              <a:rPr lang="pt-PT" sz="2800" dirty="0" smtClean="0"/>
              <a:t>, pode-se manifestar como linfadenopatia generalizada</a:t>
            </a:r>
          </a:p>
          <a:p>
            <a:pPr lvl="1" algn="just" eaLnBrk="1" fontAlgn="auto" hangingPunct="1">
              <a:spcAft>
                <a:spcPts val="0"/>
              </a:spcAft>
              <a:defRPr/>
            </a:pPr>
            <a:r>
              <a:rPr lang="pt-PT" sz="2800" dirty="0" smtClean="0"/>
              <a:t>Procurar outros sinais de sífilis (exantema nas palmas das mãos ou nos pés, exame da pele, exames genitais). Interrogar na procura de antecedentes de úlcera genital</a:t>
            </a:r>
          </a:p>
          <a:p>
            <a:pPr lvl="1" algn="just" eaLnBrk="1" fontAlgn="auto" hangingPunct="1">
              <a:spcAft>
                <a:spcPts val="0"/>
              </a:spcAft>
              <a:defRPr/>
            </a:pPr>
            <a:r>
              <a:rPr lang="pt-PT" sz="2800" dirty="0" smtClean="0"/>
              <a:t>Teste para sífilis (RPR ou outros)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pt-PT" smtClean="0"/>
              <a:t>Sífilis</a:t>
            </a:r>
          </a:p>
        </p:txBody>
      </p:sp>
      <p:sp>
        <p:nvSpPr>
          <p:cNvPr id="3" name="Content Placeholder 2"/>
          <p:cNvSpPr>
            <a:spLocks noGrp="1"/>
          </p:cNvSpPr>
          <p:nvPr>
            <p:ph idx="1"/>
          </p:nvPr>
        </p:nvSpPr>
        <p:spPr/>
        <p:txBody>
          <a:bodyPr rtlCol="0">
            <a:normAutofit/>
          </a:bodyPr>
          <a:lstStyle/>
          <a:p>
            <a:pPr algn="just" eaLnBrk="1" fontAlgn="auto" hangingPunct="1">
              <a:spcAft>
                <a:spcPts val="0"/>
              </a:spcAft>
              <a:defRPr/>
            </a:pPr>
            <a:r>
              <a:rPr lang="pt-PT" dirty="0" smtClean="0"/>
              <a:t>Sífilis nas palmas e pés            Sífilis secundária</a:t>
            </a:r>
          </a:p>
        </p:txBody>
      </p:sp>
      <p:pic>
        <p:nvPicPr>
          <p:cNvPr id="4" name="Picture 2"/>
          <p:cNvPicPr>
            <a:picLocks noChangeAspect="1" noChangeArrowheads="1"/>
          </p:cNvPicPr>
          <p:nvPr/>
        </p:nvPicPr>
        <p:blipFill>
          <a:blip r:embed="rId3" cstate="print"/>
          <a:srcRect/>
          <a:stretch>
            <a:fillRect/>
          </a:stretch>
        </p:blipFill>
        <p:spPr bwMode="auto">
          <a:xfrm>
            <a:off x="914400" y="2286000"/>
            <a:ext cx="3714750" cy="3790950"/>
          </a:xfrm>
          <a:prstGeom prst="rect">
            <a:avLst/>
          </a:prstGeom>
          <a:noFill/>
          <a:ln w="9525">
            <a:noFill/>
            <a:miter lim="800000"/>
            <a:headEnd/>
            <a:tailEnd/>
          </a:ln>
          <a:effectLst/>
        </p:spPr>
      </p:pic>
      <p:pic>
        <p:nvPicPr>
          <p:cNvPr id="6" name="Picture 5" descr="SIFMANO.jpg"/>
          <p:cNvPicPr>
            <a:picLocks noChangeAspect="1"/>
          </p:cNvPicPr>
          <p:nvPr/>
        </p:nvPicPr>
        <p:blipFill>
          <a:blip r:embed="rId4" cstate="print"/>
          <a:stretch>
            <a:fillRect/>
          </a:stretch>
        </p:blipFill>
        <p:spPr>
          <a:xfrm>
            <a:off x="5181600" y="2667000"/>
            <a:ext cx="3474932" cy="2438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pt-PT" dirty="0" smtClean="0"/>
              <a:t>Linfadenopatia Generalizada Persistente (LGP)</a:t>
            </a:r>
            <a:endParaRPr lang="pt-PT" dirty="0"/>
          </a:p>
        </p:txBody>
      </p:sp>
      <p:sp>
        <p:nvSpPr>
          <p:cNvPr id="15363" name="Content Placeholder 2"/>
          <p:cNvSpPr>
            <a:spLocks noGrp="1"/>
          </p:cNvSpPr>
          <p:nvPr>
            <p:ph idx="1"/>
          </p:nvPr>
        </p:nvSpPr>
        <p:spPr/>
        <p:txBody>
          <a:bodyPr/>
          <a:lstStyle/>
          <a:p>
            <a:pPr algn="just" eaLnBrk="1" hangingPunct="1">
              <a:lnSpc>
                <a:spcPct val="150000"/>
              </a:lnSpc>
            </a:pPr>
            <a:r>
              <a:rPr lang="pt-PT" dirty="0" smtClean="0"/>
              <a:t>Condição definitória do estadio I da OMS</a:t>
            </a:r>
          </a:p>
          <a:p>
            <a:pPr algn="just" eaLnBrk="1" hangingPunct="1">
              <a:lnSpc>
                <a:spcPct val="150000"/>
              </a:lnSpc>
            </a:pPr>
            <a:r>
              <a:rPr lang="pt-PT" dirty="0" smtClean="0"/>
              <a:t>Não produz sintomas </a:t>
            </a:r>
          </a:p>
          <a:p>
            <a:pPr algn="just" eaLnBrk="1" hangingPunct="1">
              <a:lnSpc>
                <a:spcPct val="150000"/>
              </a:lnSpc>
            </a:pPr>
            <a:r>
              <a:rPr lang="pt-PT" dirty="0" smtClean="0"/>
              <a:t>O diagnóstico é clínico e devem ser eliminadas outras possíveis causas</a:t>
            </a:r>
          </a:p>
          <a:p>
            <a:pPr algn="just" eaLnBrk="1" hangingPunct="1">
              <a:lnSpc>
                <a:spcPct val="150000"/>
              </a:lnSpc>
            </a:pPr>
            <a:r>
              <a:rPr lang="pt-PT" dirty="0" smtClean="0"/>
              <a:t>Não precisa de tratamento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pt-PT" dirty="0" smtClean="0"/>
              <a:t>Abordagem da Linfadenopatia (1)</a:t>
            </a:r>
          </a:p>
        </p:txBody>
      </p:sp>
      <p:sp>
        <p:nvSpPr>
          <p:cNvPr id="16387" name="Content Placeholder 2"/>
          <p:cNvSpPr>
            <a:spLocks noGrp="1"/>
          </p:cNvSpPr>
          <p:nvPr>
            <p:ph idx="1"/>
          </p:nvPr>
        </p:nvSpPr>
        <p:spPr/>
        <p:txBody>
          <a:bodyPr>
            <a:normAutofit fontScale="92500"/>
          </a:bodyPr>
          <a:lstStyle/>
          <a:p>
            <a:pPr algn="just" eaLnBrk="1" hangingPunct="1"/>
            <a:r>
              <a:rPr lang="pt-PT" b="1" dirty="0" smtClean="0"/>
              <a:t>Passo 1.  </a:t>
            </a:r>
            <a:r>
              <a:rPr lang="pt-PT" dirty="0" smtClean="0"/>
              <a:t>Procure sinais de perigo. Se presentes, trate segundo o guião de emergências </a:t>
            </a:r>
          </a:p>
          <a:p>
            <a:pPr algn="just" eaLnBrk="1" hangingPunct="1"/>
            <a:r>
              <a:rPr lang="pt-PT" b="1" dirty="0" smtClean="0"/>
              <a:t>Passo 2:  </a:t>
            </a:r>
            <a:r>
              <a:rPr lang="pt-PT" dirty="0" smtClean="0"/>
              <a:t>Identifique sinais e sintomas de infecção bacteriana localizada e trate se presente</a:t>
            </a:r>
          </a:p>
          <a:p>
            <a:pPr algn="just" eaLnBrk="1" hangingPunct="1"/>
            <a:r>
              <a:rPr lang="pt-PT" b="1" dirty="0" smtClean="0"/>
              <a:t>Passo 3:   </a:t>
            </a:r>
            <a:r>
              <a:rPr lang="pt-PT" dirty="0" smtClean="0"/>
              <a:t>Se  não houver infecção bacteriana, procure evidência de TB, sífilis, linfadenopatia generalizada persistente (examine todas as cadeias ganglionares)</a:t>
            </a:r>
          </a:p>
          <a:p>
            <a:pPr algn="just" eaLnBrk="1" hangingPunct="1"/>
            <a:r>
              <a:rPr lang="pt-PT" b="1" dirty="0" smtClean="0"/>
              <a:t>Passo 4:  </a:t>
            </a:r>
            <a:r>
              <a:rPr lang="pt-PT" dirty="0" smtClean="0"/>
              <a:t>Caso não consiga identificar e tratar a causa, refira ao médico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Abordagem da Linfadenopatia</a:t>
            </a:r>
            <a:endParaRPr lang="pt-PT" dirty="0"/>
          </a:p>
        </p:txBody>
      </p:sp>
      <p:sp>
        <p:nvSpPr>
          <p:cNvPr id="3" name="Content Placeholder 2"/>
          <p:cNvSpPr>
            <a:spLocks noGrp="1"/>
          </p:cNvSpPr>
          <p:nvPr>
            <p:ph idx="1"/>
          </p:nvPr>
        </p:nvSpPr>
        <p:spPr/>
        <p:txBody>
          <a:bodyPr/>
          <a:lstStyle/>
          <a:p>
            <a:endParaRPr lang="pt-PT" sz="3200" dirty="0" smtClean="0"/>
          </a:p>
          <a:p>
            <a:r>
              <a:rPr lang="pt-PT" sz="3200" dirty="0" smtClean="0"/>
              <a:t>Tabela 1: Características da linfadenopatia em função da doença</a:t>
            </a:r>
          </a:p>
          <a:p>
            <a:pPr>
              <a:buNone/>
            </a:pPr>
            <a:endParaRPr lang="pt-PT" sz="3200" dirty="0" smtClean="0"/>
          </a:p>
          <a:p>
            <a:r>
              <a:rPr lang="pt-PT" sz="3200" dirty="0" smtClean="0"/>
              <a:t>Algoritmo sobre Linfadenopatia no paciente HIV+</a:t>
            </a:r>
            <a:endParaRPr lang="pt-PT"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pt-PT" dirty="0" smtClean="0"/>
              <a:t>Actividade</a:t>
            </a:r>
            <a:r>
              <a:rPr lang="en-US" dirty="0" smtClean="0"/>
              <a:t>:  </a:t>
            </a:r>
            <a:r>
              <a:rPr lang="en-US" dirty="0" err="1" smtClean="0"/>
              <a:t>Casos</a:t>
            </a:r>
            <a:r>
              <a:rPr lang="en-US" dirty="0" smtClean="0"/>
              <a:t> </a:t>
            </a:r>
            <a:r>
              <a:rPr lang="en-US" dirty="0" err="1" smtClean="0"/>
              <a:t>Cl</a:t>
            </a:r>
            <a:r>
              <a:rPr lang="pt-BR" dirty="0" smtClean="0"/>
              <a:t>ínicos</a:t>
            </a:r>
            <a:endParaRPr lang="pt-PT" dirty="0" smtClean="0"/>
          </a:p>
        </p:txBody>
      </p:sp>
      <p:sp>
        <p:nvSpPr>
          <p:cNvPr id="16387" name="Content Placeholder 2"/>
          <p:cNvSpPr>
            <a:spLocks noGrp="1"/>
          </p:cNvSpPr>
          <p:nvPr>
            <p:ph idx="1"/>
          </p:nvPr>
        </p:nvSpPr>
        <p:spPr/>
        <p:txBody>
          <a:bodyPr/>
          <a:lstStyle/>
          <a:p>
            <a:pPr algn="just" eaLnBrk="1" hangingPunct="1"/>
            <a:r>
              <a:rPr lang="pt-PT" sz="3200" b="1" dirty="0" smtClean="0"/>
              <a:t>Folha de Exercícios  </a:t>
            </a:r>
            <a:r>
              <a:rPr lang="pt-PT" sz="3200" dirty="0" smtClean="0"/>
              <a:t>– Casos Clínicos curtos para Diagnóstico Diferencial de Linfadenopatias</a:t>
            </a:r>
          </a:p>
          <a:p>
            <a:pPr eaLnBrk="1" hangingPunct="1"/>
            <a:endParaRPr lang="pt-PT" sz="3200" dirty="0" smtClean="0"/>
          </a:p>
          <a:p>
            <a:pPr eaLnBrk="1" hangingPunct="1"/>
            <a:r>
              <a:rPr lang="pt-PT" sz="3200" b="1" dirty="0" smtClean="0"/>
              <a:t>Pontos para discussão:</a:t>
            </a:r>
          </a:p>
          <a:p>
            <a:pPr lvl="1" eaLnBrk="1" hangingPunct="1">
              <a:buFont typeface="Wingdings" pitchFamily="2" charset="2"/>
              <a:buChar char="ü"/>
            </a:pPr>
            <a:r>
              <a:rPr lang="pt-PT" sz="3200" dirty="0" smtClean="0"/>
              <a:t>Casos 1-3</a:t>
            </a:r>
          </a:p>
          <a:p>
            <a:pPr lvl="1" eaLnBrk="1" hangingPunct="1">
              <a:buFont typeface="Wingdings" pitchFamily="2" charset="2"/>
              <a:buChar char="ü"/>
            </a:pPr>
            <a:r>
              <a:rPr lang="pt-PT" sz="3200" dirty="0" smtClean="0"/>
              <a:t>Diagnóstico diferencial das adenopatias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pt-PT" dirty="0" smtClean="0"/>
              <a:t>Pontos-chave </a:t>
            </a:r>
            <a:r>
              <a:rPr lang="pt-PT" dirty="0" smtClean="0"/>
              <a:t>(1)</a:t>
            </a:r>
            <a:endParaRPr lang="en-US" dirty="0" smtClean="0"/>
          </a:p>
        </p:txBody>
      </p:sp>
      <p:sp>
        <p:nvSpPr>
          <p:cNvPr id="3" name="Content Placeholder 2"/>
          <p:cNvSpPr>
            <a:spLocks noGrp="1"/>
          </p:cNvSpPr>
          <p:nvPr>
            <p:ph idx="1"/>
          </p:nvPr>
        </p:nvSpPr>
        <p:spPr/>
        <p:txBody>
          <a:bodyPr>
            <a:normAutofit lnSpcReduction="10000"/>
          </a:bodyPr>
          <a:lstStyle/>
          <a:p>
            <a:pPr algn="just">
              <a:lnSpc>
                <a:spcPct val="150000"/>
              </a:lnSpc>
              <a:defRPr/>
            </a:pPr>
            <a:r>
              <a:rPr lang="pt-PT" dirty="0" smtClean="0"/>
              <a:t>A linfadenopatia é frequente nos doentes seropositivos e pode ser um sinal de:</a:t>
            </a:r>
            <a:endParaRPr lang="en-US" sz="2400" dirty="0" smtClean="0"/>
          </a:p>
          <a:p>
            <a:pPr lvl="1" algn="just">
              <a:lnSpc>
                <a:spcPct val="150000"/>
              </a:lnSpc>
              <a:defRPr/>
            </a:pPr>
            <a:r>
              <a:rPr lang="pt-PT" sz="2800" dirty="0" smtClean="0"/>
              <a:t>Doença comum (infecção bacteriana) semelhante a que podem apresentar os doentes seronegativos</a:t>
            </a:r>
            <a:endParaRPr lang="en-US" sz="2400" dirty="0" smtClean="0"/>
          </a:p>
          <a:p>
            <a:pPr lvl="1" algn="just">
              <a:lnSpc>
                <a:spcPct val="150000"/>
              </a:lnSpc>
              <a:defRPr/>
            </a:pPr>
            <a:r>
              <a:rPr lang="pt-PT" sz="2800" dirty="0" smtClean="0"/>
              <a:t>Doença relacionada com HIV (IO, Sarcoma de Kaposi)</a:t>
            </a:r>
            <a:endParaRPr lang="en-US" sz="2400" dirty="0" smtClean="0"/>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pt-PT" dirty="0" smtClean="0"/>
              <a:t>Pontos-chave </a:t>
            </a:r>
            <a:r>
              <a:rPr lang="pt-PT" dirty="0" smtClean="0"/>
              <a:t>(2)</a:t>
            </a:r>
            <a:endParaRPr lang="en-US" dirty="0" smtClean="0"/>
          </a:p>
        </p:txBody>
      </p:sp>
      <p:sp>
        <p:nvSpPr>
          <p:cNvPr id="18435" name="Content Placeholder 2"/>
          <p:cNvSpPr>
            <a:spLocks noGrp="1"/>
          </p:cNvSpPr>
          <p:nvPr>
            <p:ph idx="1"/>
          </p:nvPr>
        </p:nvSpPr>
        <p:spPr/>
        <p:txBody>
          <a:bodyPr/>
          <a:lstStyle/>
          <a:p>
            <a:pPr algn="just"/>
            <a:r>
              <a:rPr lang="pt-PT" dirty="0" smtClean="0"/>
              <a:t>O conhecimento das características clínicas como localização e distribuição, tamanho, consistência das linfadenopatias em cada uma das doenças pode ajudar o TMG no diagnóstico diferencial. </a:t>
            </a:r>
            <a:endParaRPr lang="en-US" sz="2400" dirty="0" smtClean="0"/>
          </a:p>
          <a:p>
            <a:pPr algn="just"/>
            <a:r>
              <a:rPr lang="pt-PT" dirty="0" smtClean="0"/>
              <a:t>Nos casos em que a </a:t>
            </a:r>
            <a:r>
              <a:rPr lang="pt-PT" dirty="0" err="1" smtClean="0"/>
              <a:t>linfadenopatia</a:t>
            </a:r>
            <a:r>
              <a:rPr lang="pt-PT" dirty="0" smtClean="0"/>
              <a:t> é consequência da presença de doença de estadio avançado, o TMG deverá referir o doente ao médico.</a:t>
            </a:r>
            <a:endParaRPr lang="en-US" sz="2400" dirty="0" smtClean="0"/>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pt-PT" smtClean="0"/>
              <a:t>Introdução</a:t>
            </a:r>
            <a:endParaRPr lang="en-US" smtClean="0"/>
          </a:p>
        </p:txBody>
      </p:sp>
      <p:sp>
        <p:nvSpPr>
          <p:cNvPr id="6147" name="Content Placeholder 2"/>
          <p:cNvSpPr>
            <a:spLocks noGrp="1"/>
          </p:cNvSpPr>
          <p:nvPr>
            <p:ph idx="1"/>
          </p:nvPr>
        </p:nvSpPr>
        <p:spPr/>
        <p:txBody>
          <a:bodyPr>
            <a:normAutofit fontScale="92500" lnSpcReduction="10000"/>
          </a:bodyPr>
          <a:lstStyle/>
          <a:p>
            <a:pPr algn="just" eaLnBrk="1" hangingPunct="1">
              <a:lnSpc>
                <a:spcPct val="150000"/>
              </a:lnSpc>
            </a:pPr>
            <a:r>
              <a:rPr lang="pt-PT" sz="2400" dirty="0" smtClean="0"/>
              <a:t>A infecção aguda pelo HIV e algumas infecções e doenças oportunistas podem resultar em linfadenopatia generalizada ou inchaço de alguns nódulos linfáticos. </a:t>
            </a:r>
          </a:p>
          <a:p>
            <a:pPr algn="just" eaLnBrk="1" hangingPunct="1">
              <a:lnSpc>
                <a:spcPct val="150000"/>
              </a:lnSpc>
            </a:pPr>
            <a:r>
              <a:rPr lang="pt-PT" sz="2400" dirty="0" smtClean="0"/>
              <a:t>As infecções bacterianas comuns (não específicas dos pacientes seropositivos) podem produzir o aumento do tamanho dos nódulos linfáticos. </a:t>
            </a:r>
            <a:endParaRPr lang="en-US" sz="2400" dirty="0" smtClean="0"/>
          </a:p>
          <a:p>
            <a:pPr algn="just" eaLnBrk="1" hangingPunct="1">
              <a:lnSpc>
                <a:spcPct val="150000"/>
              </a:lnSpc>
            </a:pPr>
            <a:r>
              <a:rPr lang="pt-PT" sz="2400" dirty="0" smtClean="0"/>
              <a:t>Esta unidade pretende expor as causas mais frequentes de linfadenopatia no paciente seropositivo e ajudar o TMG no seu manejo. </a:t>
            </a:r>
            <a:endParaRPr lang="en-US" sz="2400" dirty="0" smtClean="0"/>
          </a:p>
          <a:p>
            <a:pPr eaLnBrk="1" hangingPunct="1">
              <a:lnSpc>
                <a:spcPct val="150000"/>
              </a:lnSpc>
            </a:pP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pt-PT" dirty="0" smtClean="0"/>
              <a:t>Objectivos de Aprendizagem</a:t>
            </a:r>
          </a:p>
        </p:txBody>
      </p:sp>
      <p:sp>
        <p:nvSpPr>
          <p:cNvPr id="3" name="Content Placeholder 2"/>
          <p:cNvSpPr>
            <a:spLocks noGrp="1"/>
          </p:cNvSpPr>
          <p:nvPr>
            <p:ph idx="1"/>
          </p:nvPr>
        </p:nvSpPr>
        <p:spPr/>
        <p:txBody>
          <a:bodyPr rtlCol="0">
            <a:normAutofit fontScale="92500"/>
          </a:bodyPr>
          <a:lstStyle/>
          <a:p>
            <a:pPr algn="just" eaLnBrk="1" fontAlgn="auto" hangingPunct="1">
              <a:spcAft>
                <a:spcPts val="0"/>
              </a:spcAft>
              <a:buNone/>
              <a:defRPr/>
            </a:pPr>
            <a:r>
              <a:rPr lang="pt-PT" dirty="0" smtClean="0"/>
              <a:t>No final desta unidade, os formandos devem ser capazes de:</a:t>
            </a:r>
            <a:endParaRPr lang="af-ZA" dirty="0" smtClean="0"/>
          </a:p>
          <a:p>
            <a:pPr lvl="1" algn="just" eaLnBrk="1" fontAlgn="auto" hangingPunct="1">
              <a:lnSpc>
                <a:spcPct val="150000"/>
              </a:lnSpc>
              <a:spcAft>
                <a:spcPts val="0"/>
              </a:spcAft>
              <a:buFont typeface="Arial" pitchFamily="34" charset="0"/>
              <a:buChar char="•"/>
              <a:defRPr/>
            </a:pPr>
            <a:r>
              <a:rPr lang="pt-PT" dirty="0" smtClean="0"/>
              <a:t>Avaliar e diagnosticar o paciente seropositivo que  apresenta aumento de tamanho dos nódulos linfáticos</a:t>
            </a:r>
            <a:endParaRPr lang="af-ZA" dirty="0" smtClean="0"/>
          </a:p>
          <a:p>
            <a:pPr lvl="1" algn="just" eaLnBrk="1" fontAlgn="auto" hangingPunct="1">
              <a:lnSpc>
                <a:spcPct val="150000"/>
              </a:lnSpc>
              <a:spcAft>
                <a:spcPts val="0"/>
              </a:spcAft>
              <a:buFont typeface="Arial" pitchFamily="34" charset="0"/>
              <a:buChar char="•"/>
              <a:defRPr/>
            </a:pPr>
            <a:r>
              <a:rPr lang="pt-PT" dirty="0" smtClean="0"/>
              <a:t>Tratar empiricamente os casos mais simples</a:t>
            </a:r>
            <a:endParaRPr lang="af-ZA" dirty="0" smtClean="0"/>
          </a:p>
          <a:p>
            <a:pPr lvl="1" algn="just" eaLnBrk="1" fontAlgn="auto" hangingPunct="1">
              <a:lnSpc>
                <a:spcPct val="150000"/>
              </a:lnSpc>
              <a:spcAft>
                <a:spcPts val="0"/>
              </a:spcAft>
              <a:buFont typeface="Arial" pitchFamily="34" charset="0"/>
              <a:buChar char="•"/>
              <a:defRPr/>
            </a:pPr>
            <a:r>
              <a:rPr lang="pt-PT" dirty="0" smtClean="0"/>
              <a:t>Referir os casos complexos que requerem manejo pelo médico e mais exames complementares</a:t>
            </a:r>
            <a:endParaRPr lang="af-ZA" dirty="0" smtClean="0"/>
          </a:p>
          <a:p>
            <a:pPr eaLnBrk="1" fontAlgn="auto" hangingPunct="1">
              <a:spcAft>
                <a:spcPts val="0"/>
              </a:spcAft>
              <a:buFont typeface="Arial" pitchFamily="34" charset="0"/>
              <a:buChar char="•"/>
              <a:defRPr/>
            </a:pPr>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pt-PT" dirty="0" smtClean="0"/>
              <a:t>Significado da Linfadenopatia no Doente com HIV</a:t>
            </a:r>
          </a:p>
        </p:txBody>
      </p:sp>
      <p:sp>
        <p:nvSpPr>
          <p:cNvPr id="8195" name="Content Placeholder 2"/>
          <p:cNvSpPr>
            <a:spLocks noGrp="1"/>
          </p:cNvSpPr>
          <p:nvPr>
            <p:ph idx="1"/>
          </p:nvPr>
        </p:nvSpPr>
        <p:spPr/>
        <p:txBody>
          <a:bodyPr/>
          <a:lstStyle/>
          <a:p>
            <a:pPr algn="just" eaLnBrk="1" hangingPunct="1"/>
            <a:r>
              <a:rPr lang="pt-PT" dirty="0" smtClean="0"/>
              <a:t>As linfadenopatias (inchaço dos nódulos linfáticos) são uma manifestação de infecção, tumor ou outros processos presentes no organismo</a:t>
            </a:r>
          </a:p>
          <a:p>
            <a:pPr algn="just" eaLnBrk="1" hangingPunct="1"/>
            <a:r>
              <a:rPr lang="pt-PT" dirty="0" smtClean="0"/>
              <a:t>O conhecimento das doenças que se manifestam com linfadenopatias e das características diferenciais dos nódulos linfáticos em cada uma destas doenças pode ajudar o TMG a fazer o diagnóstico diferencial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pt-PT" dirty="0" smtClean="0"/>
              <a:t>Diagnóstico Diferencial das Linfadenopatias</a:t>
            </a:r>
            <a:endParaRPr lang="pt-PT" dirty="0"/>
          </a:p>
        </p:txBody>
      </p:sp>
      <p:sp>
        <p:nvSpPr>
          <p:cNvPr id="3" name="Content Placeholder 2"/>
          <p:cNvSpPr>
            <a:spLocks noGrp="1"/>
          </p:cNvSpPr>
          <p:nvPr>
            <p:ph idx="1"/>
          </p:nvPr>
        </p:nvSpPr>
        <p:spPr/>
        <p:txBody>
          <a:bodyPr rtlCol="0">
            <a:normAutofit/>
          </a:bodyPr>
          <a:lstStyle/>
          <a:p>
            <a:pPr algn="just" eaLnBrk="1" fontAlgn="auto" hangingPunct="1">
              <a:spcAft>
                <a:spcPts val="0"/>
              </a:spcAft>
              <a:buNone/>
              <a:defRPr/>
            </a:pPr>
            <a:r>
              <a:rPr lang="pt-PT" dirty="0" smtClean="0"/>
              <a:t> Perante um doente que se apresenta na consulta queixando-se de inchaço nalguma das regiões ganglionares, o TMG deve avaliar o seguinte:</a:t>
            </a:r>
          </a:p>
          <a:p>
            <a:pPr algn="just" eaLnBrk="1" fontAlgn="auto" hangingPunct="1">
              <a:spcAft>
                <a:spcPts val="0"/>
              </a:spcAft>
              <a:defRPr/>
            </a:pPr>
            <a:r>
              <a:rPr lang="pt-PT" dirty="0" smtClean="0"/>
              <a:t>Sinais de perigo</a:t>
            </a:r>
          </a:p>
          <a:p>
            <a:pPr algn="just" eaLnBrk="1" fontAlgn="auto" hangingPunct="1">
              <a:spcAft>
                <a:spcPts val="0"/>
              </a:spcAft>
              <a:defRPr/>
            </a:pPr>
            <a:r>
              <a:rPr lang="pt-PT" dirty="0" smtClean="0"/>
              <a:t>Localização e distribuição:</a:t>
            </a:r>
          </a:p>
          <a:p>
            <a:pPr lvl="1" algn="just" eaLnBrk="1" fontAlgn="auto" hangingPunct="1">
              <a:spcAft>
                <a:spcPts val="0"/>
              </a:spcAft>
              <a:defRPr/>
            </a:pPr>
            <a:r>
              <a:rPr lang="pt-PT" sz="2800" dirty="0" smtClean="0"/>
              <a:t>Linfadenopatia localizada</a:t>
            </a:r>
          </a:p>
          <a:p>
            <a:pPr lvl="1" algn="just" eaLnBrk="1" fontAlgn="auto" hangingPunct="1">
              <a:spcAft>
                <a:spcPts val="0"/>
              </a:spcAft>
              <a:defRPr/>
            </a:pPr>
            <a:r>
              <a:rPr lang="pt-PT" sz="2800" dirty="0" smtClean="0"/>
              <a:t>Linfadenopatia generalizada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pt-PT" dirty="0" smtClean="0"/>
              <a:t>Exame Físico dos Nódulos Linfáticos</a:t>
            </a:r>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buFont typeface="Arial" pitchFamily="34" charset="0"/>
              <a:buChar char="•"/>
              <a:defRPr/>
            </a:pPr>
            <a:r>
              <a:rPr lang="pt-PT" dirty="0" smtClean="0"/>
              <a:t>Avaliar as seguintes características:</a:t>
            </a:r>
          </a:p>
          <a:p>
            <a:pPr lvl="1" algn="just" eaLnBrk="1" fontAlgn="auto" hangingPunct="1">
              <a:spcAft>
                <a:spcPts val="0"/>
              </a:spcAft>
              <a:buFont typeface="Arial" pitchFamily="34" charset="0"/>
              <a:buChar char="•"/>
              <a:defRPr/>
            </a:pPr>
            <a:r>
              <a:rPr lang="pt-PT" dirty="0" smtClean="0"/>
              <a:t>Distribuição (linfadenopatia localizada vs generalizada)</a:t>
            </a:r>
          </a:p>
          <a:p>
            <a:pPr lvl="1" algn="just" eaLnBrk="1" fontAlgn="auto" hangingPunct="1">
              <a:spcAft>
                <a:spcPts val="0"/>
              </a:spcAft>
              <a:buFont typeface="Arial" pitchFamily="34" charset="0"/>
              <a:buChar char="•"/>
              <a:defRPr/>
            </a:pPr>
            <a:r>
              <a:rPr lang="pt-PT" dirty="0" smtClean="0"/>
              <a:t>Tamanho</a:t>
            </a:r>
          </a:p>
          <a:p>
            <a:pPr lvl="1" algn="just" eaLnBrk="1" fontAlgn="auto" hangingPunct="1">
              <a:spcAft>
                <a:spcPts val="0"/>
              </a:spcAft>
              <a:buFont typeface="Arial" pitchFamily="34" charset="0"/>
              <a:buChar char="•"/>
              <a:defRPr/>
            </a:pPr>
            <a:r>
              <a:rPr lang="pt-PT" dirty="0" smtClean="0"/>
              <a:t>Consistência</a:t>
            </a:r>
          </a:p>
          <a:p>
            <a:pPr lvl="1" algn="just" eaLnBrk="1" fontAlgn="auto" hangingPunct="1">
              <a:spcAft>
                <a:spcPts val="0"/>
              </a:spcAft>
              <a:buFont typeface="Arial" pitchFamily="34" charset="0"/>
              <a:buChar char="•"/>
              <a:defRPr/>
            </a:pPr>
            <a:r>
              <a:rPr lang="pt-PT" dirty="0" smtClean="0"/>
              <a:t>Dor</a:t>
            </a:r>
          </a:p>
          <a:p>
            <a:pPr lvl="1" algn="just" eaLnBrk="1" fontAlgn="auto" hangingPunct="1">
              <a:spcAft>
                <a:spcPts val="0"/>
              </a:spcAft>
              <a:buFont typeface="Arial" pitchFamily="34" charset="0"/>
              <a:buChar char="•"/>
              <a:defRPr/>
            </a:pPr>
            <a:r>
              <a:rPr lang="pt-PT" dirty="0" smtClean="0"/>
              <a:t>Fixação aos planos profundos</a:t>
            </a:r>
          </a:p>
          <a:p>
            <a:pPr lvl="1" algn="just" eaLnBrk="1" fontAlgn="auto" hangingPunct="1">
              <a:spcAft>
                <a:spcPts val="0"/>
              </a:spcAft>
              <a:buFont typeface="Arial" pitchFamily="34" charset="0"/>
              <a:buChar char="•"/>
              <a:defRPr/>
            </a:pPr>
            <a:r>
              <a:rPr lang="pt-PT" dirty="0" smtClean="0"/>
              <a:t>Flutuação</a:t>
            </a:r>
          </a:p>
          <a:p>
            <a:pPr lvl="1" algn="just" eaLnBrk="1" fontAlgn="auto" hangingPunct="1">
              <a:spcAft>
                <a:spcPts val="0"/>
              </a:spcAft>
              <a:buFont typeface="Arial" pitchFamily="34" charset="0"/>
              <a:buChar char="•"/>
              <a:defRPr/>
            </a:pPr>
            <a:r>
              <a:rPr lang="pt-PT" dirty="0" smtClean="0"/>
              <a:t>Associação com </a:t>
            </a:r>
            <a:r>
              <a:rPr lang="pt-PT" dirty="0" err="1" smtClean="0"/>
              <a:t>hepato-esplenomegalia</a:t>
            </a:r>
            <a:endParaRPr lang="pt-PT" dirty="0" smtClean="0"/>
          </a:p>
          <a:p>
            <a:pPr lvl="1" algn="just" eaLnBrk="1" fontAlgn="auto" hangingPunct="1">
              <a:spcAft>
                <a:spcPts val="0"/>
              </a:spcAft>
              <a:buFont typeface="Arial" pitchFamily="34" charset="0"/>
              <a:buChar char="•"/>
              <a:defRPr/>
            </a:pPr>
            <a:r>
              <a:rPr lang="pt-PT" dirty="0" smtClean="0"/>
              <a:t>Associação com infecção próxima</a:t>
            </a:r>
          </a:p>
          <a:p>
            <a:pPr lvl="1" algn="just" eaLnBrk="1" fontAlgn="auto" hangingPunct="1">
              <a:spcAft>
                <a:spcPts val="0"/>
              </a:spcAft>
              <a:buFont typeface="Arial" pitchFamily="34" charset="0"/>
              <a:buChar char="–"/>
              <a:defRPr/>
            </a:pPr>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pt-PT" dirty="0" smtClean="0"/>
              <a:t>Sinais de Perigo na Linfadenopatia</a:t>
            </a:r>
            <a:endParaRPr lang="pt-PT" dirty="0"/>
          </a:p>
        </p:txBody>
      </p:sp>
      <p:sp>
        <p:nvSpPr>
          <p:cNvPr id="11267" name="Content Placeholder 2"/>
          <p:cNvSpPr>
            <a:spLocks noGrp="1"/>
          </p:cNvSpPr>
          <p:nvPr>
            <p:ph idx="1"/>
          </p:nvPr>
        </p:nvSpPr>
        <p:spPr/>
        <p:txBody>
          <a:bodyPr/>
          <a:lstStyle/>
          <a:p>
            <a:pPr algn="just" eaLnBrk="1" hangingPunct="1"/>
            <a:r>
              <a:rPr lang="pt-PT" sz="3200" dirty="0" smtClean="0"/>
              <a:t>Nódulos tão grandes que interferem com a respiração ou com outra função</a:t>
            </a:r>
          </a:p>
          <a:p>
            <a:pPr algn="just" eaLnBrk="1" hangingPunct="1"/>
            <a:r>
              <a:rPr lang="pt-PT" sz="3200" dirty="0" smtClean="0"/>
              <a:t>Nódulos com </a:t>
            </a:r>
            <a:r>
              <a:rPr lang="pt-PT" sz="3200" dirty="0" err="1" smtClean="0"/>
              <a:t>necrose</a:t>
            </a:r>
            <a:r>
              <a:rPr lang="pt-PT" sz="3200" dirty="0" smtClean="0"/>
              <a:t> importante</a:t>
            </a:r>
            <a:endParaRPr lang="pt-PT" sz="3200" dirty="0" smtClean="0">
              <a:solidFill>
                <a:srgbClr val="FF0000"/>
              </a:solidFill>
            </a:endParaRPr>
          </a:p>
          <a:p>
            <a:pPr algn="just" eaLnBrk="1" hangingPunct="1"/>
            <a:r>
              <a:rPr lang="pt-PT" sz="3200" dirty="0" smtClean="0"/>
              <a:t>Nódulos associados com edema importante dos membros ou com lesões de Sarcoma de Kaposi</a:t>
            </a:r>
          </a:p>
          <a:p>
            <a:pPr algn="just" eaLnBrk="1" hangingPunct="1"/>
            <a:r>
              <a:rPr lang="pt-PT" sz="3200" dirty="0" smtClean="0"/>
              <a:t>Linfadenopatia que piora rapidamente depois de iniciar o TARV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pt-PT" dirty="0" smtClean="0"/>
              <a:t>Linfadenopatia Localizada</a:t>
            </a:r>
            <a:endParaRPr lang="pt-PT" dirty="0"/>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buFont typeface="Arial" pitchFamily="34" charset="0"/>
              <a:buNone/>
              <a:defRPr/>
            </a:pPr>
            <a:r>
              <a:rPr lang="pt-PT" sz="2400" dirty="0" smtClean="0"/>
              <a:t>Infecção bacteriana que provoca uma linfadenopatia infecciosa aguda ou reactiva</a:t>
            </a:r>
          </a:p>
          <a:p>
            <a:pPr algn="just" eaLnBrk="1" fontAlgn="auto" hangingPunct="1">
              <a:spcAft>
                <a:spcPts val="0"/>
              </a:spcAft>
              <a:buFont typeface="Arial" pitchFamily="34" charset="0"/>
              <a:buNone/>
              <a:defRPr/>
            </a:pPr>
            <a:r>
              <a:rPr lang="pt-PT" sz="2400" b="1" dirty="0" smtClean="0"/>
              <a:t>Sinais/sintomas:</a:t>
            </a:r>
          </a:p>
          <a:p>
            <a:pPr algn="just" eaLnBrk="1" fontAlgn="auto" hangingPunct="1">
              <a:spcAft>
                <a:spcPts val="0"/>
              </a:spcAft>
              <a:buFont typeface="Arial" pitchFamily="34" charset="0"/>
              <a:buChar char="•"/>
              <a:defRPr/>
            </a:pPr>
            <a:r>
              <a:rPr lang="pt-PT" sz="2400" dirty="0" smtClean="0"/>
              <a:t>Relacionada com infecção próxima (amigdalite, ferida num membro)</a:t>
            </a:r>
          </a:p>
          <a:p>
            <a:pPr algn="just" eaLnBrk="1" fontAlgn="auto" hangingPunct="1">
              <a:spcAft>
                <a:spcPts val="0"/>
              </a:spcAft>
              <a:buFont typeface="Arial" pitchFamily="34" charset="0"/>
              <a:buChar char="•"/>
              <a:defRPr/>
            </a:pPr>
            <a:r>
              <a:rPr lang="pt-PT" sz="2400" dirty="0" smtClean="0"/>
              <a:t>Com dor, aumento local de temperatura, febre e/ou supuração (do nódulo e/ou infecção relacionada)</a:t>
            </a:r>
          </a:p>
          <a:p>
            <a:pPr algn="just" eaLnBrk="1" fontAlgn="auto" hangingPunct="1">
              <a:spcAft>
                <a:spcPts val="0"/>
              </a:spcAft>
              <a:buFont typeface="Arial" pitchFamily="34" charset="0"/>
              <a:buNone/>
              <a:defRPr/>
            </a:pPr>
            <a:r>
              <a:rPr lang="pt-PT" sz="2400" b="1" dirty="0" smtClean="0"/>
              <a:t>Conduta:</a:t>
            </a:r>
          </a:p>
          <a:p>
            <a:pPr algn="just" eaLnBrk="1" fontAlgn="auto" hangingPunct="1">
              <a:spcAft>
                <a:spcPts val="0"/>
              </a:spcAft>
              <a:buFont typeface="Arial" pitchFamily="34" charset="0"/>
              <a:buChar char="•"/>
              <a:defRPr/>
            </a:pPr>
            <a:r>
              <a:rPr lang="pt-PT" sz="2400" dirty="0" smtClean="0"/>
              <a:t>Tratamento antibiótico oral</a:t>
            </a:r>
          </a:p>
          <a:p>
            <a:pPr algn="just" eaLnBrk="1" fontAlgn="auto" hangingPunct="1">
              <a:spcAft>
                <a:spcPts val="0"/>
              </a:spcAft>
              <a:buFont typeface="Arial" pitchFamily="34" charset="0"/>
              <a:buChar char="•"/>
              <a:defRPr/>
            </a:pPr>
            <a:r>
              <a:rPr lang="pt-PT" sz="2400" dirty="0" smtClean="0"/>
              <a:t>Pode ser necessário fazer a drenagem no caso de aparecer um abcesso</a:t>
            </a:r>
            <a:endParaRPr lang="pt-PT"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pt-PT" dirty="0" smtClean="0"/>
              <a:t>Linfadenopatia Generalizada</a:t>
            </a:r>
            <a:endParaRPr lang="pt-PT" dirty="0"/>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buFont typeface="Arial" pitchFamily="34" charset="0"/>
              <a:buNone/>
              <a:defRPr/>
            </a:pPr>
            <a:r>
              <a:rPr lang="pt-PT" dirty="0" smtClean="0"/>
              <a:t>	Perante um doente com adenopatias em várias regiões, sem características infecciosas (sem dor ou aumento da temperatura local) ou ainda quando estas são muito duras ou têm muito tempo de evolução (geralmente semanas a meses), o TMG deve pensar em outras possibilidades:</a:t>
            </a:r>
          </a:p>
          <a:p>
            <a:pPr lvl="1" algn="just" eaLnBrk="1" fontAlgn="auto" hangingPunct="1">
              <a:spcAft>
                <a:spcPts val="0"/>
              </a:spcAft>
              <a:defRPr/>
            </a:pPr>
            <a:r>
              <a:rPr lang="pt-PT" dirty="0" smtClean="0"/>
              <a:t>TB ganglionar</a:t>
            </a:r>
          </a:p>
          <a:p>
            <a:pPr lvl="1" algn="just" eaLnBrk="1" fontAlgn="auto" hangingPunct="1">
              <a:spcAft>
                <a:spcPts val="0"/>
              </a:spcAft>
              <a:defRPr/>
            </a:pPr>
            <a:r>
              <a:rPr lang="pt-PT" dirty="0" smtClean="0"/>
              <a:t>Sífilis</a:t>
            </a:r>
          </a:p>
          <a:p>
            <a:pPr lvl="1" algn="just" eaLnBrk="1" fontAlgn="auto" hangingPunct="1">
              <a:spcAft>
                <a:spcPts val="0"/>
              </a:spcAft>
              <a:defRPr/>
            </a:pPr>
            <a:r>
              <a:rPr lang="pt-PT" dirty="0" smtClean="0"/>
              <a:t>Linfadenopatia generalizada persistente</a:t>
            </a:r>
            <a:endParaRPr lang="pt-PT"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6.0&quot;&gt;&lt;object type=&quot;1&quot; unique_id=&quot;10001&quot;&gt;&lt;object type=&quot;8&quot; unique_id=&quot;12096&quot;&gt;&lt;/object&gt;&lt;object type=&quot;2&quot; unique_id=&quot;12097&quot;&gt;&lt;object type=&quot;3&quot; unique_id=&quot;12098&quot;&gt;&lt;property id=&quot;20148&quot; value=&quot;5&quot;/&gt;&lt;property id=&quot;20300&quot; value=&quot;Slide 1 - &amp;quot;&amp;#x0D;&amp;#x0A;Unidade 7.3&amp;#x0D;&amp;#x0A;Linfadenopatias&amp;quot;&quot;/&gt;&lt;property id=&quot;20307&quot; value=&quot;256&quot;/&gt;&lt;/object&gt;&lt;object type=&quot;3&quot; unique_id=&quot;12099&quot;&gt;&lt;property id=&quot;20148&quot; value=&quot;5&quot;/&gt;&lt;property id=&quot;20300&quot; value=&quot;Slide 2 - &amp;quot;Introdução&amp;quot;&quot;/&gt;&lt;property id=&quot;20307&quot; value=&quot;268&quot;/&gt;&lt;/object&gt;&lt;object type=&quot;3&quot; unique_id=&quot;12100&quot;&gt;&lt;property id=&quot;20148&quot; value=&quot;5&quot;/&gt;&lt;property id=&quot;20300&quot; value=&quot;Slide 3 - &amp;quot;Objectivos de Aprendizagem&amp;quot;&quot;/&gt;&lt;property id=&quot;20307&quot; value=&quot;257&quot;/&gt;&lt;/object&gt;&lt;object type=&quot;3&quot; unique_id=&quot;12101&quot;&gt;&lt;property id=&quot;20148&quot; value=&quot;5&quot;/&gt;&lt;property id=&quot;20300&quot; value=&quot;Slide 4 - &amp;quot;Significado da Linfadenopatia no Doente com HIV&amp;quot;&quot;/&gt;&lt;property id=&quot;20307&quot; value=&quot;259&quot;/&gt;&lt;/object&gt;&lt;object type=&quot;3&quot; unique_id=&quot;12102&quot;&gt;&lt;property id=&quot;20148&quot; value=&quot;5&quot;/&gt;&lt;property id=&quot;20300&quot; value=&quot;Slide 5 - &amp;quot;Diagnóstico Diferencial das Linfadenopatias&amp;quot;&quot;/&gt;&lt;property id=&quot;20307&quot; value=&quot;261&quot;/&gt;&lt;/object&gt;&lt;object type=&quot;3&quot; unique_id=&quot;12103&quot;&gt;&lt;property id=&quot;20148&quot; value=&quot;5&quot;/&gt;&lt;property id=&quot;20300&quot; value=&quot;Slide 6 - &amp;quot;Exame Físico dos Nódulos Linfáticos&amp;quot;&quot;/&gt;&lt;property id=&quot;20307&quot; value=&quot;260&quot;/&gt;&lt;/object&gt;&lt;object type=&quot;3&quot; unique_id=&quot;12104&quot;&gt;&lt;property id=&quot;20148&quot; value=&quot;5&quot;/&gt;&lt;property id=&quot;20300&quot; value=&quot;Slide 7 - &amp;quot;Sinais de Perigo na Linfadenopatia&amp;quot;&quot;/&gt;&lt;property id=&quot;20307&quot; value=&quot;266&quot;/&gt;&lt;/object&gt;&lt;object type=&quot;3&quot; unique_id=&quot;12105&quot;&gt;&lt;property id=&quot;20148&quot; value=&quot;5&quot;/&gt;&lt;property id=&quot;20300&quot; value=&quot;Slide 8 - &amp;quot;Linfadenopatia Localizada&amp;quot;&quot;/&gt;&lt;property id=&quot;20307&quot; value=&quot;262&quot;/&gt;&lt;/object&gt;&lt;object type=&quot;3&quot; unique_id=&quot;12106&quot;&gt;&lt;property id=&quot;20148&quot; value=&quot;5&quot;/&gt;&lt;property id=&quot;20300&quot; value=&quot;Slide 9 - &amp;quot;Linfadenopatia Generalizada&amp;quot;&quot;/&gt;&lt;property id=&quot;20307&quot; value=&quot;271&quot;/&gt;&lt;/object&gt;&lt;object type=&quot;3&quot; unique_id=&quot;12107&quot;&gt;&lt;property id=&quot;20148&quot; value=&quot;5&quot;/&gt;&lt;property id=&quot;20300&quot; value=&quot;Slide 10 - &amp;quot;TB Ganglionar&amp;quot;&quot;/&gt;&lt;property id=&quot;20307&quot; value=&quot;263&quot;/&gt;&lt;/object&gt;&lt;object type=&quot;3&quot; unique_id=&quot;12108&quot;&gt;&lt;property id=&quot;20148&quot; value=&quot;5&quot;/&gt;&lt;property id=&quot;20300&quot; value=&quot;Slide 11 - &amp;quot;TB Ganglionar&amp;quot;&quot;/&gt;&lt;property id=&quot;20307&quot; value=&quot;272&quot;/&gt;&lt;/object&gt;&lt;object type=&quot;3&quot; unique_id=&quot;12109&quot;&gt;&lt;property id=&quot;20148&quot; value=&quot;5&quot;/&gt;&lt;property id=&quot;20300&quot; value=&quot;Slide 12 - &amp;quot;Sífilis&amp;quot;&quot;/&gt;&lt;property id=&quot;20307&quot; value=&quot;264&quot;/&gt;&lt;/object&gt;&lt;object type=&quot;3&quot; unique_id=&quot;12110&quot;&gt;&lt;property id=&quot;20148&quot; value=&quot;5&quot;/&gt;&lt;property id=&quot;20300&quot; value=&quot;Slide 13 - &amp;quot;Sífilis&amp;quot;&quot;/&gt;&lt;property id=&quot;20307&quot; value=&quot;274&quot;/&gt;&lt;/object&gt;&lt;object type=&quot;3&quot; unique_id=&quot;12111&quot;&gt;&lt;property id=&quot;20148&quot; value=&quot;5&quot;/&gt;&lt;property id=&quot;20300&quot; value=&quot;Slide 14 - &amp;quot;Linfadenopatia Generalizada Persistente (LGP)&amp;quot;&quot;/&gt;&lt;property id=&quot;20307&quot; value=&quot;265&quot;/&gt;&lt;/object&gt;&lt;object type=&quot;3&quot; unique_id=&quot;12112&quot;&gt;&lt;property id=&quot;20148&quot; value=&quot;5&quot;/&gt;&lt;property id=&quot;20300&quot; value=&quot;Slide 15 - &amp;quot;Abordagem da Linfadenopatia (1)&amp;quot;&quot;/&gt;&lt;property id=&quot;20307&quot; value=&quot;267&quot;/&gt;&lt;/object&gt;&lt;object type=&quot;3&quot; unique_id=&quot;12113&quot;&gt;&lt;property id=&quot;20148&quot; value=&quot;5&quot;/&gt;&lt;property id=&quot;20300&quot; value=&quot;Slide 16 - &amp;quot;Abordagem da Linfadenopatia&amp;quot;&quot;/&gt;&lt;property id=&quot;20307&quot; value=&quot;276&quot;/&gt;&lt;/object&gt;&lt;object type=&quot;3&quot; unique_id=&quot;12114&quot;&gt;&lt;property id=&quot;20148&quot; value=&quot;5&quot;/&gt;&lt;property id=&quot;20300&quot; value=&quot;Slide 17 - &amp;quot;Actividade:  Casos Clínicos&amp;quot;&quot;/&gt;&lt;property id=&quot;20307&quot; value=&quot;275&quot;/&gt;&lt;/object&gt;&lt;object type=&quot;3&quot; unique_id=&quot;12115&quot;&gt;&lt;property id=&quot;20148&quot; value=&quot;5&quot;/&gt;&lt;property id=&quot;20300&quot; value=&quot;Slide 18 - &amp;quot;Considerações (1)&amp;quot;&quot;/&gt;&lt;property id=&quot;20307&quot; value=&quot;269&quot;/&gt;&lt;/object&gt;&lt;object type=&quot;3&quot; unique_id=&quot;12116&quot;&gt;&lt;property id=&quot;20148&quot; value=&quot;5&quot;/&gt;&lt;property id=&quot;20300&quot; value=&quot;Slide 19 - &amp;quot;Considerações (2)&amp;quot;&quot;/&gt;&lt;property id=&quot;20307&quot; value=&quot;270&quot;/&gt;&lt;/object&gt;&lt;/object&gt;&lt;/object&gt;&lt;/database&gt;"/>
</p:tagLst>
</file>

<file path=ppt/theme/theme1.xml><?xml version="1.0" encoding="utf-8"?>
<a:theme xmlns:a="http://schemas.openxmlformats.org/drawingml/2006/main" name="MISAU">
  <a:themeElements>
    <a:clrScheme name="TBOI Landscape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BOI Landscape Draf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BOI Landscape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BOI Landscape Draf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BOI Landscape Draf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BOI Landscape Draf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BOI Landscape Draf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BOI Landscape Draf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BOI Landscape Draf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BOI Landscape Draf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BOI Landscape Draf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BOI Landscape Draf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BOI Landscape Draf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BOI Landscape Draf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BOI Landscape Draft">
  <a:themeElements>
    <a:clrScheme name="1_TBOI Landscape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BOI Landscape Draf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TBOI Landscape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BOI Landscape Draf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BOI Landscape Draf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BOI Landscape Draf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BOI Landscape Draf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BOI Landscape Draf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BOI Landscape Draf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BOI Landscape Draf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BOI Landscape Draf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BOI Landscape Draf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BOI Landscape Draf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BOI Landscape Draf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MISAU</Template>
  <TotalTime>790</TotalTime>
  <Words>813</Words>
  <Application>Microsoft Office PowerPoint</Application>
  <PresentationFormat>On-screen Show (4:3)</PresentationFormat>
  <Paragraphs>120</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MISAU</vt:lpstr>
      <vt:lpstr>1_TBOI Landscape Draft</vt:lpstr>
      <vt:lpstr> Unidade 7.3 Linfadenopatias</vt:lpstr>
      <vt:lpstr>Introdução</vt:lpstr>
      <vt:lpstr>Objectivos de Aprendizagem</vt:lpstr>
      <vt:lpstr>Significado da Linfadenopatia no Doente com HIV</vt:lpstr>
      <vt:lpstr>Diagnóstico Diferencial das Linfadenopatias</vt:lpstr>
      <vt:lpstr>Exame Físico dos Nódulos Linfáticos</vt:lpstr>
      <vt:lpstr>Sinais de Perigo na Linfadenopatia</vt:lpstr>
      <vt:lpstr>Linfadenopatia Localizada</vt:lpstr>
      <vt:lpstr>Linfadenopatia Generalizada</vt:lpstr>
      <vt:lpstr>TB Ganglionar</vt:lpstr>
      <vt:lpstr>TB Ganglionar</vt:lpstr>
      <vt:lpstr>Sífilis</vt:lpstr>
      <vt:lpstr>Sífilis</vt:lpstr>
      <vt:lpstr>Linfadenopatia Generalizada Persistente (LGP)</vt:lpstr>
      <vt:lpstr>Abordagem da Linfadenopatia (1)</vt:lpstr>
      <vt:lpstr>Abordagem da Linfadenopatia</vt:lpstr>
      <vt:lpstr>Actividade:  Casos Clínicos</vt:lpstr>
      <vt:lpstr>Pontos-chave (1)</vt:lpstr>
      <vt:lpstr>Pontos-chave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 16 Linfadenopatia</dc:title>
  <dc:creator>Jose Vallejo</dc:creator>
  <cp:lastModifiedBy>pilarm</cp:lastModifiedBy>
  <cp:revision>97</cp:revision>
  <dcterms:created xsi:type="dcterms:W3CDTF">2006-08-16T00:00:00Z</dcterms:created>
  <dcterms:modified xsi:type="dcterms:W3CDTF">2013-02-20T19:30:18Z</dcterms:modified>
</cp:coreProperties>
</file>