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74" r:id="rId2"/>
  </p:sldMasterIdLst>
  <p:notesMasterIdLst>
    <p:notesMasterId r:id="rId34"/>
  </p:notesMasterIdLst>
  <p:sldIdLst>
    <p:sldId id="257" r:id="rId3"/>
    <p:sldId id="327" r:id="rId4"/>
    <p:sldId id="317" r:id="rId5"/>
    <p:sldId id="332" r:id="rId6"/>
    <p:sldId id="349" r:id="rId7"/>
    <p:sldId id="330" r:id="rId8"/>
    <p:sldId id="313" r:id="rId9"/>
    <p:sldId id="318" r:id="rId10"/>
    <p:sldId id="342" r:id="rId11"/>
    <p:sldId id="343" r:id="rId12"/>
    <p:sldId id="322" r:id="rId13"/>
    <p:sldId id="323" r:id="rId14"/>
    <p:sldId id="324" r:id="rId15"/>
    <p:sldId id="325" r:id="rId16"/>
    <p:sldId id="337" r:id="rId17"/>
    <p:sldId id="347" r:id="rId18"/>
    <p:sldId id="348" r:id="rId19"/>
    <p:sldId id="350" r:id="rId20"/>
    <p:sldId id="333" r:id="rId21"/>
    <p:sldId id="334" r:id="rId22"/>
    <p:sldId id="345" r:id="rId23"/>
    <p:sldId id="335" r:id="rId24"/>
    <p:sldId id="336" r:id="rId25"/>
    <p:sldId id="338" r:id="rId26"/>
    <p:sldId id="344" r:id="rId27"/>
    <p:sldId id="339" r:id="rId28"/>
    <p:sldId id="340" r:id="rId29"/>
    <p:sldId id="341" r:id="rId30"/>
    <p:sldId id="346" r:id="rId31"/>
    <p:sldId id="331" r:id="rId32"/>
    <p:sldId id="326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larm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56" autoAdjust="0"/>
    <p:restoredTop sz="80000" autoAdjust="0"/>
  </p:normalViewPr>
  <p:slideViewPr>
    <p:cSldViewPr>
      <p:cViewPr>
        <p:scale>
          <a:sx n="63" d="100"/>
          <a:sy n="63" d="100"/>
        </p:scale>
        <p:origin x="-1650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80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0" charset="-128"/>
              </a:defRPr>
            </a:lvl1pPr>
          </a:lstStyle>
          <a:p>
            <a:pPr>
              <a:defRPr/>
            </a:pPr>
            <a:fld id="{4D63EA4E-22D7-4BE1-A665-D0E43C466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EC8511-7AC4-4879-9FD8-C1FAA5308043}" type="slidenum">
              <a:rPr lang="en-US" smtClean="0">
                <a:ea typeface="ＭＳ Ｐゴシック" charset="-128"/>
              </a:rPr>
              <a:pPr/>
              <a:t>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184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5A915F-59F8-493E-ABEE-7252B23573A4}" type="slidenum">
              <a:rPr lang="en-US" smtClean="0">
                <a:ea typeface="ＭＳ Ｐゴシック" charset="-128"/>
              </a:rPr>
              <a:pPr/>
              <a:t>10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b="1" dirty="0" smtClean="0">
                <a:ea typeface="ＭＳ Ｐゴシック" charset="-128"/>
              </a:rPr>
              <a:t>Informa</a:t>
            </a:r>
            <a:r>
              <a:rPr lang="pt-BR" b="1" dirty="0" smtClean="0">
                <a:ea typeface="ＭＳ Ｐゴシック" charset="-128"/>
              </a:rPr>
              <a:t>ções</a:t>
            </a:r>
            <a:r>
              <a:rPr lang="pt-BR" b="1" baseline="0" dirty="0" smtClean="0">
                <a:ea typeface="ＭＳ Ｐゴシック" charset="-128"/>
              </a:rPr>
              <a:t> Adicionais</a:t>
            </a:r>
            <a:endParaRPr lang="pt-PT" b="1" dirty="0" smtClean="0">
              <a:ea typeface="ＭＳ Ｐゴシック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dirty="0" smtClean="0">
                <a:ea typeface="ＭＳ Ｐゴシック" charset="-128"/>
              </a:rPr>
              <a:t>Este slide ilustra uma apresentação mais subtil do SK, portanto, será necessário fazer um exame cuidadoso para identificar lesões como estas.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dirty="0" smtClean="0">
                <a:ea typeface="ＭＳ Ｐゴシック" charset="-128"/>
              </a:rPr>
              <a:t>Os doentes podem apontar ao examinador as lesões suspeitas.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PT" dirty="0" smtClean="0">
                <a:ea typeface="ＭＳ Ｐゴシック" charset="-128"/>
              </a:rPr>
              <a:t>Inquira sempre sobre práticas de curas tradicionais (ritual de tatuagem, etc.)</a:t>
            </a:r>
          </a:p>
          <a:p>
            <a:pPr eaLnBrk="1" hangingPunct="1"/>
            <a:endParaRPr lang="pt-PT" dirty="0" smtClean="0">
              <a:ea typeface="ＭＳ Ｐゴシック" charset="-128"/>
            </a:endParaRPr>
          </a:p>
          <a:p>
            <a:pPr eaLnBrk="1" hangingPunct="1"/>
            <a:r>
              <a:rPr lang="pt-PT" dirty="0" smtClean="0">
                <a:ea typeface="ＭＳ Ｐゴシック" charset="-128"/>
              </a:rPr>
              <a:t>Fonte</a:t>
            </a:r>
            <a:r>
              <a:rPr lang="en-US" dirty="0" smtClean="0">
                <a:ea typeface="ＭＳ Ｐゴシック" charset="-128"/>
              </a:rPr>
              <a:t>:</a:t>
            </a:r>
            <a:r>
              <a:rPr lang="en-US" baseline="0" dirty="0" smtClean="0">
                <a:ea typeface="ＭＳ Ｐゴシック" charset="-128"/>
              </a:rPr>
              <a:t>  I</a:t>
            </a:r>
            <a:r>
              <a:rPr lang="pt-PT" dirty="0" err="1" smtClean="0">
                <a:ea typeface="ＭＳ Ｐゴシック" charset="-128"/>
              </a:rPr>
              <a:t>magem</a:t>
            </a:r>
            <a:r>
              <a:rPr lang="pt-PT" dirty="0" smtClean="0">
                <a:ea typeface="ＭＳ Ｐゴシック" charset="-128"/>
              </a:rPr>
              <a:t> cortesia do Dr. Rui Bastos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Instruções</a:t>
            </a:r>
            <a:r>
              <a:rPr lang="pt-PT" b="1" baseline="0" dirty="0" smtClean="0"/>
              <a:t> para o Facilitador</a:t>
            </a:r>
            <a:r>
              <a:rPr lang="en-US" b="1" baseline="0" dirty="0" smtClean="0"/>
              <a:t>:</a:t>
            </a:r>
            <a:endParaRPr lang="pt-PT" b="1" baseline="0" dirty="0" smtClean="0"/>
          </a:p>
          <a:p>
            <a:pPr>
              <a:buFont typeface="Arial" pitchFamily="34" charset="0"/>
              <a:buChar char="•"/>
            </a:pPr>
            <a:r>
              <a:rPr lang="pt-PT" baseline="0" dirty="0" smtClean="0"/>
              <a:t>Diga aos formandos que nos pr</a:t>
            </a:r>
            <a:r>
              <a:rPr lang="pt-PT" baseline="0" dirty="0" smtClean="0">
                <a:latin typeface="Calibri"/>
              </a:rPr>
              <a:t>ó</a:t>
            </a:r>
            <a:r>
              <a:rPr lang="pt-PT" baseline="0" dirty="0" smtClean="0"/>
              <a:t>ximos slides veremos exemplos de SK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  <a:p>
            <a:r>
              <a:rPr lang="pt-PT" dirty="0" smtClean="0"/>
              <a:t>Fonte: </a:t>
            </a:r>
            <a:r>
              <a:rPr lang="pt-PT" dirty="0" err="1" smtClean="0"/>
              <a:t>www.AIDS-HOSPICE.com</a:t>
            </a:r>
            <a:endParaRPr lang="pt-PT" baseline="0" dirty="0" smtClean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="1" noProof="0" dirty="0" smtClean="0"/>
              <a:t>Informações</a:t>
            </a:r>
            <a:r>
              <a:rPr lang="pt-PT" b="1" baseline="0" noProof="0" dirty="0" smtClean="0"/>
              <a:t> Adicionais:</a:t>
            </a:r>
          </a:p>
          <a:p>
            <a:pPr>
              <a:buFont typeface="Arial" pitchFamily="34" charset="0"/>
              <a:buChar char="•"/>
            </a:pPr>
            <a:r>
              <a:rPr lang="pt-PT" baseline="0" noProof="0" dirty="0" smtClean="0"/>
              <a:t>Na fotografia do impetigo (direita) t</a:t>
            </a:r>
            <a:r>
              <a:rPr lang="pt-PT" noProof="0" dirty="0" smtClean="0"/>
              <a:t>rata-se de uma dermatite infectada (impetigo), com vesículas e pústulas disseminadas, com áreas </a:t>
            </a:r>
            <a:r>
              <a:rPr lang="pt-PT" noProof="0" dirty="0" smtClean="0">
                <a:solidFill>
                  <a:srgbClr val="FF0000"/>
                </a:solidFill>
              </a:rPr>
              <a:t>exudativas </a:t>
            </a:r>
            <a:r>
              <a:rPr lang="pt-PT" noProof="0" dirty="0" smtClean="0"/>
              <a:t>não bem definidas.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i="1" u="none" noProof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i="1" u="none" noProof="0" dirty="0" smtClean="0"/>
              <a:t>Fotografia Foliculite  (esquerda): Cortesia de Dr. Will </a:t>
            </a:r>
            <a:r>
              <a:rPr lang="pt-PT" i="1" u="none" noProof="0" dirty="0" err="1" smtClean="0"/>
              <a:t>Sorey</a:t>
            </a:r>
            <a:r>
              <a:rPr lang="pt-PT" i="1" u="none" noProof="0" dirty="0" smtClean="0"/>
              <a:t>, 2002.</a:t>
            </a:r>
            <a:endParaRPr lang="pt-PT" i="1" u="none" noProof="0" dirty="0" smtClean="0">
              <a:solidFill>
                <a:schemeClr val="bg1"/>
              </a:solidFill>
            </a:endParaRPr>
          </a:p>
          <a:p>
            <a:r>
              <a:rPr lang="pt-PT" i="1" u="none" noProof="0" dirty="0" smtClean="0">
                <a:solidFill>
                  <a:schemeClr val="bg1"/>
                </a:solidFill>
              </a:rPr>
              <a:t>Fotografia Impetigo (direita): </a:t>
            </a:r>
            <a:r>
              <a:rPr lang="pt-PT" i="1" u="none" noProof="0" dirty="0" smtClean="0">
                <a:solidFill>
                  <a:srgbClr val="FF0000"/>
                </a:solidFill>
              </a:rPr>
              <a:t>Cortesia</a:t>
            </a:r>
            <a:r>
              <a:rPr lang="pt-PT" i="1" u="none" noProof="0" dirty="0" smtClean="0">
                <a:solidFill>
                  <a:schemeClr val="bg1"/>
                </a:solidFill>
              </a:rPr>
              <a:t> de </a:t>
            </a:r>
            <a:r>
              <a:rPr lang="pt-PT" i="1" u="none" noProof="0" dirty="0" err="1" smtClean="0"/>
              <a:t>Dr</a:t>
            </a:r>
            <a:r>
              <a:rPr lang="pt-PT" i="1" u="none" noProof="0" dirty="0" smtClean="0"/>
              <a:t> Tom Thatcher http://www.thachers.org/dermatology.htm , acesso em 31 de Janeiro de 2009</a:t>
            </a:r>
          </a:p>
          <a:p>
            <a:r>
              <a:rPr lang="pt-PT" noProof="0" dirty="0" smtClean="0"/>
              <a:t> </a:t>
            </a:r>
            <a:endParaRPr lang="pt-PT" b="1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Fonte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: ©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Wellcome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 Trust, 2003</a:t>
            </a:r>
            <a:endParaRPr lang="es-ES" sz="1200" kern="1200" dirty="0">
              <a:solidFill>
                <a:schemeClr val="tx1"/>
              </a:solidFill>
              <a:latin typeface="Arial" charset="0"/>
              <a:ea typeface="ＭＳ Ｐゴシック" pitchFamily="80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F4795F-BDE4-4E03-91D9-36049B91D702}" type="slidenum">
              <a:rPr lang="en-US" smtClean="0">
                <a:ea typeface="ＭＳ Ｐゴシック" charset="-128"/>
              </a:rPr>
              <a:pPr/>
              <a:t>16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F4795F-BDE4-4E03-91D9-36049B91D702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b="1" dirty="0" smtClean="0"/>
              <a:t>Instruções</a:t>
            </a:r>
            <a:r>
              <a:rPr lang="pt-PT" b="1" baseline="0" dirty="0" smtClean="0"/>
              <a:t> para o Docente:</a:t>
            </a:r>
          </a:p>
          <a:p>
            <a:pPr>
              <a:buFont typeface="Arial" pitchFamily="34" charset="0"/>
              <a:buChar char="•"/>
            </a:pPr>
            <a:r>
              <a:rPr lang="pt-PT" b="0" baseline="0" dirty="0" smtClean="0"/>
              <a:t>Apresente aos participantes os seguintes slides com imagens dando tempo em cada um deles</a:t>
            </a:r>
          </a:p>
          <a:p>
            <a:pPr>
              <a:buFont typeface="Arial" pitchFamily="34" charset="0"/>
              <a:buChar char="•"/>
            </a:pPr>
            <a:r>
              <a:rPr lang="pt-BR" sz="1200" i="0" kern="120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Peça aos participantes</a:t>
            </a:r>
            <a:r>
              <a:rPr lang="pt-BR" sz="1200" i="0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 </a:t>
            </a:r>
            <a:r>
              <a:rPr lang="pt-BR" sz="1200" i="0" kern="120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para analisarem e descreverem</a:t>
            </a:r>
            <a:r>
              <a:rPr lang="pt-BR" sz="1200" i="0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 o que pode ser cada uma das lesões que se apresentam e fazer um diagnóstico</a:t>
            </a:r>
            <a:endParaRPr lang="en-US" sz="1200" i="0" kern="1200" baseline="0" dirty="0" smtClean="0">
              <a:solidFill>
                <a:schemeClr val="tx1"/>
              </a:solidFill>
              <a:latin typeface="Arial" charset="0"/>
              <a:ea typeface="ＭＳ Ｐゴシック" pitchFamily="80" charset="-128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pt-PT" sz="1200" i="0" kern="120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Promova um debate com</a:t>
            </a:r>
            <a:r>
              <a:rPr lang="pt-PT" sz="1200" i="0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 </a:t>
            </a:r>
            <a:r>
              <a:rPr lang="pt-PT" sz="1200" i="0" kern="120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todos os participantes para analisar as respostas</a:t>
            </a:r>
          </a:p>
          <a:p>
            <a:pPr>
              <a:buFont typeface="Arial" pitchFamily="34" charset="0"/>
              <a:buChar char="•"/>
            </a:pPr>
            <a:r>
              <a:rPr lang="pt-PT" sz="1200" i="0" kern="1200" dirty="0" smtClean="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rPr>
              <a:t>Importante concluir no fim desta actividade que não toda mancha escura é SK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</a:p>
          <a:p>
            <a:endParaRPr lang="en-US" b="1" baseline="0" dirty="0" smtClean="0"/>
          </a:p>
          <a:p>
            <a:r>
              <a:rPr lang="pt-PT" b="0" baseline="0" noProof="0" dirty="0" smtClean="0"/>
              <a:t>Infecção gonocócica disseminada, que pode afectar a pele.</a:t>
            </a:r>
          </a:p>
          <a:p>
            <a:r>
              <a:rPr lang="pt-PT" b="0" baseline="0" noProof="0" dirty="0" smtClean="0"/>
              <a:t>As lesões cutâneas da septicemia gonocócica evoluem desde maculas ate pápulas, vesiculopustulas e lesões necrotico-hemorrágicas. São de rápida aparição e evolução e são patognomónicas da infecção gonocócica disseminada</a:t>
            </a:r>
          </a:p>
          <a:p>
            <a:pPr>
              <a:buFont typeface="Arial" pitchFamily="34" charset="0"/>
              <a:buNone/>
            </a:pPr>
            <a:endParaRPr lang="pt-PT" i="1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400AD-2B4A-4DAD-9794-F59340F946CA}" type="slidenum">
              <a:rPr lang="en-US" smtClean="0">
                <a:ea typeface="ＭＳ Ｐゴシック" charset="-128"/>
              </a:rPr>
              <a:pPr/>
              <a:t>21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56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  <a:endParaRPr lang="es-ES" b="1" baseline="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pt-PT" dirty="0" smtClean="0">
                <a:ea typeface="ＭＳ Ｐゴシック" charset="-128"/>
              </a:rPr>
              <a:t>Sarcoma de </a:t>
            </a:r>
            <a:r>
              <a:rPr lang="pt-PT" dirty="0" err="1" smtClean="0">
                <a:ea typeface="ＭＳ Ｐゴシック" charset="-128"/>
              </a:rPr>
              <a:t>Kaposi</a:t>
            </a:r>
            <a:r>
              <a:rPr lang="pt-PT" dirty="0" smtClean="0">
                <a:ea typeface="ＭＳ Ｐゴシック" charset="-128"/>
              </a:rPr>
              <a:t> (no pescoço).</a:t>
            </a:r>
            <a:r>
              <a:rPr lang="pt-PT" baseline="0" dirty="0" smtClean="0">
                <a:ea typeface="ＭＳ Ｐゴシック" charset="-128"/>
              </a:rPr>
              <a:t> A lesão na face é uma foliculite</a:t>
            </a:r>
            <a:endParaRPr lang="pt-PT" dirty="0" smtClean="0">
              <a:ea typeface="ＭＳ Ｐゴシック" charset="-128"/>
            </a:endParaRPr>
          </a:p>
          <a:p>
            <a:pPr eaLnBrk="1" hangingPunct="1"/>
            <a:endParaRPr lang="pt-PT" dirty="0" smtClean="0">
              <a:ea typeface="ＭＳ Ｐゴシック" charset="-128"/>
            </a:endParaRPr>
          </a:p>
          <a:p>
            <a:pPr eaLnBrk="1" hangingPunct="1"/>
            <a:r>
              <a:rPr lang="pt-PT" dirty="0" smtClean="0">
                <a:ea typeface="ＭＳ Ｐゴシック" charset="-128"/>
              </a:rPr>
              <a:t>Imagem cortesia do Dr. Rui Bastos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  <a:endParaRPr lang="es-ES" b="1" baseline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Hematoma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Doente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toxoplasmose</a:t>
            </a:r>
            <a:r>
              <a:rPr lang="en-US" dirty="0" smtClean="0"/>
              <a:t> (sulfadiazine + </a:t>
            </a:r>
            <a:r>
              <a:rPr lang="en-US" dirty="0" err="1" smtClean="0"/>
              <a:t>pyrimethamine</a:t>
            </a:r>
            <a:r>
              <a:rPr lang="en-US" dirty="0" smtClean="0"/>
              <a:t>). 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Depois</a:t>
            </a:r>
            <a:r>
              <a:rPr lang="en-US" dirty="0" smtClean="0"/>
              <a:t> de 10 </a:t>
            </a:r>
            <a:r>
              <a:rPr lang="en-US" dirty="0" err="1" smtClean="0"/>
              <a:t>dias</a:t>
            </a:r>
            <a:r>
              <a:rPr lang="en-US" dirty="0" smtClean="0"/>
              <a:t> de </a:t>
            </a:r>
            <a:r>
              <a:rPr lang="en-US" dirty="0" err="1" smtClean="0"/>
              <a:t>tratamento</a:t>
            </a:r>
            <a:r>
              <a:rPr lang="en-US" dirty="0" smtClean="0"/>
              <a:t>, </a:t>
            </a:r>
            <a:r>
              <a:rPr lang="en-US" dirty="0" err="1" smtClean="0"/>
              <a:t>apareceram</a:t>
            </a:r>
            <a:r>
              <a:rPr lang="en-US" dirty="0" smtClean="0"/>
              <a:t> </a:t>
            </a:r>
            <a:r>
              <a:rPr lang="en-US" dirty="0" err="1" smtClean="0"/>
              <a:t>estes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sinais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hemorrágicos</a:t>
            </a:r>
            <a:r>
              <a:rPr lang="en-US" baseline="0" dirty="0" smtClean="0"/>
              <a:t>.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  <a:endParaRPr lang="es-ES" b="1" baseline="0" dirty="0" smtClean="0"/>
          </a:p>
          <a:p>
            <a:pPr>
              <a:buFont typeface="Arial" pitchFamily="34" charset="0"/>
              <a:buChar char="•"/>
            </a:pPr>
            <a:r>
              <a:rPr lang="pt-PT" b="0" noProof="0" dirty="0" smtClean="0"/>
              <a:t>Varicela ou</a:t>
            </a:r>
            <a:r>
              <a:rPr lang="pt-PT" b="0" baseline="0" noProof="0" dirty="0" smtClean="0"/>
              <a:t> outra infecção viral.</a:t>
            </a:r>
          </a:p>
          <a:p>
            <a:pPr>
              <a:buFont typeface="Arial" pitchFamily="34" charset="0"/>
              <a:buChar char="•"/>
            </a:pPr>
            <a:r>
              <a:rPr lang="pt-PT" baseline="0" noProof="0" dirty="0" smtClean="0"/>
              <a:t>Com frequência, os doentes com HIV têm muitas doenças ao mesmo tempo</a:t>
            </a:r>
          </a:p>
          <a:p>
            <a:pPr>
              <a:buFont typeface="Arial" pitchFamily="34" charset="0"/>
              <a:buChar char="•"/>
            </a:pPr>
            <a:r>
              <a:rPr lang="pt-PT" baseline="0" noProof="0" dirty="0" smtClean="0"/>
              <a:t>Este doente estava a sofrer há muito tempo de um eczema crónico</a:t>
            </a:r>
          </a:p>
          <a:p>
            <a:pPr>
              <a:buFont typeface="Arial" pitchFamily="34" charset="0"/>
              <a:buChar char="•"/>
            </a:pPr>
            <a:r>
              <a:rPr lang="pt-PT" baseline="0" noProof="0" dirty="0" smtClean="0"/>
              <a:t>Depois de um tempo, ele começou com uma nova doença sem conexão com o eczema.</a:t>
            </a:r>
            <a:endParaRPr lang="pt-PT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  <a:endParaRPr lang="es-ES" b="1" baseline="0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Sarcoma de Kaposi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D67E6-4016-4760-BE31-99232DC39E17}" type="slidenum">
              <a:rPr lang="en-US" smtClean="0">
                <a:ea typeface="ＭＳ Ｐゴシック" charset="-128"/>
              </a:rPr>
              <a:pPr/>
              <a:t>25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  <a:endParaRPr lang="es-ES" b="1" baseline="0" dirty="0" smtClean="0"/>
          </a:p>
          <a:p>
            <a:pPr>
              <a:buFont typeface="Arial" pitchFamily="34" charset="0"/>
              <a:buChar char="•"/>
            </a:pPr>
            <a:r>
              <a:rPr lang="pt-PT" dirty="0" smtClean="0">
                <a:ea typeface="ＭＳ Ｐゴシック" charset="-128"/>
              </a:rPr>
              <a:t>Sarcoma de Kaposi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>
                <a:ea typeface="ＭＳ Ｐゴシック" charset="-128"/>
              </a:rPr>
              <a:t>Linfedema afectando a perna esquerda – representa uma ameaça ao membro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>
                <a:ea typeface="ＭＳ Ｐゴシック" charset="-128"/>
              </a:rPr>
              <a:t>O linfedema geralmente sente-se “</a:t>
            </a:r>
            <a:r>
              <a:rPr lang="pt-PT" dirty="0" err="1" smtClean="0">
                <a:ea typeface="ＭＳ Ｐゴシック" charset="-128"/>
              </a:rPr>
              <a:t>amadeirado</a:t>
            </a:r>
            <a:r>
              <a:rPr lang="pt-PT" dirty="0" smtClean="0">
                <a:ea typeface="ＭＳ Ｐゴシック" charset="-128"/>
              </a:rPr>
              <a:t>”</a:t>
            </a:r>
            <a:r>
              <a:rPr lang="pt-PT" baseline="0" dirty="0" smtClean="0">
                <a:ea typeface="ＭＳ Ｐゴシック" charset="-128"/>
              </a:rPr>
              <a:t> (</a:t>
            </a:r>
            <a:r>
              <a:rPr lang="pt-PT" dirty="0" smtClean="0">
                <a:ea typeface="ＭＳ Ｐゴシック" charset="-128"/>
              </a:rPr>
              <a:t>duro), geralmente localizado com as lesões</a:t>
            </a:r>
            <a:endParaRPr lang="en-US" dirty="0" smtClean="0">
              <a:ea typeface="ＭＳ Ｐゴシック" charset="-128"/>
            </a:endParaRPr>
          </a:p>
          <a:p>
            <a:pPr>
              <a:buFont typeface="Arial" pitchFamily="34" charset="0"/>
              <a:buChar char="•"/>
            </a:pPr>
            <a:r>
              <a:rPr lang="pt-PT" dirty="0" smtClean="0">
                <a:ea typeface="ＭＳ Ｐゴシック" charset="-128"/>
              </a:rPr>
              <a:t>A doença avançada pode resultar em edema grave</a:t>
            </a:r>
            <a:r>
              <a:rPr lang="pt-PT" baseline="0" dirty="0" smtClean="0">
                <a:ea typeface="ＭＳ Ｐゴシック" charset="-128"/>
              </a:rPr>
              <a:t> e</a:t>
            </a:r>
            <a:r>
              <a:rPr lang="pt-PT" dirty="0" smtClean="0">
                <a:ea typeface="ＭＳ Ｐゴシック" charset="-128"/>
              </a:rPr>
              <a:t> pode ser dolorosa</a:t>
            </a:r>
          </a:p>
          <a:p>
            <a:pPr eaLnBrk="1" hangingPunct="1"/>
            <a:endParaRPr lang="pt-PT" dirty="0" smtClean="0">
              <a:ea typeface="ＭＳ Ｐゴシック" charset="-128"/>
            </a:endParaRPr>
          </a:p>
          <a:p>
            <a:pPr eaLnBrk="1" hangingPunct="1"/>
            <a:r>
              <a:rPr lang="pt-PT" dirty="0" smtClean="0">
                <a:ea typeface="ＭＳ Ｐゴシック" charset="-128"/>
              </a:rPr>
              <a:t>Fonte</a:t>
            </a:r>
            <a:r>
              <a:rPr lang="en-US" dirty="0" smtClean="0">
                <a:ea typeface="ＭＳ Ｐゴシック" charset="-128"/>
              </a:rPr>
              <a:t>:</a:t>
            </a:r>
            <a:r>
              <a:rPr lang="en-US" baseline="0" dirty="0" smtClean="0">
                <a:ea typeface="ＭＳ Ｐゴシック" charset="-128"/>
              </a:rPr>
              <a:t>  </a:t>
            </a:r>
            <a:r>
              <a:rPr lang="pt-PT" dirty="0" smtClean="0">
                <a:ea typeface="ＭＳ Ｐゴシック" charset="-128"/>
              </a:rPr>
              <a:t>Imagem cortesia do Dr. Rui Bastos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</a:p>
          <a:p>
            <a:endParaRPr lang="es-ES" b="1" baseline="0" dirty="0" smtClean="0"/>
          </a:p>
          <a:p>
            <a:pPr>
              <a:buFont typeface="Arial" pitchFamily="34" charset="0"/>
              <a:buChar char="•"/>
            </a:pPr>
            <a:r>
              <a:rPr lang="es-ES" dirty="0" err="1" smtClean="0"/>
              <a:t>Prúrigo</a:t>
            </a:r>
            <a:r>
              <a:rPr lang="es-ES" dirty="0" smtClean="0"/>
              <a:t> </a:t>
            </a:r>
            <a:r>
              <a:rPr lang="es-ES" dirty="0" err="1" smtClean="0"/>
              <a:t>Nodularis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  <a:endParaRPr lang="es-ES" b="1" baseline="0" dirty="0" smtClean="0"/>
          </a:p>
          <a:p>
            <a:pPr>
              <a:buFont typeface="Arial" pitchFamily="34" charset="0"/>
              <a:buChar char="•"/>
            </a:pPr>
            <a:r>
              <a:rPr lang="es-ES" dirty="0" err="1" smtClean="0"/>
              <a:t>Psoriase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</a:p>
          <a:p>
            <a:endParaRPr lang="es-ES" b="1" baseline="0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Sarcoma de Kaposi múltiplo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9A4C52-3C64-47A3-814B-49E343EF2302}" type="slidenum">
              <a:rPr lang="en-US" smtClean="0">
                <a:ea typeface="ＭＳ Ｐゴシック" charset="-128"/>
              </a:rPr>
              <a:pPr/>
              <a:t>29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b="1" dirty="0" err="1" smtClean="0"/>
              <a:t>Resposta</a:t>
            </a:r>
            <a:r>
              <a:rPr lang="en-US" b="1" dirty="0" smtClean="0"/>
              <a:t>:</a:t>
            </a:r>
            <a:endParaRPr lang="es-ES" b="1" baseline="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pt-PT" dirty="0" smtClean="0">
                <a:ea typeface="ＭＳ Ｐゴシック" charset="-128"/>
              </a:rPr>
              <a:t>Sarcoma de Kaposi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pt-PT" dirty="0" smtClean="0">
                <a:ea typeface="ＭＳ Ｐゴシック" charset="-128"/>
              </a:rPr>
              <a:t>Envolvimento grave da perna esquerda. Este caso exige encaminhamento imediato</a:t>
            </a:r>
          </a:p>
          <a:p>
            <a:pPr eaLnBrk="1" hangingPunct="1"/>
            <a:endParaRPr lang="pt-PT" b="0" dirty="0" smtClean="0">
              <a:ea typeface="ＭＳ Ｐゴシック" charset="-128"/>
            </a:endParaRPr>
          </a:p>
          <a:p>
            <a:pPr eaLnBrk="1" hangingPunct="1"/>
            <a:r>
              <a:rPr lang="pt-PT" dirty="0" smtClean="0">
                <a:ea typeface="ＭＳ Ｐゴシック" charset="-128"/>
              </a:rPr>
              <a:t>Imagem cortesia do Dr. Rui Bastos</a:t>
            </a:r>
            <a:endParaRPr lang="pt-PT" b="0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b="1" i="0" dirty="0" smtClean="0"/>
              <a:t>Instru</a:t>
            </a:r>
            <a:r>
              <a:rPr lang="pt-BR" b="1" i="0" dirty="0" smtClean="0"/>
              <a:t>ções</a:t>
            </a:r>
            <a:r>
              <a:rPr lang="pt-PT" b="1" i="0" dirty="0" smtClean="0"/>
              <a:t> para o Docente:</a:t>
            </a:r>
          </a:p>
          <a:p>
            <a:pPr>
              <a:buFont typeface="Arial" pitchFamily="34" charset="0"/>
              <a:buChar char="•"/>
            </a:pPr>
            <a:r>
              <a:rPr lang="pt-PT" b="0" i="0" dirty="0" smtClean="0"/>
              <a:t>Peça</a:t>
            </a:r>
            <a:r>
              <a:rPr lang="pt-PT" b="0" i="0" baseline="0" dirty="0" smtClean="0"/>
              <a:t> aos formandos para consultarem a Folha de Exercícios da Unidade 7.4, “</a:t>
            </a:r>
            <a:r>
              <a:rPr lang="pt-PT" sz="1200" dirty="0" smtClean="0"/>
              <a:t>Casos Clínicos para uso do Algoritmo de SK” </a:t>
            </a:r>
            <a:r>
              <a:rPr lang="pt-PT" b="0" i="0" baseline="0" dirty="0" smtClean="0"/>
              <a:t>do Caderno de </a:t>
            </a:r>
            <a:r>
              <a:rPr lang="pt-PT" sz="1200" kern="1200" dirty="0" smtClean="0">
                <a:solidFill>
                  <a:schemeClr val="tx1"/>
                </a:solidFill>
                <a:latin typeface="Geneva" pitchFamily="-16" charset="0"/>
                <a:ea typeface="ＭＳ Ｐゴシック" pitchFamily="80" charset="-128"/>
                <a:cs typeface="+mn-cs"/>
              </a:rPr>
              <a:t>Exercícios</a:t>
            </a:r>
            <a:endParaRPr lang="pt-PT" sz="1200" kern="1200" baseline="0" noProof="0" dirty="0" smtClean="0">
              <a:solidFill>
                <a:schemeClr val="tx1"/>
              </a:solidFill>
              <a:latin typeface="Geneva" pitchFamily="-16" charset="0"/>
              <a:ea typeface="ＭＳ Ｐゴシック" pitchFamily="80" charset="-128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pt-PT" sz="1200" b="0" i="0" kern="1200" baseline="0" noProof="0" dirty="0" smtClean="0">
                <a:solidFill>
                  <a:schemeClr val="tx1"/>
                </a:solidFill>
                <a:latin typeface="Geneva" pitchFamily="-16" charset="0"/>
                <a:ea typeface="ＭＳ Ｐゴシック" pitchFamily="80" charset="-128"/>
                <a:cs typeface="+mn-cs"/>
              </a:rPr>
              <a:t>Consulte as instruç</a:t>
            </a:r>
            <a:r>
              <a:rPr lang="pt-BR" b="0" i="0" dirty="0" smtClean="0"/>
              <a:t>ões na Folha de </a:t>
            </a:r>
            <a:r>
              <a:rPr lang="pt-BR" b="0" i="0" dirty="0" err="1" smtClean="0"/>
              <a:t>Exerc</a:t>
            </a:r>
            <a:r>
              <a:rPr lang="pt-PT" sz="1200" dirty="0" smtClean="0"/>
              <a:t>í</a:t>
            </a:r>
            <a:r>
              <a:rPr lang="pt-BR" b="0" i="0" dirty="0" smtClean="0"/>
              <a:t>cios a seguir para realizar a actividade</a:t>
            </a:r>
            <a:endParaRPr lang="pt-PT" b="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63EA4E-22D7-4BE1-A665-D0E43C4661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71EF7B-9DA9-4996-B2E0-E76CB22CC6F2}" type="slidenum">
              <a:rPr lang="en-US" smtClean="0">
                <a:ea typeface="ＭＳ Ｐゴシック" charset="-128"/>
              </a:rPr>
              <a:pPr/>
              <a:t>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3EB3B9-D837-40D2-BDC9-9A5138B17EE4}" type="slidenum">
              <a:rPr lang="en-US" smtClean="0">
                <a:ea typeface="ＭＳ Ｐゴシック" charset="-128"/>
              </a:rPr>
              <a:pPr/>
              <a:t>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5A915F-59F8-493E-ABEE-7252B23573A4}" type="slidenum">
              <a:rPr lang="en-US" smtClean="0">
                <a:ea typeface="ＭＳ Ｐゴシック" charset="-128"/>
              </a:rPr>
              <a:pPr/>
              <a:t>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5A915F-59F8-493E-ABEE-7252B23573A4}" type="slidenum">
              <a:rPr lang="en-US" smtClean="0">
                <a:ea typeface="ＭＳ Ｐゴシック" charset="-128"/>
              </a:rPr>
              <a:pPr/>
              <a:t>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dirty="0" smtClean="0">
                <a:ea typeface="ＭＳ Ｐゴシック" charset="-128"/>
              </a:rPr>
              <a:t>Fonte:  Imagem cortesia do Dr. Rui Bastos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23D1501D-C516-42CE-B0B4-D54E51725D62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pic>
        <p:nvPicPr>
          <p:cNvPr id="287753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9011E-0F6C-42F8-BEC1-4B09AB56B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D29C9D46-3726-4E6E-94C4-EA81F4D282ED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6728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7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3D3A694-45D9-4C56-99B0-28C1F76CF60F}" type="slidenum">
              <a:rPr lang="en-US" sz="1200"/>
              <a:pPr algn="r">
                <a:defRPr/>
              </a:pPr>
              <a:t>‹#›</a:t>
            </a:fld>
            <a:endParaRPr lang="en-US" sz="1200"/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/>
          </a:p>
        </p:txBody>
      </p:sp>
      <p:pic>
        <p:nvPicPr>
          <p:cNvPr id="288773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667000"/>
            <a:ext cx="7772400" cy="936625"/>
          </a:xfrm>
        </p:spPr>
        <p:txBody>
          <a:bodyPr/>
          <a:lstStyle/>
          <a:p>
            <a:pPr algn="ctr"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sz="4000" dirty="0" smtClean="0"/>
              <a:t>Unidade 7.4</a:t>
            </a:r>
            <a:br>
              <a:rPr lang="pt-PT" sz="4000" dirty="0" smtClean="0"/>
            </a:br>
            <a:r>
              <a:rPr lang="pt-PT" sz="4000" dirty="0" smtClean="0"/>
              <a:t>Sarcoma de Kaposi (SK)</a:t>
            </a:r>
            <a:br>
              <a:rPr lang="pt-PT" sz="4000" dirty="0" smtClean="0"/>
            </a:br>
            <a:endParaRPr lang="pt-PT" sz="4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Lesões Clássicas do SK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pt-PT" sz="3200" dirty="0" smtClean="0"/>
          </a:p>
          <a:p>
            <a:pPr lvl="1" algn="just" eaLnBrk="1" hangingPunct="1">
              <a:lnSpc>
                <a:spcPct val="150000"/>
              </a:lnSpc>
              <a:buFont typeface="Arial" charset="0"/>
              <a:buChar char="•"/>
            </a:pPr>
            <a:endParaRPr lang="pt-PT" sz="3200" dirty="0" smtClean="0"/>
          </a:p>
        </p:txBody>
      </p:sp>
      <p:pic>
        <p:nvPicPr>
          <p:cNvPr id="5" name="Picture 4" descr="2 slide 22 small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295400" y="1600200"/>
            <a:ext cx="674920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Diagnóstico Diferencial de Sarcoma de Kaposi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pt-PT" sz="3000" dirty="0" smtClean="0"/>
          </a:p>
          <a:p>
            <a:pPr algn="just">
              <a:lnSpc>
                <a:spcPct val="150000"/>
              </a:lnSpc>
            </a:pPr>
            <a:r>
              <a:rPr lang="pt-PT" sz="3000" dirty="0" smtClean="0"/>
              <a:t>As lesões escuras da pele que podem parecer Sarcoma de </a:t>
            </a:r>
            <a:r>
              <a:rPr lang="pt-PT" sz="3000" dirty="0" err="1" smtClean="0"/>
              <a:t>Kaposi</a:t>
            </a:r>
            <a:r>
              <a:rPr lang="pt-PT" sz="3000" dirty="0" smtClean="0"/>
              <a:t> são várias, mas nem todas as lesões escuras são 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Eczema</a:t>
            </a:r>
            <a:endParaRPr lang="pt-PT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524000"/>
            <a:ext cx="7086600" cy="4816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Foliculite e Impetigo</a:t>
            </a:r>
            <a:endParaRPr lang="pt-P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85800" y="1600200"/>
            <a:ext cx="3505200" cy="45978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Content Placeholder 5" descr="Impetigo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 rot="5400000">
            <a:off x="4415918" y="2365882"/>
            <a:ext cx="4572000" cy="3040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Herpes Zóster com Cicatriz</a:t>
            </a:r>
            <a:endParaRPr lang="pt-PT" dirty="0"/>
          </a:p>
        </p:txBody>
      </p:sp>
      <p:pic>
        <p:nvPicPr>
          <p:cNvPr id="11" name="Content Placeholder 10" descr="3 slide17 small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0150" y="1676400"/>
            <a:ext cx="67437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Varicela e Herpes Zóster</a:t>
            </a:r>
            <a:endParaRPr lang="es-E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1227" y="1676400"/>
            <a:ext cx="534154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Abordagem e Gestão do </a:t>
            </a:r>
            <a:r>
              <a:rPr lang="pt-PT" dirty="0" err="1" smtClean="0"/>
              <a:t>SK</a:t>
            </a:r>
            <a:r>
              <a:rPr lang="pt-PT" dirty="0" smtClean="0"/>
              <a:t> (1)</a:t>
            </a:r>
            <a:endParaRPr lang="pt-PT" strike="sngStrike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PT" b="1" i="1" dirty="0" smtClean="0"/>
              <a:t>1° Passo:</a:t>
            </a:r>
            <a:r>
              <a:rPr lang="pt-PT" b="1" dirty="0" smtClean="0"/>
              <a:t> </a:t>
            </a:r>
            <a:r>
              <a:rPr lang="pt-PT" dirty="0" smtClean="0"/>
              <a:t>Identifique sinais de perigo </a:t>
            </a:r>
          </a:p>
          <a:p>
            <a:pPr lvl="1" algn="just"/>
            <a:r>
              <a:rPr lang="pt-PT" sz="2800" dirty="0" smtClean="0"/>
              <a:t>Lesões que interfiram com a alimentação ou respiração.</a:t>
            </a:r>
          </a:p>
          <a:p>
            <a:pPr lvl="1" algn="just"/>
            <a:r>
              <a:rPr lang="pt-PT" sz="2800" dirty="0" smtClean="0"/>
              <a:t>Lesões nas extremidades associadas com dor, necrose extensiva ou edema que infiltra e que altere a função. </a:t>
            </a:r>
          </a:p>
          <a:p>
            <a:pPr lvl="1" algn="just"/>
            <a:r>
              <a:rPr lang="pt-PT" sz="2800" dirty="0" smtClean="0"/>
              <a:t>Caso existam, reencaminhe para o hospital.</a:t>
            </a:r>
            <a:endParaRPr lang="es-ES" sz="2800" dirty="0" smtClean="0"/>
          </a:p>
          <a:p>
            <a:pPr algn="just">
              <a:buNone/>
            </a:pPr>
            <a:r>
              <a:rPr lang="pt-PT" b="1" dirty="0" smtClean="0"/>
              <a:t> </a:t>
            </a:r>
            <a:endParaRPr lang="es-ES" dirty="0" smtClean="0"/>
          </a:p>
          <a:p>
            <a:pPr algn="just"/>
            <a:r>
              <a:rPr lang="pt-PT" b="1" i="1" dirty="0" smtClean="0"/>
              <a:t>2° Passo:</a:t>
            </a:r>
            <a:r>
              <a:rPr lang="pt-PT" b="1" dirty="0" smtClean="0"/>
              <a:t> </a:t>
            </a:r>
            <a:r>
              <a:rPr lang="pt-PT" dirty="0" smtClean="0"/>
              <a:t>Avalie  a pele, nódulos e boca </a:t>
            </a:r>
          </a:p>
          <a:p>
            <a:pPr lvl="1" algn="just"/>
            <a:r>
              <a:rPr lang="pt-PT" sz="2800" dirty="0" smtClean="0"/>
              <a:t>Procure lesões com ulcerações ou sobre infecção. </a:t>
            </a:r>
          </a:p>
          <a:p>
            <a:pPr lvl="1" algn="just"/>
            <a:r>
              <a:rPr lang="pt-PT" sz="2800" dirty="0" smtClean="0"/>
              <a:t>Se existirem, trate com pensos regulares e com antibióticos, se for necessário.</a:t>
            </a:r>
            <a:endParaRPr lang="es-ES" dirty="0" smtClean="0"/>
          </a:p>
          <a:p>
            <a:pPr algn="just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Abordagem e Gestão do </a:t>
            </a:r>
            <a:r>
              <a:rPr lang="pt-PT" dirty="0" err="1" smtClean="0"/>
              <a:t>SK</a:t>
            </a:r>
            <a:r>
              <a:rPr lang="pt-PT" dirty="0" smtClean="0"/>
              <a:t> (2)</a:t>
            </a:r>
            <a:endParaRPr lang="pt-PT" strike="sngStrike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PT" b="1" i="1" dirty="0" smtClean="0"/>
              <a:t>3° Passo:</a:t>
            </a:r>
            <a:r>
              <a:rPr lang="pt-PT" dirty="0" smtClean="0"/>
              <a:t> Avalie a necessidade para iniciar o TARV</a:t>
            </a:r>
          </a:p>
          <a:p>
            <a:pPr lvl="1" algn="just">
              <a:lnSpc>
                <a:spcPct val="150000"/>
              </a:lnSpc>
            </a:pPr>
            <a:r>
              <a:rPr lang="pt-PT" sz="2800" dirty="0" smtClean="0"/>
              <a:t>Se houver suspeita de SK e o doente for elegível para TARV (CD4 é ≤350 e/ou outros critérios clínicos), deverá iniciar o tratamento anti-retroviral e referir ao médico para confirmar diagnóstico do SK</a:t>
            </a:r>
          </a:p>
          <a:p>
            <a:pPr lvl="1" algn="just">
              <a:lnSpc>
                <a:spcPct val="150000"/>
              </a:lnSpc>
            </a:pPr>
            <a:r>
              <a:rPr lang="pt-PT" sz="2800" dirty="0" smtClean="0"/>
              <a:t>Se houver suspeita de SK e o nível de CD4 &gt;350 e não houver outra indicação para o TARV,  deverá encaminhar  o doente ao médico a fim de reconfirmar o diagnóstico e iniciar o tratamento</a:t>
            </a:r>
            <a:endParaRPr lang="pt-PT" sz="2800" dirty="0" smtClean="0">
              <a:solidFill>
                <a:srgbClr val="FF0000"/>
              </a:solidFill>
            </a:endParaRP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Tratamento do </a:t>
            </a:r>
            <a:r>
              <a:rPr lang="pt-PT" dirty="0" err="1" smtClean="0"/>
              <a:t>SK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O </a:t>
            </a:r>
            <a:r>
              <a:rPr lang="pt-PT" dirty="0" err="1" smtClean="0"/>
              <a:t>SK</a:t>
            </a:r>
            <a:r>
              <a:rPr lang="pt-PT" dirty="0" smtClean="0"/>
              <a:t> em doentes com HIV é uma indicação para início de </a:t>
            </a:r>
            <a:r>
              <a:rPr lang="pt-PT" dirty="0" err="1" smtClean="0"/>
              <a:t>TARV</a:t>
            </a:r>
            <a:endParaRPr lang="pt-PT" dirty="0" smtClean="0"/>
          </a:p>
          <a:p>
            <a:pPr algn="just"/>
            <a:r>
              <a:rPr lang="pt-PT" dirty="0" smtClean="0"/>
              <a:t>Muitas vezes, o </a:t>
            </a:r>
            <a:r>
              <a:rPr lang="pt-PT" dirty="0" err="1" smtClean="0"/>
              <a:t>TARV</a:t>
            </a:r>
            <a:r>
              <a:rPr lang="pt-PT" dirty="0" smtClean="0"/>
              <a:t> é suficiente para controlar o problema </a:t>
            </a:r>
          </a:p>
          <a:p>
            <a:pPr algn="just"/>
            <a:r>
              <a:rPr lang="pt-PT" dirty="0" smtClean="0"/>
              <a:t>Outras vezes, é necessário associar quimioterapia (principalmente nos casos mais avançados)</a:t>
            </a:r>
          </a:p>
          <a:p>
            <a:pPr algn="just"/>
            <a:r>
              <a:rPr lang="pt-PT" dirty="0" smtClean="0"/>
              <a:t>O diagnóstico precoce melhora o prognóstico</a:t>
            </a:r>
          </a:p>
          <a:p>
            <a:pPr algn="just"/>
            <a:r>
              <a:rPr lang="pt-PT" dirty="0" smtClean="0"/>
              <a:t>Os casos suspeitos devem ser avaliados pelo médico</a:t>
            </a:r>
            <a:endParaRPr lang="pt-P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Actividade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algn="ctr">
              <a:lnSpc>
                <a:spcPct val="150000"/>
              </a:lnSpc>
              <a:buNone/>
            </a:pPr>
            <a:r>
              <a:rPr lang="en-US" dirty="0" smtClean="0"/>
              <a:t>   </a:t>
            </a:r>
          </a:p>
          <a:p>
            <a:pPr algn="ctr">
              <a:buNone/>
            </a:pPr>
            <a:r>
              <a:rPr lang="pt-PT" sz="3200" b="1" dirty="0" smtClean="0"/>
              <a:t>Fazer Diagnóstico</a:t>
            </a:r>
            <a:endParaRPr lang="pt-PT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Introdução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smtClean="0"/>
              <a:t>O Sarcoma de Kaposi (SK) é uma doença oportunista da pele ou dos órgaos internos que define o Estadio IV da OMS, geralmente ocorre com CD4 baixo, mas pode aparecer ainda quando o CD4 é alto</a:t>
            </a:r>
          </a:p>
          <a:p>
            <a:pPr algn="just">
              <a:lnSpc>
                <a:spcPct val="150000"/>
              </a:lnSpc>
            </a:pPr>
            <a:r>
              <a:rPr lang="pt-PT" sz="2400" dirty="0" smtClean="0">
                <a:latin typeface="Calibri"/>
              </a:rPr>
              <a:t>À</a:t>
            </a:r>
            <a:r>
              <a:rPr lang="pt-PT" sz="2400" dirty="0" smtClean="0"/>
              <a:t>s vezes aparece em doentes seronegativos e nem sempre há  evidência da infecção pelo HIV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/>
              <a:t>Os casos ligeiros de SK podem responder somente ao TARV e os casos complicados podem precisar de quimioterapia específica (além do </a:t>
            </a:r>
            <a:r>
              <a:rPr lang="pt-BR" sz="2400" dirty="0" err="1" smtClean="0"/>
              <a:t>TARV</a:t>
            </a:r>
            <a:r>
              <a:rPr lang="pt-BR" sz="2400" dirty="0" smtClean="0"/>
              <a:t>)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4800" y="1676400"/>
            <a:ext cx="599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2 slide 20 small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>
          <a:xfrm>
            <a:off x="872115" y="1600200"/>
            <a:ext cx="7399769" cy="4495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295400" y="1752600"/>
            <a:ext cx="6401122" cy="4608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00200" y="1828800"/>
            <a:ext cx="6141654" cy="4304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00200" y="1828800"/>
            <a:ext cx="57626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28" descr="2 slide18 small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>
          <a:xfrm>
            <a:off x="685800" y="1600200"/>
            <a:ext cx="7772400" cy="4343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438400" y="1676400"/>
            <a:ext cx="4022272" cy="44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752600" y="17526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4600" y="1676400"/>
            <a:ext cx="4114800" cy="485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2 slide 21 small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>
          <a:xfrm>
            <a:off x="914400" y="1828800"/>
            <a:ext cx="7315200" cy="426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solidFill>
                  <a:schemeClr val="tx1"/>
                </a:solidFill>
              </a:rPr>
              <a:t/>
            </a:r>
            <a:br>
              <a:rPr lang="pt-PT" b="1" dirty="0" smtClean="0">
                <a:solidFill>
                  <a:schemeClr val="tx1"/>
                </a:solidFill>
              </a:rPr>
            </a:br>
            <a:r>
              <a:rPr lang="pt-PT" b="1" dirty="0" smtClean="0">
                <a:solidFill>
                  <a:schemeClr val="tx1"/>
                </a:solidFill>
              </a:rPr>
              <a:t>Objectivos de Aprendizagem (1)</a:t>
            </a:r>
            <a:r>
              <a:rPr lang="en-US" sz="6000" dirty="0" smtClean="0">
                <a:solidFill>
                  <a:schemeClr val="tx1"/>
                </a:solidFill>
              </a:rPr>
              <a:t/>
            </a:r>
            <a:br>
              <a:rPr lang="en-US" sz="6000" dirty="0" smtClean="0">
                <a:solidFill>
                  <a:schemeClr val="tx1"/>
                </a:solidFill>
              </a:rPr>
            </a:b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PT" dirty="0" smtClean="0"/>
              <a:t>No final desta unidade, os formandos devem ser capazes de: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Estabelecer as relações  existentes entre lesões de SK e o estadio clínico IV da OMS assim como a indicação para o TARV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Reconhecer a relação entre SK e alterações graves em outros sistemas corporais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Actividade</a:t>
            </a:r>
            <a:r>
              <a:rPr lang="en-US" dirty="0" smtClean="0"/>
              <a:t>: </a:t>
            </a:r>
            <a:r>
              <a:rPr lang="en-US" dirty="0" err="1" smtClean="0"/>
              <a:t>Casos</a:t>
            </a:r>
            <a:r>
              <a:rPr lang="en-US" dirty="0" smtClean="0"/>
              <a:t> </a:t>
            </a:r>
            <a:r>
              <a:rPr lang="en-US" dirty="0" err="1" smtClean="0"/>
              <a:t>Cl</a:t>
            </a:r>
            <a:r>
              <a:rPr lang="pt-BR" dirty="0" err="1" smtClean="0"/>
              <a:t>ínicos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sz="3200" b="1" dirty="0" smtClean="0"/>
              <a:t>Folha de Exercícios:  </a:t>
            </a:r>
            <a:r>
              <a:rPr lang="pt-PT" sz="3200" dirty="0" smtClean="0"/>
              <a:t>Casos Clínicos para uso do Algoritmo de </a:t>
            </a:r>
            <a:r>
              <a:rPr lang="pt-PT" sz="3200" dirty="0" err="1" smtClean="0"/>
              <a:t>SK</a:t>
            </a:r>
            <a:endParaRPr lang="pt-PT" sz="3200" dirty="0" smtClean="0"/>
          </a:p>
          <a:p>
            <a:pPr algn="just">
              <a:lnSpc>
                <a:spcPct val="150000"/>
              </a:lnSpc>
            </a:pPr>
            <a:r>
              <a:rPr lang="pt-PT" sz="3200" b="1" dirty="0" smtClean="0"/>
              <a:t>Pontos para discussão: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dirty="0" smtClean="0"/>
              <a:t>Casos 1-2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dirty="0" smtClean="0"/>
              <a:t>Uso do algoritmo de </a:t>
            </a:r>
            <a:r>
              <a:rPr lang="pt-PT" sz="3200" dirty="0" err="1" smtClean="0"/>
              <a:t>SK</a:t>
            </a:r>
            <a:endParaRPr lang="pt-PT" sz="3200" dirty="0" smtClean="0"/>
          </a:p>
          <a:p>
            <a:pPr algn="just">
              <a:lnSpc>
                <a:spcPct val="150000"/>
              </a:lnSpc>
            </a:pPr>
            <a:endParaRPr lang="pt-PT" sz="3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Pontos-chave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sz="3200" dirty="0" smtClean="0"/>
              <a:t>O </a:t>
            </a:r>
            <a:r>
              <a:rPr lang="pt-BR" sz="3200" dirty="0" err="1" smtClean="0"/>
              <a:t>SK</a:t>
            </a:r>
            <a:r>
              <a:rPr lang="pt-BR" sz="3200" dirty="0" smtClean="0"/>
              <a:t> faz parte dos </a:t>
            </a:r>
            <a:r>
              <a:rPr lang="pt-BR" sz="3200" dirty="0" err="1" smtClean="0"/>
              <a:t>estadios</a:t>
            </a:r>
            <a:r>
              <a:rPr lang="pt-BR" sz="3200" dirty="0" smtClean="0"/>
              <a:t> avançados da doença,  o </a:t>
            </a:r>
            <a:r>
              <a:rPr lang="pt-BR" sz="3200" dirty="0" err="1" smtClean="0"/>
              <a:t>TMG</a:t>
            </a:r>
            <a:r>
              <a:rPr lang="pt-BR" sz="3200" dirty="0" smtClean="0"/>
              <a:t> deve relacionar  as lesões de </a:t>
            </a:r>
            <a:r>
              <a:rPr lang="pt-BR" sz="3200" dirty="0" err="1" smtClean="0"/>
              <a:t>SK</a:t>
            </a:r>
            <a:r>
              <a:rPr lang="pt-BR" sz="3200" dirty="0" smtClean="0"/>
              <a:t> e o </a:t>
            </a:r>
            <a:r>
              <a:rPr lang="pt-BR" sz="3200" dirty="0" err="1" smtClean="0"/>
              <a:t>estadio</a:t>
            </a:r>
            <a:r>
              <a:rPr lang="pt-BR" sz="3200" dirty="0" smtClean="0"/>
              <a:t> clínico </a:t>
            </a:r>
            <a:r>
              <a:rPr lang="pt-BR" sz="3200" dirty="0" err="1" smtClean="0"/>
              <a:t>IV</a:t>
            </a:r>
            <a:r>
              <a:rPr lang="pt-BR" sz="3200" dirty="0" smtClean="0"/>
              <a:t> da OMS e a indicação para o </a:t>
            </a:r>
            <a:r>
              <a:rPr lang="pt-BR" sz="3200" dirty="0" err="1" smtClean="0"/>
              <a:t>TARV</a:t>
            </a:r>
            <a:r>
              <a:rPr lang="pt-BR" sz="3200" dirty="0" smtClean="0"/>
              <a:t>.</a:t>
            </a:r>
          </a:p>
          <a:p>
            <a:pPr lvl="0" algn="just">
              <a:buNone/>
            </a:pPr>
            <a:endParaRPr lang="en-US" sz="3200" dirty="0" smtClean="0"/>
          </a:p>
          <a:p>
            <a:pPr lvl="0" algn="just"/>
            <a:r>
              <a:rPr lang="pt-BR" sz="3200" dirty="0" smtClean="0"/>
              <a:t>O </a:t>
            </a:r>
            <a:r>
              <a:rPr lang="pt-BR" sz="3200" dirty="0" err="1" smtClean="0"/>
              <a:t>TMG</a:t>
            </a:r>
            <a:r>
              <a:rPr lang="pt-BR" sz="3200" dirty="0" smtClean="0"/>
              <a:t> deve fazer uma </a:t>
            </a:r>
            <a:r>
              <a:rPr lang="pt-BR" sz="3200" dirty="0" err="1" smtClean="0"/>
              <a:t>correcta</a:t>
            </a:r>
            <a:r>
              <a:rPr lang="pt-BR" sz="3200" dirty="0" smtClean="0"/>
              <a:t> anamnese e exploração clínica para poder detectar as lesões suspeitas de </a:t>
            </a:r>
            <a:r>
              <a:rPr lang="pt-BR" sz="3200" dirty="0" err="1" smtClean="0"/>
              <a:t>SK</a:t>
            </a:r>
            <a:r>
              <a:rPr lang="pt-BR" sz="3200" dirty="0" smtClean="0"/>
              <a:t> precocemente, para tratar ou referir.</a:t>
            </a:r>
            <a:endParaRPr lang="en-US" sz="3200" dirty="0" smtClean="0"/>
          </a:p>
          <a:p>
            <a:pPr algn="just"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Objectivos de Aprendizagem (</a:t>
            </a:r>
            <a:r>
              <a:rPr lang="pt-PT" b="1" dirty="0" smtClean="0">
                <a:solidFill>
                  <a:schemeClr val="tx1"/>
                </a:solidFill>
              </a:rPr>
              <a:t>2)</a:t>
            </a:r>
            <a:r>
              <a:rPr lang="en-US" sz="6000" dirty="0" smtClean="0">
                <a:solidFill>
                  <a:schemeClr val="tx1"/>
                </a:solidFill>
              </a:rPr>
              <a:t/>
            </a:r>
            <a:br>
              <a:rPr lang="en-US" sz="6000" dirty="0" smtClean="0">
                <a:solidFill>
                  <a:schemeClr val="tx1"/>
                </a:solidFill>
              </a:rPr>
            </a:b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Fazer uma boa anamnese e exame físico para poder detectar as lesões suspeitas de SK</a:t>
            </a:r>
            <a:endParaRPr lang="pt-PT" b="1" dirty="0" smtClean="0"/>
          </a:p>
          <a:p>
            <a:pPr algn="just">
              <a:lnSpc>
                <a:spcPct val="150000"/>
              </a:lnSpc>
            </a:pPr>
            <a:r>
              <a:rPr lang="pt-PT" dirty="0" smtClean="0"/>
              <a:t>Gerir os casos de suspeita de </a:t>
            </a:r>
            <a:r>
              <a:rPr lang="pt-PT" dirty="0" err="1" smtClean="0"/>
              <a:t>SK</a:t>
            </a:r>
            <a:r>
              <a:rPr lang="pt-PT" dirty="0" smtClean="0"/>
              <a:t>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Etiologia do </a:t>
            </a:r>
            <a:r>
              <a:rPr lang="pt-PT" dirty="0" err="1" smtClean="0"/>
              <a:t>SK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O SK é um tumor que aparece quase exclusivamente em doentes HIV+ (ainda que possa aparecer sem HIV)</a:t>
            </a:r>
          </a:p>
          <a:p>
            <a:pPr algn="just"/>
            <a:r>
              <a:rPr lang="pt-PT" dirty="0" smtClean="0"/>
              <a:t>É uma condição que define o estadio IV da  OMS</a:t>
            </a:r>
          </a:p>
          <a:p>
            <a:pPr algn="just"/>
            <a:r>
              <a:rPr lang="pt-PT" dirty="0" smtClean="0"/>
              <a:t>Geralmente ocorre com contagens de CD4 baixas (&lt;100 cels/mm</a:t>
            </a:r>
            <a:r>
              <a:rPr lang="pt-PT" baseline="30000" dirty="0" smtClean="0"/>
              <a:t>3</a:t>
            </a:r>
            <a:r>
              <a:rPr lang="pt-PT" dirty="0" smtClean="0"/>
              <a:t>)</a:t>
            </a:r>
            <a:r>
              <a:rPr lang="pt-PT" dirty="0" smtClean="0">
                <a:solidFill>
                  <a:srgbClr val="FF0000"/>
                </a:solidFill>
              </a:rPr>
              <a:t>;</a:t>
            </a:r>
            <a:r>
              <a:rPr lang="pt-PT" dirty="0" smtClean="0"/>
              <a:t> no entanto</a:t>
            </a:r>
            <a:r>
              <a:rPr lang="pt-PT" dirty="0" smtClean="0">
                <a:latin typeface="Calibri"/>
              </a:rPr>
              <a:t>, </a:t>
            </a:r>
            <a:r>
              <a:rPr lang="pt-PT" dirty="0" smtClean="0"/>
              <a:t>pode acontecer também com contagens normais</a:t>
            </a:r>
          </a:p>
          <a:p>
            <a:pPr algn="just"/>
            <a:r>
              <a:rPr lang="pt-PT" dirty="0" smtClean="0"/>
              <a:t>Relaciona-se com a infecção por um tipo de herpes (Vírus Herpes </a:t>
            </a:r>
            <a:r>
              <a:rPr lang="pt-PT" dirty="0" err="1" smtClean="0"/>
              <a:t>Humano-8</a:t>
            </a:r>
            <a:r>
              <a:rPr lang="pt-PT" dirty="0" smtClean="0"/>
              <a:t> ou </a:t>
            </a:r>
            <a:r>
              <a:rPr lang="pt-PT" dirty="0" err="1" smtClean="0"/>
              <a:t>VHH-8</a:t>
            </a:r>
            <a:r>
              <a:rPr lang="pt-PT" dirty="0" smtClean="0"/>
              <a:t>)</a:t>
            </a:r>
            <a:endParaRPr lang="pt-P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6962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Manifestações</a:t>
            </a:r>
            <a:r>
              <a:rPr lang="en-US" dirty="0" smtClean="0"/>
              <a:t> </a:t>
            </a:r>
            <a:r>
              <a:rPr lang="en-US" dirty="0" err="1" smtClean="0"/>
              <a:t>Clínicas</a:t>
            </a:r>
            <a:r>
              <a:rPr lang="en-US" dirty="0" smtClean="0"/>
              <a:t> do SK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Times" charset="0"/>
              <a:buChar char="•"/>
            </a:pPr>
            <a:r>
              <a:rPr lang="pt-PT" sz="2600" dirty="0" smtClean="0"/>
              <a:t>Normalmente, as lesões de SK são escuras de cor violácea ou negra  </a:t>
            </a:r>
            <a:endParaRPr lang="en-US" sz="2600" dirty="0" smtClean="0"/>
          </a:p>
          <a:p>
            <a:pPr algn="just" eaLnBrk="1" hangingPunct="1">
              <a:lnSpc>
                <a:spcPct val="110000"/>
              </a:lnSpc>
              <a:buFont typeface="Times" charset="0"/>
              <a:buChar char="•"/>
            </a:pPr>
            <a:r>
              <a:rPr lang="pt-PT" sz="2600" dirty="0" smtClean="0"/>
              <a:t>O SK frequentemente envolve superfícies </a:t>
            </a:r>
            <a:r>
              <a:rPr lang="pt-PT" sz="2600" dirty="0" err="1" smtClean="0"/>
              <a:t>mucocutâneas</a:t>
            </a:r>
            <a:r>
              <a:rPr lang="pt-PT" sz="2600" dirty="0" smtClean="0"/>
              <a:t> (boca), órgãos internos (pulmão) e nódulos linfáticos</a:t>
            </a:r>
          </a:p>
          <a:p>
            <a:pPr algn="just">
              <a:lnSpc>
                <a:spcPct val="110000"/>
              </a:lnSpc>
              <a:buFont typeface="Times" charset="0"/>
              <a:buChar char="•"/>
            </a:pPr>
            <a:r>
              <a:rPr lang="pt-PT" sz="2600" dirty="0" smtClean="0"/>
              <a:t>Uma das complicações frequentes do SK é o edema que pode surgir na zona afectada (linfedema), consequência da obstrução da drenagem linfática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História Clínica do SK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Anote o tempo do aparecimento e a progressão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Avalie a limitação da toma oral e a extensão das lesões orais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Faça perguntas sobre inchaços localizados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Faça perguntas sobre queixas abdominais ou respiratórias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Exame Físico do SK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pt-PT" sz="3200" dirty="0" smtClean="0"/>
          </a:p>
          <a:p>
            <a:pPr lvl="1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pt-PT" sz="3200" dirty="0" smtClean="0"/>
              <a:t>Exame cutâneo</a:t>
            </a:r>
          </a:p>
          <a:p>
            <a:pPr lvl="1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pt-PT" sz="3200" dirty="0" smtClean="0"/>
              <a:t>Oral</a:t>
            </a:r>
          </a:p>
          <a:p>
            <a:pPr lvl="1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pt-PT" sz="3200" dirty="0" smtClean="0"/>
              <a:t>Linfático</a:t>
            </a:r>
          </a:p>
          <a:p>
            <a:pPr lvl="1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pt-PT" sz="3200" dirty="0" smtClean="0"/>
              <a:t>Respiratório</a:t>
            </a:r>
          </a:p>
          <a:p>
            <a:pPr lvl="1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pt-PT" sz="3200" dirty="0" smtClean="0"/>
              <a:t>Abdominal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Lesões Clássicas do SK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pt-PT" sz="3200" dirty="0" smtClean="0"/>
          </a:p>
          <a:p>
            <a:pPr lvl="1" algn="just" eaLnBrk="1" hangingPunct="1">
              <a:lnSpc>
                <a:spcPct val="150000"/>
              </a:lnSpc>
              <a:buFont typeface="Arial" charset="0"/>
              <a:buChar char="•"/>
            </a:pPr>
            <a:endParaRPr lang="pt-PT" sz="3200" dirty="0" smtClean="0"/>
          </a:p>
        </p:txBody>
      </p:sp>
      <p:pic>
        <p:nvPicPr>
          <p:cNvPr id="4" name="Picture 4" descr="2 slide 19 small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743200" y="1600200"/>
            <a:ext cx="3657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6.0&quot;&gt;&lt;object type=&quot;1&quot; unique_id=&quot;10001&quot;&gt;&lt;object type=&quot;8&quot; unique_id=&quot;12243&quot;&gt;&lt;/object&gt;&lt;object type=&quot;2&quot; unique_id=&quot;12244&quot;&gt;&lt;object type=&quot;3&quot; unique_id=&quot;12245&quot;&gt;&lt;property id=&quot;20148&quot; value=&quot;5&quot;/&gt;&lt;property id=&quot;20300&quot; value=&quot;Slide 1 - &amp;quot;&amp;#x0D;&amp;#x0A;&amp;#x0D;&amp;#x0A;Unidade 7.4&amp;#x0D;&amp;#x0A;Sarcoma de Kaposi (SK)&amp;#x0D;&amp;#x0A;&amp;quot;&quot;/&gt;&lt;property id=&quot;20307&quot; value=&quot;257&quot;/&gt;&lt;/object&gt;&lt;object type=&quot;3&quot; unique_id=&quot;12246&quot;&gt;&lt;property id=&quot;20148&quot; value=&quot;5&quot;/&gt;&lt;property id=&quot;20300&quot; value=&quot;Slide 2 - &amp;quot;Introdução &amp;quot;&quot;/&gt;&lt;property id=&quot;20307&quot; value=&quot;327&quot;/&gt;&lt;/object&gt;&lt;object type=&quot;3&quot; unique_id=&quot;12247&quot;&gt;&lt;property id=&quot;20148&quot; value=&quot;5&quot;/&gt;&lt;property id=&quot;20300&quot; value=&quot;Slide 3 - &amp;quot;&amp;#x0D;&amp;#x0A;Objectivos de Aprendizagem (1)&amp;#x0D;&amp;#x0A;&amp;quot;&quot;/&gt;&lt;property id=&quot;20307&quot; value=&quot;317&quot;/&gt;&lt;/object&gt;&lt;object type=&quot;3&quot; unique_id=&quot;12248&quot;&gt;&lt;property id=&quot;20148&quot; value=&quot;5&quot;/&gt;&lt;property id=&quot;20300&quot; value=&quot;Slide 4 - &amp;quot;&amp;#x0D;&amp;#x0A;Objectivos de Aprendizagem (2)&amp;#x0D;&amp;#x0A;&amp;quot;&quot;/&gt;&lt;property id=&quot;20307&quot; value=&quot;332&quot;/&gt;&lt;/object&gt;&lt;object type=&quot;3&quot; unique_id=&quot;12249&quot;&gt;&lt;property id=&quot;20148&quot; value=&quot;5&quot;/&gt;&lt;property id=&quot;20300&quot; value=&quot;Slide 5 - &amp;quot;Etiologia do SK&amp;quot;&quot;/&gt;&lt;property id=&quot;20307&quot; value=&quot;349&quot;/&gt;&lt;/object&gt;&lt;object type=&quot;3&quot; unique_id=&quot;12250&quot;&gt;&lt;property id=&quot;20148&quot; value=&quot;5&quot;/&gt;&lt;property id=&quot;20300&quot; value=&quot;Slide 6 - &amp;quot;Manifestações Clínicas do SK&amp;quot;&quot;/&gt;&lt;property id=&quot;20307&quot; value=&quot;330&quot;/&gt;&lt;/object&gt;&lt;object type=&quot;3&quot; unique_id=&quot;12251&quot;&gt;&lt;property id=&quot;20148&quot; value=&quot;5&quot;/&gt;&lt;property id=&quot;20300&quot; value=&quot;Slide 7 - &amp;quot;História Clínica do SK&amp;quot;&quot;/&gt;&lt;property id=&quot;20307&quot; value=&quot;313&quot;/&gt;&lt;/object&gt;&lt;object type=&quot;3&quot; unique_id=&quot;12252&quot;&gt;&lt;property id=&quot;20148&quot; value=&quot;5&quot;/&gt;&lt;property id=&quot;20300&quot; value=&quot;Slide 8 - &amp;quot;Exame Físico do SK&amp;quot;&quot;/&gt;&lt;property id=&quot;20307&quot; value=&quot;318&quot;/&gt;&lt;/object&gt;&lt;object type=&quot;3&quot; unique_id=&quot;12253&quot;&gt;&lt;property id=&quot;20148&quot; value=&quot;5&quot;/&gt;&lt;property id=&quot;20300&quot; value=&quot;Slide 9 - &amp;quot;Lesões Clássicas do SK&amp;quot;&quot;/&gt;&lt;property id=&quot;20307&quot; value=&quot;342&quot;/&gt;&lt;/object&gt;&lt;object type=&quot;3&quot; unique_id=&quot;12254&quot;&gt;&lt;property id=&quot;20148&quot; value=&quot;5&quot;/&gt;&lt;property id=&quot;20300&quot; value=&quot;Slide 10 - &amp;quot;Lesões Clássicas do SK&amp;quot;&quot;/&gt;&lt;property id=&quot;20307&quot; value=&quot;343&quot;/&gt;&lt;/object&gt;&lt;object type=&quot;3&quot; unique_id=&quot;12255&quot;&gt;&lt;property id=&quot;20148&quot; value=&quot;5&quot;/&gt;&lt;property id=&quot;20300&quot; value=&quot;Slide 11 - &amp;quot;Diagnóstico Diferencial de Sarcoma de Kaposi&amp;quot;&quot;/&gt;&lt;property id=&quot;20307&quot; value=&quot;322&quot;/&gt;&lt;/object&gt;&lt;object type=&quot;3&quot; unique_id=&quot;12256&quot;&gt;&lt;property id=&quot;20148&quot; value=&quot;5&quot;/&gt;&lt;property id=&quot;20300&quot; value=&quot;Slide 12 - &amp;quot;Eczema&amp;quot;&quot;/&gt;&lt;property id=&quot;20307&quot; value=&quot;323&quot;/&gt;&lt;/object&gt;&lt;object type=&quot;3&quot; unique_id=&quot;12257&quot;&gt;&lt;property id=&quot;20148&quot; value=&quot;5&quot;/&gt;&lt;property id=&quot;20300&quot; value=&quot;Slide 13 - &amp;quot;Foliculite e Impetigo&amp;quot;&quot;/&gt;&lt;property id=&quot;20307&quot; value=&quot;324&quot;/&gt;&lt;/object&gt;&lt;object type=&quot;3&quot; unique_id=&quot;12258&quot;&gt;&lt;property id=&quot;20148&quot; value=&quot;5&quot;/&gt;&lt;property id=&quot;20300&quot; value=&quot;Slide 14 - &amp;quot;Herpes Zóster com Cicatriz&amp;quot;&quot;/&gt;&lt;property id=&quot;20307&quot; value=&quot;325&quot;/&gt;&lt;/object&gt;&lt;object type=&quot;3&quot; unique_id=&quot;12259&quot;&gt;&lt;property id=&quot;20148&quot; value=&quot;5&quot;/&gt;&lt;property id=&quot;20300&quot; value=&quot;Slide 15 - &amp;quot;Varicela e Herpes Zóster&amp;quot;&quot;/&gt;&lt;property id=&quot;20307&quot; value=&quot;337&quot;/&gt;&lt;/object&gt;&lt;object type=&quot;3&quot; unique_id=&quot;12260&quot;&gt;&lt;property id=&quot;20148&quot; value=&quot;5&quot;/&gt;&lt;property id=&quot;20300&quot; value=&quot;Slide 16 - &amp;quot;Abordagem e Gestão do SK (1)&amp;quot;&quot;/&gt;&lt;property id=&quot;20307&quot; value=&quot;347&quot;/&gt;&lt;/object&gt;&lt;object type=&quot;3&quot; unique_id=&quot;12261&quot;&gt;&lt;property id=&quot;20148&quot; value=&quot;5&quot;/&gt;&lt;property id=&quot;20300&quot; value=&quot;Slide 17 - &amp;quot;Abordagem e Gestão do SK (2)&amp;quot;&quot;/&gt;&lt;property id=&quot;20307&quot; value=&quot;348&quot;/&gt;&lt;/object&gt;&lt;object type=&quot;3&quot; unique_id=&quot;12262&quot;&gt;&lt;property id=&quot;20148&quot; value=&quot;5&quot;/&gt;&lt;property id=&quot;20300&quot; value=&quot;Slide 18 - &amp;quot;Tratamento do SK&amp;quot;&quot;/&gt;&lt;property id=&quot;20307&quot; value=&quot;350&quot;/&gt;&lt;/object&gt;&lt;object type=&quot;3&quot; unique_id=&quot;12263&quot;&gt;&lt;property id=&quot;20148&quot; value=&quot;5&quot;/&gt;&lt;property id=&quot;20300&quot; value=&quot;Slide 19 - &amp;quot;Actividade em Grupo&amp;quot;&quot;/&gt;&lt;property id=&quot;20307&quot; value=&quot;333&quot;/&gt;&lt;/object&gt;&lt;object type=&quot;3&quot; unique_id=&quot;12264&quot;&gt;&lt;property id=&quot;20148&quot; value=&quot;5&quot;/&gt;&lt;property id=&quot;20300&quot; value=&quot;Slide 20&quot;/&gt;&lt;property id=&quot;20307&quot; value=&quot;334&quot;/&gt;&lt;/object&gt;&lt;object type=&quot;3&quot; unique_id=&quot;12265&quot;&gt;&lt;property id=&quot;20148&quot; value=&quot;5&quot;/&gt;&lt;property id=&quot;20300&quot; value=&quot;Slide 21&quot;/&gt;&lt;property id=&quot;20307&quot; value=&quot;345&quot;/&gt;&lt;/object&gt;&lt;object type=&quot;3&quot; unique_id=&quot;12266&quot;&gt;&lt;property id=&quot;20148&quot; value=&quot;5&quot;/&gt;&lt;property id=&quot;20300&quot; value=&quot;Slide 22&quot;/&gt;&lt;property id=&quot;20307&quot; value=&quot;335&quot;/&gt;&lt;/object&gt;&lt;object type=&quot;3&quot; unique_id=&quot;12267&quot;&gt;&lt;property id=&quot;20148&quot; value=&quot;5&quot;/&gt;&lt;property id=&quot;20300&quot; value=&quot;Slide 23&quot;/&gt;&lt;property id=&quot;20307&quot; value=&quot;336&quot;/&gt;&lt;/object&gt;&lt;object type=&quot;3&quot; unique_id=&quot;12268&quot;&gt;&lt;property id=&quot;20148&quot; value=&quot;5&quot;/&gt;&lt;property id=&quot;20300&quot; value=&quot;Slide 24&quot;/&gt;&lt;property id=&quot;20307&quot; value=&quot;338&quot;/&gt;&lt;/object&gt;&lt;object type=&quot;3&quot; unique_id=&quot;12269&quot;&gt;&lt;property id=&quot;20148&quot; value=&quot;5&quot;/&gt;&lt;property id=&quot;20300&quot; value=&quot;Slide 25&quot;/&gt;&lt;property id=&quot;20307&quot; value=&quot;344&quot;/&gt;&lt;/object&gt;&lt;object type=&quot;3&quot; unique_id=&quot;12270&quot;&gt;&lt;property id=&quot;20148&quot; value=&quot;5&quot;/&gt;&lt;property id=&quot;20300&quot; value=&quot;Slide 26&quot;/&gt;&lt;property id=&quot;20307&quot; value=&quot;339&quot;/&gt;&lt;/object&gt;&lt;object type=&quot;3&quot; unique_id=&quot;12271&quot;&gt;&lt;property id=&quot;20148&quot; value=&quot;5&quot;/&gt;&lt;property id=&quot;20300&quot; value=&quot;Slide 27&quot;/&gt;&lt;property id=&quot;20307&quot; value=&quot;340&quot;/&gt;&lt;/object&gt;&lt;object type=&quot;3&quot; unique_id=&quot;12272&quot;&gt;&lt;property id=&quot;20148&quot; value=&quot;5&quot;/&gt;&lt;property id=&quot;20300&quot; value=&quot;Slide 28&quot;/&gt;&lt;property id=&quot;20307&quot; value=&quot;341&quot;/&gt;&lt;/object&gt;&lt;object type=&quot;3&quot; unique_id=&quot;12273&quot;&gt;&lt;property id=&quot;20148&quot; value=&quot;5&quot;/&gt;&lt;property id=&quot;20300&quot; value=&quot;Slide 29&quot;/&gt;&lt;property id=&quot;20307&quot; value=&quot;346&quot;/&gt;&lt;/object&gt;&lt;object type=&quot;3&quot; unique_id=&quot;12274&quot;&gt;&lt;property id=&quot;20148&quot; value=&quot;5&quot;/&gt;&lt;property id=&quot;20300&quot; value=&quot;Slide 30 - &amp;quot;Actividade: Casos Clínicos&amp;quot;&quot;/&gt;&lt;property id=&quot;20307&quot; value=&quot;331&quot;/&gt;&lt;/object&gt;&lt;object type=&quot;3&quot; unique_id=&quot;12275&quot;&gt;&lt;property id=&quot;20148&quot; value=&quot;5&quot;/&gt;&lt;property id=&quot;20300&quot; value=&quot;Slide 31 - &amp;quot;Considerações&amp;quot;&quot;/&gt;&lt;property id=&quot;20307&quot; value=&quot;326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2091</TotalTime>
  <Words>1203</Words>
  <Application>Microsoft Office PowerPoint</Application>
  <PresentationFormat>On-screen Show (4:3)</PresentationFormat>
  <Paragraphs>171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MISAU</vt:lpstr>
      <vt:lpstr>1_TBOI Landscape Draft</vt:lpstr>
      <vt:lpstr>  Unidade 7.4 Sarcoma de Kaposi (SK) </vt:lpstr>
      <vt:lpstr>Introdução </vt:lpstr>
      <vt:lpstr> Objectivos de Aprendizagem (1) </vt:lpstr>
      <vt:lpstr> Objectivos de Aprendizagem (2) </vt:lpstr>
      <vt:lpstr>Etiologia do SK</vt:lpstr>
      <vt:lpstr>Manifestações Clínicas do SK</vt:lpstr>
      <vt:lpstr>História Clínica do SK</vt:lpstr>
      <vt:lpstr>Exame Físico do SK</vt:lpstr>
      <vt:lpstr>Lesões Clássicas do SK</vt:lpstr>
      <vt:lpstr>Lesões Clássicas do SK</vt:lpstr>
      <vt:lpstr>Diagnóstico Diferencial de Sarcoma de Kaposi</vt:lpstr>
      <vt:lpstr>Eczema</vt:lpstr>
      <vt:lpstr>Foliculite e Impetigo</vt:lpstr>
      <vt:lpstr>Herpes Zóster com Cicatriz</vt:lpstr>
      <vt:lpstr>Varicela e Herpes Zóster</vt:lpstr>
      <vt:lpstr>Abordagem e Gestão do SK (1)</vt:lpstr>
      <vt:lpstr>Abordagem e Gestão do SK (2)</vt:lpstr>
      <vt:lpstr>Tratamento do SK</vt:lpstr>
      <vt:lpstr>Actividade em Grupo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Actividade: Casos Clínicos</vt:lpstr>
      <vt:lpstr>Pontos-chave</vt:lpstr>
    </vt:vector>
  </TitlesOfParts>
  <Company>Paul Thottingal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Thottingal</dc:creator>
  <cp:lastModifiedBy>pilarm</cp:lastModifiedBy>
  <cp:revision>200</cp:revision>
  <dcterms:created xsi:type="dcterms:W3CDTF">2007-09-14T01:01:30Z</dcterms:created>
  <dcterms:modified xsi:type="dcterms:W3CDTF">2013-02-20T19:30:55Z</dcterms:modified>
</cp:coreProperties>
</file>