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8"/>
  </p:notesMasterIdLst>
  <p:sldIdLst>
    <p:sldId id="257" r:id="rId3"/>
    <p:sldId id="280" r:id="rId4"/>
    <p:sldId id="258" r:id="rId5"/>
    <p:sldId id="281" r:id="rId6"/>
    <p:sldId id="259" r:id="rId7"/>
    <p:sldId id="260" r:id="rId8"/>
    <p:sldId id="261" r:id="rId9"/>
    <p:sldId id="263" r:id="rId10"/>
    <p:sldId id="264" r:id="rId11"/>
    <p:sldId id="266" r:id="rId12"/>
    <p:sldId id="265" r:id="rId13"/>
    <p:sldId id="267" r:id="rId14"/>
    <p:sldId id="268" r:id="rId15"/>
    <p:sldId id="269" r:id="rId16"/>
    <p:sldId id="270" r:id="rId17"/>
    <p:sldId id="271" r:id="rId18"/>
    <p:sldId id="283" r:id="rId19"/>
    <p:sldId id="272" r:id="rId20"/>
    <p:sldId id="274" r:id="rId21"/>
    <p:sldId id="273" r:id="rId22"/>
    <p:sldId id="275" r:id="rId23"/>
    <p:sldId id="282" r:id="rId24"/>
    <p:sldId id="276" r:id="rId25"/>
    <p:sldId id="277" r:id="rId26"/>
    <p:sldId id="278" r:id="rId27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61" autoAdjust="0"/>
    <p:restoredTop sz="74500" autoAdjust="0"/>
  </p:normalViewPr>
  <p:slideViewPr>
    <p:cSldViewPr>
      <p:cViewPr varScale="1">
        <p:scale>
          <a:sx n="53" d="100"/>
          <a:sy n="53" d="100"/>
        </p:scale>
        <p:origin x="-18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DAE4881-2BEC-48BA-8FA5-90EE5F77EB69}" type="datetimeFigureOut">
              <a:rPr lang="en-US"/>
              <a:pPr>
                <a:defRPr/>
              </a:pPr>
              <a:t>2/20/2013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2A1BC23-FC3B-4CA8-9B5D-E05A14992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71BC48-E092-4C48-8C58-47C058B9263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dirty="0" smtClean="0">
                <a:latin typeface="Geneva"/>
              </a:rPr>
              <a:t>Nota para o Docente:</a:t>
            </a:r>
          </a:p>
          <a:p>
            <a:pPr eaLnBrk="1" hangingPunct="1">
              <a:spcBef>
                <a:spcPct val="0"/>
              </a:spcBef>
            </a:pPr>
            <a:r>
              <a:rPr lang="pt-PT" dirty="0" smtClean="0">
                <a:latin typeface="Geneva"/>
              </a:rPr>
              <a:t>As doenças oportunistas desta lista podem ser de difícil diagnóstico na maioria das Unidades Sanitárias em Moçambique. O TMG deve ser capaz de suspeitar as condições de estadio avançado e referir ao médico.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Geneva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Geneva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34A2B2-8D84-4E6D-A180-2ABDB462BF4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11B5B7-1A82-45B3-9B0B-E29352E81048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dirty="0" smtClean="0">
                <a:latin typeface="Arial" pitchFamily="34" charset="0"/>
              </a:rPr>
              <a:t>Nota Docente: </a:t>
            </a:r>
          </a:p>
          <a:p>
            <a:pPr eaLnBrk="1" hangingPunct="1">
              <a:spcBef>
                <a:spcPct val="0"/>
              </a:spcBef>
            </a:pPr>
            <a:r>
              <a:rPr lang="pt-PT" dirty="0" smtClean="0">
                <a:latin typeface="Arial" pitchFamily="34" charset="0"/>
              </a:rPr>
              <a:t>Informe aos formandos que as reacções adversas aos fármacos serão abordadas numa outra unidade.</a:t>
            </a:r>
          </a:p>
          <a:p>
            <a:pPr eaLnBrk="1" hangingPunct="1">
              <a:spcBef>
                <a:spcPct val="0"/>
              </a:spcBef>
            </a:pPr>
            <a:endParaRPr lang="pt-PT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E4E347-EDB1-404E-8E3D-36BE4CE5A352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smtClean="0">
                <a:latin typeface="Arial" pitchFamily="34" charset="0"/>
              </a:rPr>
              <a:t>  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1B377A-8EF9-4D39-B57F-2BB056655B66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dirty="0" smtClean="0">
                <a:latin typeface="Arial" pitchFamily="34" charset="0"/>
              </a:rPr>
              <a:t>Nota para o Docente:</a:t>
            </a:r>
          </a:p>
          <a:p>
            <a:pPr eaLnBrk="1" hangingPunct="1">
              <a:spcBef>
                <a:spcPct val="0"/>
              </a:spcBef>
            </a:pPr>
            <a:r>
              <a:rPr lang="pt-PT" dirty="0" smtClean="0">
                <a:latin typeface="Arial" pitchFamily="34" charset="0"/>
              </a:rPr>
              <a:t>A acidose láctica é uma reacção adversa que não pode ser diagnosticada de forma definitiva em Moçambique, por falta de teste de laboratório correspondente. 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E23DF2-92B2-4280-B91B-70DFFC094FDF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0AD9A7-05E8-415A-B948-2DB3257F3D2D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Arial" pitchFamily="34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BDFD7B-DBC4-49D1-86E8-28C13046A166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Geneva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396FB2-9F3B-40B7-B441-681B25A507CC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F252E1-680E-4BFE-BE06-42E99C972F8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504669-D54F-413D-A501-BB325C58B06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dirty="0" smtClean="0">
                <a:latin typeface="Geneva"/>
              </a:rPr>
              <a:t>Instruções para o Docente: </a:t>
            </a:r>
            <a:endParaRPr lang="en-US" dirty="0" smtClean="0">
              <a:latin typeface="Geneva"/>
            </a:endParaRPr>
          </a:p>
          <a:p>
            <a:r>
              <a:rPr lang="pt-BR" dirty="0" smtClean="0"/>
              <a:t>Peça aos formandos para consultarem a folha de exercício da Unidade 8.2 “</a:t>
            </a:r>
            <a:r>
              <a:rPr lang="pt-PT" dirty="0" smtClean="0"/>
              <a:t>Casos clínicos da dor abdominal” </a:t>
            </a:r>
            <a:r>
              <a:rPr lang="pt-BR" dirty="0" smtClean="0"/>
              <a:t>do Caderno de Exercícios</a:t>
            </a:r>
          </a:p>
          <a:p>
            <a:r>
              <a:rPr lang="pt-BR" dirty="0" smtClean="0"/>
              <a:t>Consulte as instruções na folha de exercício a seguir para realizar a actividade.</a:t>
            </a:r>
          </a:p>
          <a:p>
            <a:pPr eaLnBrk="1" hangingPunct="1">
              <a:spcBef>
                <a:spcPct val="0"/>
              </a:spcBef>
            </a:pPr>
            <a:endParaRPr lang="en-US" dirty="0" smtClean="0">
              <a:latin typeface="Arial" pitchFamily="34" charset="0"/>
              <a:ea typeface="MS PGothic" pitchFamily="34" charset="-128"/>
            </a:endParaRPr>
          </a:p>
          <a:p>
            <a:pPr eaLnBrk="1" hangingPunct="1">
              <a:spcBef>
                <a:spcPct val="0"/>
              </a:spcBef>
            </a:pPr>
            <a:endParaRPr lang="pt-PT" dirty="0" smtClean="0">
              <a:latin typeface="Geneva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902BE5-D4F5-4DF3-9C0C-202B158409B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dirty="0" smtClean="0">
                <a:latin typeface="Geneva"/>
              </a:rPr>
              <a:t>Instruções para o Docente: </a:t>
            </a:r>
            <a:endParaRPr lang="en-US" dirty="0" smtClean="0">
              <a:latin typeface="Geneva"/>
            </a:endParaRPr>
          </a:p>
          <a:p>
            <a:r>
              <a:rPr lang="pt-BR" dirty="0" smtClean="0"/>
              <a:t>Peça</a:t>
            </a:r>
            <a:r>
              <a:rPr lang="pt-BR" baseline="0" dirty="0" smtClean="0"/>
              <a:t> </a:t>
            </a:r>
            <a:r>
              <a:rPr lang="pt-BR" dirty="0" smtClean="0"/>
              <a:t>aos formandos para consultarem a folha de exercício da unidade 8.2 “</a:t>
            </a:r>
            <a:r>
              <a:rPr lang="pt-PT" dirty="0" smtClean="0"/>
              <a:t>Caso Clínico Usando vários Algoritmos”</a:t>
            </a:r>
          </a:p>
          <a:p>
            <a:r>
              <a:rPr lang="pt-BR" dirty="0" smtClean="0"/>
              <a:t>do Caderno de Exercícios</a:t>
            </a:r>
          </a:p>
          <a:p>
            <a:r>
              <a:rPr lang="pt-BR" dirty="0" smtClean="0"/>
              <a:t>Consulte as instruções na folha de exercício a seguir para realizar a </a:t>
            </a:r>
            <a:r>
              <a:rPr lang="pt-BR" dirty="0" err="1" smtClean="0"/>
              <a:t>actividade</a:t>
            </a:r>
            <a:endParaRPr lang="pt-BR" dirty="0" smtClean="0"/>
          </a:p>
          <a:p>
            <a:pPr eaLnBrk="1" hangingPunct="1">
              <a:spcBef>
                <a:spcPct val="0"/>
              </a:spcBef>
            </a:pPr>
            <a:endParaRPr lang="en-US" dirty="0" smtClean="0">
              <a:latin typeface="Arial" pitchFamily="34" charset="0"/>
              <a:ea typeface="MS PGothic" pitchFamily="34" charset="-128"/>
            </a:endParaRPr>
          </a:p>
          <a:p>
            <a:pPr eaLnBrk="1" hangingPunct="1">
              <a:spcBef>
                <a:spcPct val="0"/>
              </a:spcBef>
            </a:pPr>
            <a:endParaRPr lang="pt-PT" dirty="0" smtClean="0">
              <a:latin typeface="Geneva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ED15E9-BD37-4EB8-AFD1-2DFA87A8163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52F394-1BB2-49A7-9318-6C50541879E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7078ED-6A62-4B73-A2AF-73FC78CE605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C1F71F-E894-481C-9601-2C804F2F08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dirty="0" smtClean="0">
                <a:latin typeface="Arial" pitchFamily="34" charset="0"/>
              </a:rPr>
              <a:t>Fonte: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latin typeface="Geneva"/>
              </a:rPr>
              <a:t>O’Keefe E, Wood R, Van </a:t>
            </a:r>
            <a:r>
              <a:rPr lang="en-US" dirty="0" err="1" smtClean="0">
                <a:latin typeface="Geneva"/>
              </a:rPr>
              <a:t>Zyl</a:t>
            </a:r>
            <a:r>
              <a:rPr lang="en-US" dirty="0" smtClean="0">
                <a:latin typeface="Geneva"/>
              </a:rPr>
              <a:t> A, </a:t>
            </a:r>
            <a:r>
              <a:rPr lang="en-US" dirty="0" err="1" smtClean="0">
                <a:latin typeface="Geneva"/>
              </a:rPr>
              <a:t>Cariem</a:t>
            </a:r>
            <a:r>
              <a:rPr lang="en-US" dirty="0" smtClean="0">
                <a:latin typeface="Geneva"/>
              </a:rPr>
              <a:t> A.  Human immunodeficiency </a:t>
            </a:r>
            <a:r>
              <a:rPr lang="en-US" dirty="0" err="1" smtClean="0">
                <a:latin typeface="Geneva"/>
              </a:rPr>
              <a:t>vírus</a:t>
            </a:r>
            <a:r>
              <a:rPr lang="en-US" dirty="0" smtClean="0">
                <a:latin typeface="Geneva"/>
              </a:rPr>
              <a:t>-related abdominal pain in South Africa. </a:t>
            </a:r>
            <a:r>
              <a:rPr lang="en-US" i="1" dirty="0" smtClean="0">
                <a:latin typeface="Geneva"/>
              </a:rPr>
              <a:t>Scand J </a:t>
            </a:r>
            <a:r>
              <a:rPr lang="en-US" i="1" dirty="0" err="1" smtClean="0">
                <a:latin typeface="Geneva"/>
              </a:rPr>
              <a:t>Gastroenterol</a:t>
            </a:r>
            <a:r>
              <a:rPr lang="en-US" i="1" dirty="0" smtClean="0">
                <a:latin typeface="Geneva"/>
              </a:rPr>
              <a:t> 1998;33:212-217</a:t>
            </a:r>
            <a:r>
              <a:rPr lang="en-US" dirty="0" smtClean="0">
                <a:latin typeface="Geneva"/>
              </a:rPr>
              <a:t>. </a:t>
            </a:r>
            <a:endParaRPr lang="pt-PT" dirty="0" smtClean="0">
              <a:latin typeface="Geneva"/>
            </a:endParaRPr>
          </a:p>
          <a:p>
            <a:pPr eaLnBrk="1" hangingPunct="1">
              <a:spcBef>
                <a:spcPct val="0"/>
              </a:spcBef>
            </a:pPr>
            <a:endParaRPr lang="pt-PT" dirty="0" smtClean="0">
              <a:latin typeface="Arial" pitchFamily="34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68F281-97A6-4EA0-99CD-DFE04EB0CAD1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DF452B-F82E-4B9A-86E3-CD35025896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2718A9-F211-445F-A8CA-29FF46EE77F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B0CDB8-3657-4300-A573-83C620F1897B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>
              <a:latin typeface="Geneva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036BA9-8760-4386-8B26-C6C7640A7CE0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i="1" dirty="0" smtClean="0">
                <a:solidFill>
                  <a:srgbClr val="FF0000"/>
                </a:solidFill>
                <a:latin typeface="Arial" pitchFamily="34" charset="0"/>
              </a:rPr>
              <a:t>Fonte: </a:t>
            </a:r>
            <a:r>
              <a:rPr lang="en-US" dirty="0" smtClean="0">
                <a:latin typeface="Geneva"/>
              </a:rPr>
              <a:t>Fee M, </a:t>
            </a:r>
            <a:r>
              <a:rPr lang="en-US" dirty="0" err="1" smtClean="0">
                <a:latin typeface="Geneva"/>
              </a:rPr>
              <a:t>Oo</a:t>
            </a:r>
            <a:r>
              <a:rPr lang="en-US" dirty="0" smtClean="0">
                <a:latin typeface="Geneva"/>
              </a:rPr>
              <a:t> M, </a:t>
            </a:r>
            <a:r>
              <a:rPr lang="en-US" dirty="0" err="1" smtClean="0">
                <a:latin typeface="Geneva"/>
              </a:rPr>
              <a:t>Gabayan</a:t>
            </a:r>
            <a:r>
              <a:rPr lang="en-US" dirty="0" smtClean="0">
                <a:latin typeface="Geneva"/>
              </a:rPr>
              <a:t> A, </a:t>
            </a:r>
            <a:r>
              <a:rPr lang="en-US" dirty="0" err="1" smtClean="0">
                <a:latin typeface="Geneva"/>
              </a:rPr>
              <a:t>Radin</a:t>
            </a:r>
            <a:r>
              <a:rPr lang="en-US" dirty="0" smtClean="0">
                <a:latin typeface="Geneva"/>
              </a:rPr>
              <a:t> D, Barnes P.  Abdominal tuberculosis in patients infected with the human immunodeficiency virus.  </a:t>
            </a:r>
            <a:r>
              <a:rPr lang="en-US" i="1" dirty="0" err="1" smtClean="0">
                <a:latin typeface="Geneva"/>
              </a:rPr>
              <a:t>Clin</a:t>
            </a:r>
            <a:r>
              <a:rPr lang="en-US" i="1" dirty="0" smtClean="0">
                <a:latin typeface="Geneva"/>
              </a:rPr>
              <a:t> Infect </a:t>
            </a:r>
            <a:r>
              <a:rPr lang="en-US" i="1" dirty="0" err="1" smtClean="0">
                <a:latin typeface="Geneva"/>
              </a:rPr>
              <a:t>Dis</a:t>
            </a:r>
            <a:r>
              <a:rPr lang="en-US" i="1" dirty="0" smtClean="0">
                <a:latin typeface="Geneva"/>
              </a:rPr>
              <a:t> 1995;20:938-44.</a:t>
            </a:r>
            <a:r>
              <a:rPr lang="en-US" dirty="0" smtClean="0">
                <a:latin typeface="Geneva"/>
              </a:rPr>
              <a:t> </a:t>
            </a:r>
            <a:endParaRPr lang="pt-PT" dirty="0" smtClean="0">
              <a:latin typeface="Geneva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ADC7CF-C547-4F42-B615-3B312B0AB760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dirty="0" smtClean="0">
                <a:latin typeface="Arial" pitchFamily="34" charset="0"/>
              </a:rPr>
              <a:t>Fonte</a:t>
            </a:r>
            <a:r>
              <a:rPr lang="pt-PT" dirty="0" smtClean="0">
                <a:latin typeface="Arial" pitchFamily="34" charset="0"/>
              </a:rPr>
              <a:t>: </a:t>
            </a:r>
            <a:r>
              <a:rPr lang="en-US" dirty="0" err="1" smtClean="0">
                <a:latin typeface="Geneva"/>
              </a:rPr>
              <a:t>Rosengart</a:t>
            </a:r>
            <a:r>
              <a:rPr lang="en-US" dirty="0" smtClean="0">
                <a:latin typeface="Geneva"/>
              </a:rPr>
              <a:t> T, </a:t>
            </a:r>
            <a:r>
              <a:rPr lang="en-US" dirty="0" err="1" smtClean="0">
                <a:latin typeface="Geneva"/>
              </a:rPr>
              <a:t>Coppa</a:t>
            </a:r>
            <a:r>
              <a:rPr lang="en-US" dirty="0" smtClean="0">
                <a:latin typeface="Geneva"/>
              </a:rPr>
              <a:t> G.  Abdominal </a:t>
            </a:r>
            <a:r>
              <a:rPr lang="en-US" dirty="0" err="1" smtClean="0">
                <a:latin typeface="Geneva"/>
              </a:rPr>
              <a:t>mycobacterial</a:t>
            </a:r>
            <a:r>
              <a:rPr lang="en-US" dirty="0" smtClean="0">
                <a:latin typeface="Geneva"/>
              </a:rPr>
              <a:t> infections in </a:t>
            </a:r>
            <a:r>
              <a:rPr lang="en-US" dirty="0" err="1" smtClean="0">
                <a:latin typeface="Geneva"/>
              </a:rPr>
              <a:t>immunocompromised</a:t>
            </a:r>
            <a:r>
              <a:rPr lang="en-US" dirty="0" smtClean="0">
                <a:latin typeface="Geneva"/>
              </a:rPr>
              <a:t> patients.  </a:t>
            </a:r>
            <a:r>
              <a:rPr lang="en-US" i="1" dirty="0" smtClean="0">
                <a:latin typeface="Geneva"/>
              </a:rPr>
              <a:t>Am J </a:t>
            </a:r>
            <a:r>
              <a:rPr lang="en-US" i="1" dirty="0" err="1" smtClean="0">
                <a:latin typeface="Geneva"/>
              </a:rPr>
              <a:t>Surg</a:t>
            </a:r>
            <a:r>
              <a:rPr lang="en-US" i="1" dirty="0" smtClean="0">
                <a:latin typeface="Geneva"/>
              </a:rPr>
              <a:t> 1990;159:125-130</a:t>
            </a:r>
            <a:r>
              <a:rPr lang="en-US" dirty="0" smtClean="0">
                <a:latin typeface="Geneva"/>
              </a:rPr>
              <a:t>.</a:t>
            </a:r>
          </a:p>
          <a:p>
            <a:pPr algn="just" eaLnBrk="1" hangingPunct="1"/>
            <a:endParaRPr lang="pt-PT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381C5BC-3FFC-4EE2-9E47-73396D745D2A}" type="slidenum">
              <a:rPr lang="en-US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>
              <a:latin typeface="+mn-lt"/>
              <a:cs typeface="+mn-cs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pic>
        <p:nvPicPr>
          <p:cNvPr id="9" name="Object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"/>
            <a:ext cx="1517650" cy="1600200"/>
          </a:xfrm>
          <a:prstGeom prst="rect">
            <a:avLst/>
          </a:prstGeom>
        </p:spPr>
      </p:pic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pic>
        <p:nvPicPr>
          <p:cNvPr id="1026" name="Object 9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DFAB4FB-64EF-4F2E-91A2-87306B02E77F}" type="slidenum">
              <a:rPr lang="en-US" sz="12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457200" y="6316663"/>
            <a:ext cx="70866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PT" sz="1400" dirty="0">
              <a:solidFill>
                <a:schemeClr val="bg1">
                  <a:lumMod val="50000"/>
                </a:schemeClr>
              </a:solidFill>
              <a:latin typeface="Comic Sans MS" pitchFamily="66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4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1C27C4C-D6F1-4BD6-BA81-EAC65FD47D27}" type="slidenum">
              <a:rPr lang="en-US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>
              <a:latin typeface="+mn-lt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af-ZA" sz="2400">
              <a:latin typeface="+mn-lt"/>
              <a:cs typeface="+mn-cs"/>
            </a:endParaRPr>
          </a:p>
        </p:txBody>
      </p:sp>
      <p:pic>
        <p:nvPicPr>
          <p:cNvPr id="3074" name="Object 9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52" r:id="rId1"/>
    <p:sldLayoutId id="2147484153" r:id="rId2"/>
    <p:sldLayoutId id="2147484154" r:id="rId3"/>
    <p:sldLayoutId id="2147484155" r:id="rId4"/>
    <p:sldLayoutId id="2147484156" r:id="rId5"/>
    <p:sldLayoutId id="2147484157" r:id="rId6"/>
    <p:sldLayoutId id="2147484158" r:id="rId7"/>
    <p:sldLayoutId id="2147484159" r:id="rId8"/>
    <p:sldLayoutId id="2147484160" r:id="rId9"/>
    <p:sldLayoutId id="2147484161" r:id="rId10"/>
    <p:sldLayoutId id="2147484162" r:id="rId11"/>
    <p:sldLayoutId id="2147484163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066800" y="2362200"/>
            <a:ext cx="7772400" cy="2209800"/>
          </a:xfrm>
        </p:spPr>
        <p:txBody>
          <a:bodyPr/>
          <a:lstStyle/>
          <a:p>
            <a:pPr algn="ctr" eaLnBrk="1" hangingPunct="1"/>
            <a:r>
              <a:rPr lang="pt-PT" sz="4000" smtClean="0"/>
              <a:t>Unidade 8.2</a:t>
            </a:r>
            <a:br>
              <a:rPr lang="pt-PT" sz="4000" smtClean="0"/>
            </a:br>
            <a:r>
              <a:rPr lang="pt-PT" sz="4000" smtClean="0"/>
              <a:t/>
            </a:r>
            <a:br>
              <a:rPr lang="pt-PT" sz="4000" smtClean="0"/>
            </a:br>
            <a:r>
              <a:rPr lang="pt-PT" sz="4000" smtClean="0"/>
              <a:t>Dor Abdominal no Doente Seropositivo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pt-PT" dirty="0" smtClean="0">
                <a:latin typeface="Geneva"/>
              </a:rPr>
              <a:t>Outras IOs Que Podem Produzir </a:t>
            </a:r>
            <a:br>
              <a:rPr lang="pt-PT" dirty="0" smtClean="0">
                <a:latin typeface="Geneva"/>
              </a:rPr>
            </a:br>
            <a:r>
              <a:rPr lang="pt-PT" dirty="0" smtClean="0">
                <a:latin typeface="Geneva"/>
              </a:rPr>
              <a:t>Dor Abdominal (1)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am-ET" dirty="0" smtClean="0">
                <a:latin typeface="Geneva"/>
              </a:rPr>
              <a:t>Isospora, Cryptosporidium, Microsporidia: parasitas intestinais, </a:t>
            </a:r>
            <a:r>
              <a:rPr lang="pt-PT" dirty="0" smtClean="0">
                <a:latin typeface="Geneva"/>
              </a:rPr>
              <a:t>que </a:t>
            </a:r>
            <a:r>
              <a:rPr lang="am-ET" dirty="0" smtClean="0">
                <a:latin typeface="Geneva"/>
              </a:rPr>
              <a:t>podem causar patologia dos ductos biliares ou pancreáticos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am-ET" dirty="0" smtClean="0">
                <a:latin typeface="Geneva"/>
              </a:rPr>
              <a:t>CMV: v</a:t>
            </a:r>
            <a:r>
              <a:rPr lang="en-US" dirty="0" smtClean="0">
                <a:latin typeface="Geneva"/>
              </a:rPr>
              <a:t>í</a:t>
            </a:r>
            <a:r>
              <a:rPr lang="am-ET" dirty="0" smtClean="0">
                <a:latin typeface="Geneva"/>
              </a:rPr>
              <a:t>rus que pode causar úlceras gástricas ou hemorragia gastrointestinal</a:t>
            </a:r>
            <a:endParaRPr lang="en-US" dirty="0" smtClean="0">
              <a:latin typeface="Geneva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US" dirty="0" err="1" smtClean="0">
                <a:latin typeface="Geneva"/>
              </a:rPr>
              <a:t>Micobactérias</a:t>
            </a:r>
            <a:r>
              <a:rPr lang="en-US" dirty="0" smtClean="0">
                <a:latin typeface="Geneva"/>
              </a:rPr>
              <a:t> </a:t>
            </a:r>
            <a:r>
              <a:rPr lang="en-US" dirty="0" err="1" smtClean="0">
                <a:latin typeface="Geneva"/>
              </a:rPr>
              <a:t>atípicas</a:t>
            </a:r>
            <a:r>
              <a:rPr lang="en-US" dirty="0" smtClean="0">
                <a:latin typeface="Geneva"/>
              </a:rPr>
              <a:t> (MAC)</a:t>
            </a:r>
            <a:endParaRPr lang="am-ET" dirty="0" smtClean="0">
              <a:latin typeface="Geneva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am-ET" dirty="0" smtClean="0">
                <a:latin typeface="Geneva"/>
              </a:rPr>
              <a:t>Sarcoma de Kaposi visceral</a:t>
            </a:r>
            <a:r>
              <a:rPr lang="en-US" dirty="0" smtClean="0">
                <a:latin typeface="Geneva"/>
              </a:rPr>
              <a:t>, </a:t>
            </a:r>
            <a:r>
              <a:rPr lang="en-US" dirty="0" err="1" smtClean="0">
                <a:latin typeface="Geneva"/>
              </a:rPr>
              <a:t>Linfoma</a:t>
            </a:r>
            <a:endParaRPr lang="am-ET" dirty="0" smtClean="0">
              <a:latin typeface="Genev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pt-PT" dirty="0" smtClean="0">
                <a:latin typeface="Geneva"/>
              </a:rPr>
              <a:t>Outras IOs Que Podem Produzir </a:t>
            </a:r>
            <a:br>
              <a:rPr lang="pt-PT" dirty="0" smtClean="0">
                <a:latin typeface="Geneva"/>
              </a:rPr>
            </a:br>
            <a:r>
              <a:rPr lang="pt-PT" dirty="0" smtClean="0">
                <a:latin typeface="Geneva"/>
              </a:rPr>
              <a:t>Dor Abdominal (2)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>
                <a:latin typeface="Geneva"/>
              </a:rPr>
              <a:t>A maioria são condições de estadio </a:t>
            </a:r>
            <a:r>
              <a:rPr lang="pt-PT" dirty="0" err="1" smtClean="0">
                <a:latin typeface="Geneva"/>
              </a:rPr>
              <a:t>IV</a:t>
            </a:r>
            <a:r>
              <a:rPr lang="pt-PT" dirty="0" smtClean="0">
                <a:latin typeface="Geneva"/>
              </a:rPr>
              <a:t>, de difícil diagnóstico.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>
                <a:latin typeface="Geneva"/>
              </a:rPr>
              <a:t>Podem apresentar-se como quadros de pancreatite, colecistite, hemorragia digestiva.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>
                <a:latin typeface="Geneva"/>
              </a:rPr>
              <a:t>Se suspeita, avalie </a:t>
            </a:r>
            <a:r>
              <a:rPr lang="pt-PT" dirty="0" err="1" smtClean="0">
                <a:latin typeface="Geneva"/>
              </a:rPr>
              <a:t>CD4</a:t>
            </a:r>
            <a:r>
              <a:rPr lang="pt-PT" dirty="0" smtClean="0">
                <a:latin typeface="Geneva"/>
              </a:rPr>
              <a:t> (elegível para o </a:t>
            </a:r>
            <a:r>
              <a:rPr lang="pt-PT" dirty="0" err="1" smtClean="0">
                <a:latin typeface="Geneva"/>
              </a:rPr>
              <a:t>TARV</a:t>
            </a:r>
            <a:r>
              <a:rPr lang="pt-PT" dirty="0" smtClean="0">
                <a:latin typeface="Geneva"/>
              </a:rPr>
              <a:t>?) e encaminhe caso não melhore com o tratamento de rotina.  </a:t>
            </a:r>
          </a:p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endParaRPr lang="pt-PT" dirty="0" smtClean="0">
              <a:latin typeface="Genev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848600" cy="1371600"/>
          </a:xfrm>
        </p:spPr>
        <p:txBody>
          <a:bodyPr/>
          <a:lstStyle/>
          <a:p>
            <a:pPr eaLnBrk="1" hangingPunct="1"/>
            <a:r>
              <a:rPr lang="pt-PT" sz="3200" dirty="0" smtClean="0">
                <a:latin typeface="Geneva"/>
              </a:rPr>
              <a:t>Reacções Adversas aos Medicamentos que Podem Produzir Dor Abdominal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pPr marL="609600" indent="-609600" algn="just" eaLnBrk="1" hangingPunct="1"/>
            <a:r>
              <a:rPr lang="pt-PT" dirty="0" smtClean="0">
                <a:latin typeface="Geneva"/>
              </a:rPr>
              <a:t>Os fármacos ARVs e outros medicamentos podem produzir os seguintes quadros clínicos:</a:t>
            </a:r>
          </a:p>
          <a:p>
            <a:pPr marL="1390650" lvl="2" indent="-533400" algn="just" eaLnBrk="1" hangingPunct="1">
              <a:buFont typeface="Wingdings" pitchFamily="2" charset="2"/>
              <a:buChar char="ü"/>
            </a:pPr>
            <a:r>
              <a:rPr lang="pt-PT" dirty="0" smtClean="0">
                <a:latin typeface="Geneva"/>
              </a:rPr>
              <a:t>Hepatite</a:t>
            </a:r>
          </a:p>
          <a:p>
            <a:pPr marL="1390650" lvl="2" indent="-533400" algn="just" eaLnBrk="1" hangingPunct="1">
              <a:buFont typeface="Wingdings" pitchFamily="2" charset="2"/>
              <a:buChar char="ü"/>
            </a:pPr>
            <a:r>
              <a:rPr lang="pt-PT" dirty="0" smtClean="0">
                <a:latin typeface="Geneva"/>
              </a:rPr>
              <a:t>Pancreatite</a:t>
            </a:r>
          </a:p>
          <a:p>
            <a:pPr marL="1390650" lvl="2" indent="-533400" algn="just" eaLnBrk="1" hangingPunct="1">
              <a:buFont typeface="Wingdings" pitchFamily="2" charset="2"/>
              <a:buChar char="ü"/>
            </a:pPr>
            <a:r>
              <a:rPr lang="pt-PT" dirty="0" smtClean="0">
                <a:latin typeface="Geneva"/>
              </a:rPr>
              <a:t>Acidose láctica</a:t>
            </a:r>
          </a:p>
          <a:p>
            <a:pPr marL="1390650" lvl="2" indent="-533400" algn="just" eaLnBrk="1" hangingPunct="1">
              <a:buFont typeface="Wingdings" pitchFamily="2" charset="2"/>
              <a:buChar char="ü"/>
            </a:pPr>
            <a:r>
              <a:rPr lang="pt-PT" dirty="0" smtClean="0">
                <a:latin typeface="Geneva"/>
              </a:rPr>
              <a:t>Reacção de hipersensibilidade</a:t>
            </a:r>
          </a:p>
          <a:p>
            <a:pPr marL="609600" indent="-609600" algn="just" eaLnBrk="1" hangingPunct="1"/>
            <a:r>
              <a:rPr lang="pt-PT" dirty="0" smtClean="0">
                <a:latin typeface="Geneva"/>
              </a:rPr>
              <a:t>Todos estes quadros podem ser acompanhados pela dor abdominal.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Hepatite</a:t>
            </a:r>
            <a:r>
              <a:rPr lang="en-US" dirty="0" smtClean="0"/>
              <a:t> e </a:t>
            </a:r>
            <a:r>
              <a:rPr lang="pt-PT" dirty="0" smtClean="0"/>
              <a:t>Reacções</a:t>
            </a:r>
            <a:r>
              <a:rPr lang="en-US" dirty="0" smtClean="0"/>
              <a:t> </a:t>
            </a:r>
            <a:r>
              <a:rPr lang="en-US" dirty="0" err="1" smtClean="0"/>
              <a:t>Adversas</a:t>
            </a:r>
            <a:endParaRPr 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</a:pPr>
            <a:r>
              <a:rPr lang="pt-PT" sz="2400" dirty="0" smtClean="0"/>
              <a:t>Muitos medicamentos podem produzir </a:t>
            </a:r>
            <a:r>
              <a:rPr lang="pt-PT" sz="2400" b="1" dirty="0" smtClean="0"/>
              <a:t>hepatite</a:t>
            </a:r>
            <a:r>
              <a:rPr lang="pt-PT" sz="2400" dirty="0" smtClean="0"/>
              <a:t>: Nevirapina, Isoniazida, Rifampicina, Efavirenz, CTZ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pt-PT" sz="2400" dirty="0" smtClean="0"/>
              <a:t>Sintomas: febre, dor abdominal, astenia, anorexia, vómitos.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pt-PT" sz="2400" dirty="0" smtClean="0"/>
              <a:t>Sinais: icterícia, aumento do tamanho do fígado, dor ao apalpar o fígado.</a:t>
            </a:r>
          </a:p>
          <a:p>
            <a:pPr algn="just" eaLnBrk="1" hangingPunct="1">
              <a:lnSpc>
                <a:spcPct val="120000"/>
              </a:lnSpc>
            </a:pPr>
            <a:r>
              <a:rPr lang="pt-PT" sz="2400" dirty="0" smtClean="0"/>
              <a:t>Diagnóstico: exame físico, transamínases elevadas, ultra-sons do abdómen.</a:t>
            </a:r>
          </a:p>
          <a:p>
            <a:pPr algn="just" eaLnBrk="1" hangingPunct="1">
              <a:lnSpc>
                <a:spcPct val="120000"/>
              </a:lnSpc>
            </a:pPr>
            <a:r>
              <a:rPr lang="pt-PT" sz="2400" dirty="0" smtClean="0"/>
              <a:t>Tratamento: depende da gravidade (grau).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75438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>Pancreatite e Reacções Adversas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00200"/>
            <a:ext cx="7315200" cy="4525963"/>
          </a:xfrm>
        </p:spPr>
        <p:txBody>
          <a:bodyPr/>
          <a:lstStyle/>
          <a:p>
            <a:pPr marL="609600" indent="-609600" algn="just" eaLnBrk="1" hangingPunct="1"/>
            <a:r>
              <a:rPr lang="pt-PT" smtClean="0"/>
              <a:t>Pancreatite:</a:t>
            </a:r>
          </a:p>
          <a:p>
            <a:pPr marL="1009650" lvl="1" indent="-609600" algn="just" eaLnBrk="1" hangingPunct="1"/>
            <a:r>
              <a:rPr lang="pt-PT" smtClean="0"/>
              <a:t>d4T,</a:t>
            </a:r>
            <a:r>
              <a:rPr lang="pt-PT" smtClean="0">
                <a:solidFill>
                  <a:srgbClr val="FF0000"/>
                </a:solidFill>
              </a:rPr>
              <a:t> </a:t>
            </a:r>
            <a:r>
              <a:rPr lang="pt-PT" smtClean="0"/>
              <a:t>ddI, </a:t>
            </a:r>
          </a:p>
          <a:p>
            <a:pPr marL="1009650" lvl="1" indent="-609600" algn="just" eaLnBrk="1" hangingPunct="1"/>
            <a:r>
              <a:rPr lang="pt-PT" smtClean="0"/>
              <a:t>Cotrimoxazol (pouco comum)</a:t>
            </a:r>
          </a:p>
          <a:p>
            <a:pPr marL="609600" indent="-609600" algn="just" eaLnBrk="1" hangingPunct="1"/>
            <a:r>
              <a:rPr lang="pt-PT" smtClean="0"/>
              <a:t>Sinais e sintomas: intensa dor epigástrica, vómitos</a:t>
            </a:r>
          </a:p>
          <a:p>
            <a:pPr marL="609600" indent="-609600" algn="just" eaLnBrk="1" hangingPunct="1"/>
            <a:r>
              <a:rPr lang="pt-PT" smtClean="0"/>
              <a:t>Diagn</a:t>
            </a:r>
            <a:r>
              <a:rPr lang="en-US" smtClean="0">
                <a:cs typeface="Arial" pitchFamily="34" charset="0"/>
              </a:rPr>
              <a:t>ó</a:t>
            </a:r>
            <a:r>
              <a:rPr lang="pt-PT" smtClean="0"/>
              <a:t>stico laboratorial: amilase ou lipase elevada</a:t>
            </a:r>
          </a:p>
          <a:p>
            <a:pPr marL="609600" indent="-609600" algn="just" eaLnBrk="1" hangingPunct="1"/>
            <a:r>
              <a:rPr lang="pt-PT" smtClean="0"/>
              <a:t>Tratamento: a pancreatite é um quadro grave – o doente deve ser internado. </a:t>
            </a:r>
            <a:endParaRPr lang="en-US" smtClean="0"/>
          </a:p>
          <a:p>
            <a:pPr marL="609600" indent="-609600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77724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>Acidose Láctica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00200"/>
            <a:ext cx="7772400" cy="4525963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defRPr/>
            </a:pPr>
            <a:r>
              <a:rPr lang="pt-PT" dirty="0" smtClean="0"/>
              <a:t>Os INTR (principalmente d4T) podem causar uma complicação metabólica chamada acidose láctica.</a:t>
            </a:r>
          </a:p>
          <a:p>
            <a:pPr algn="just" eaLnBrk="1" hangingPunct="1">
              <a:defRPr/>
            </a:pPr>
            <a:r>
              <a:rPr lang="pt-PT" dirty="0" smtClean="0"/>
              <a:t>Quando suspeitar acidose láctica? </a:t>
            </a:r>
          </a:p>
          <a:p>
            <a:pPr lvl="1" algn="just" eaLnBrk="1" hangingPunct="1">
              <a:defRPr/>
            </a:pPr>
            <a:r>
              <a:rPr lang="pt-PT" dirty="0" smtClean="0"/>
              <a:t>Nos doentes com mais de 4 meses em TARV e que apresentam dor abdominal (que pode ser severa) por mais de 3 dias e 2 ou mais dias de fadiga, mal estar, debilidade, náuseas, vómitos, hiperventilação;  sem outra causa identificada.</a:t>
            </a:r>
          </a:p>
          <a:p>
            <a:pPr algn="just" eaLnBrk="1" hangingPunct="1">
              <a:defRPr/>
            </a:pPr>
            <a:r>
              <a:rPr lang="pt-PT" dirty="0" smtClean="0"/>
              <a:t>Diagnóstico: difícil em Moçambique. No caso de existir suspeita, o doente deve ser encaminhado ao médico.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77724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pt-PT" dirty="0" smtClean="0"/>
              <a:t>Reacção de Hipersensibilidade (</a:t>
            </a:r>
            <a:r>
              <a:rPr lang="pt-PT" dirty="0" err="1" smtClean="0"/>
              <a:t>Abacavir</a:t>
            </a:r>
            <a:r>
              <a:rPr lang="pt-PT" dirty="0" smtClean="0"/>
              <a:t>)</a:t>
            </a:r>
            <a:endParaRPr lang="en-US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algn="just" eaLnBrk="1" hangingPunct="1"/>
            <a:r>
              <a:rPr lang="pt-PT" sz="2400" smtClean="0">
                <a:cs typeface="Arial" pitchFamily="34" charset="0"/>
              </a:rPr>
              <a:t>Aparece normalmente nos primeiros dias ou semanas (a maioria entre 8-11 dias). Quase 9% dos doentes que tomam ABC</a:t>
            </a:r>
            <a:r>
              <a:rPr lang="pt-PT" sz="240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pt-PT" sz="2400" smtClean="0">
                <a:cs typeface="Arial" pitchFamily="34" charset="0"/>
              </a:rPr>
              <a:t>têm hipersensibilidade</a:t>
            </a:r>
          </a:p>
          <a:p>
            <a:pPr algn="just" eaLnBrk="1" hangingPunct="1"/>
            <a:r>
              <a:rPr lang="pt-PT" sz="2400" smtClean="0">
                <a:cs typeface="Arial" pitchFamily="34" charset="0"/>
              </a:rPr>
              <a:t>Sinais e sintomas: febre, dor muscular, cefaleia, erupção cutânea, náuseas, vómitos e diarreia.  Muitas vezes, os sintomas são piores poucas horas após ter tomado o comprimido.  Sem tratamento, pode ser fatal. </a:t>
            </a:r>
          </a:p>
          <a:p>
            <a:pPr algn="just" eaLnBrk="1" hangingPunct="1"/>
            <a:r>
              <a:rPr lang="pt-PT" sz="2400" smtClean="0">
                <a:cs typeface="Arial" pitchFamily="34" charset="0"/>
              </a:rPr>
              <a:t>Diagn</a:t>
            </a:r>
            <a:r>
              <a:rPr lang="pt-PT" altLang="ja-JP" sz="2400" smtClean="0">
                <a:ea typeface="MS PGothic" pitchFamily="34" charset="-128"/>
                <a:cs typeface="Arial" pitchFamily="34" charset="0"/>
              </a:rPr>
              <a:t>ó</a:t>
            </a:r>
            <a:r>
              <a:rPr lang="pt-PT" sz="2400" smtClean="0">
                <a:cs typeface="Arial" pitchFamily="34" charset="0"/>
              </a:rPr>
              <a:t>stico clínico: teste específico não disponível em Moçambique</a:t>
            </a:r>
          </a:p>
          <a:p>
            <a:pPr algn="just" eaLnBrk="1" hangingPunct="1"/>
            <a:r>
              <a:rPr lang="pt-PT" sz="2400" smtClean="0">
                <a:cs typeface="Arial" pitchFamily="34" charset="0"/>
              </a:rPr>
              <a:t>Tratamento: suspensão do fármaco e consultar o médico.</a:t>
            </a:r>
          </a:p>
          <a:p>
            <a:pPr eaLnBrk="1" hangingPunct="1">
              <a:buFontTx/>
              <a:buNone/>
            </a:pPr>
            <a:endParaRPr lang="pt-PT" sz="2400" i="1" smtClean="0">
              <a:cs typeface="Arial" pitchFamily="34" charset="0"/>
            </a:endParaRPr>
          </a:p>
          <a:p>
            <a:pPr eaLnBrk="1" hangingPunct="1">
              <a:buFontTx/>
              <a:buNone/>
            </a:pPr>
            <a:endParaRPr lang="en-US" sz="240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2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2667000"/>
          </a:xfrm>
        </p:spPr>
        <p:txBody>
          <a:bodyPr/>
          <a:lstStyle/>
          <a:p>
            <a:r>
              <a:rPr lang="pt-PT" sz="4000" smtClean="0">
                <a:cs typeface="Arial" pitchFamily="34" charset="0"/>
              </a:rPr>
              <a:t>Abordagem da Dor Abdominal no Doente HIV</a:t>
            </a:r>
            <a:r>
              <a:rPr lang="pt-PT" smtClean="0">
                <a:cs typeface="Arial" pitchFamily="34" charset="0"/>
              </a:rPr>
              <a:t>+</a:t>
            </a:r>
            <a:r>
              <a:rPr lang="en-US" smtClean="0">
                <a:cs typeface="Arial" pitchFamily="34" charset="0"/>
              </a:rPr>
              <a:t/>
            </a:r>
            <a:br>
              <a:rPr lang="en-US" smtClean="0">
                <a:cs typeface="Arial" pitchFamily="34" charset="0"/>
              </a:rPr>
            </a:b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just" eaLnBrk="1" hangingPunct="1">
              <a:defRPr/>
            </a:pPr>
            <a:endParaRPr lang="pt-PT" sz="3600" dirty="0" smtClean="0">
              <a:latin typeface="+mj-lt"/>
              <a:cs typeface="Arial" pitchFamily="34" charset="0"/>
            </a:endParaRPr>
          </a:p>
          <a:p>
            <a:pPr algn="just" eaLnBrk="1" hangingPunct="1">
              <a:defRPr/>
            </a:pPr>
            <a:endParaRPr lang="pt-PT" sz="3600" dirty="0" smtClean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76200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pt-PT" dirty="0" smtClean="0"/>
              <a:t>Abordagem: Dor Abdominal no Doente Seropositivo (1)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PT" sz="3200" b="1" dirty="0" smtClean="0"/>
              <a:t>Passo 1: </a:t>
            </a:r>
            <a:r>
              <a:rPr lang="pt-PT" sz="3200" dirty="0" smtClean="0"/>
              <a:t>Há abdómen agudo/cirúrgico ou complicações da gravidez?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PT" sz="3200" dirty="0" smtClean="0"/>
              <a:t>   		</a:t>
            </a:r>
            <a:r>
              <a:rPr lang="pt-PT" sz="3200" dirty="0" smtClean="0">
                <a:latin typeface="Calibri" pitchFamily="34" charset="0"/>
              </a:rPr>
              <a:t>→ </a:t>
            </a:r>
            <a:r>
              <a:rPr lang="pt-PT" sz="3200" dirty="0" smtClean="0"/>
              <a:t>Se sim, encaminhar ao cirurgião ou à maternidade.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PT" sz="4000" dirty="0" smtClean="0"/>
              <a:t>Abordagem: Dor Abdominal no Doente Seropositivo (2)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endParaRPr lang="pt-PT" b="1" smtClean="0">
              <a:latin typeface="Geneva"/>
            </a:endParaRPr>
          </a:p>
          <a:p>
            <a:pPr algn="just" eaLnBrk="1" hangingPunct="1">
              <a:buFontTx/>
              <a:buNone/>
            </a:pPr>
            <a:r>
              <a:rPr lang="pt-PT" b="1" smtClean="0">
                <a:latin typeface="Geneva"/>
              </a:rPr>
              <a:t>Passo 2:</a:t>
            </a:r>
            <a:r>
              <a:rPr lang="pt-PT" smtClean="0">
                <a:latin typeface="Geneva"/>
              </a:rPr>
              <a:t>  </a:t>
            </a:r>
            <a:r>
              <a:rPr lang="pt-PT" smtClean="0"/>
              <a:t>Há evidência de algum problema comum (por exemplo: gastrite, ITS)?</a:t>
            </a:r>
          </a:p>
          <a:p>
            <a:pPr algn="just" eaLnBrk="1" hangingPunct="1">
              <a:buFontTx/>
              <a:buNone/>
            </a:pPr>
            <a:r>
              <a:rPr lang="pt-PT" smtClean="0"/>
              <a:t>		</a:t>
            </a:r>
            <a:r>
              <a:rPr lang="pt-PT" smtClean="0">
                <a:latin typeface="Calibri" pitchFamily="34" charset="0"/>
              </a:rPr>
              <a:t>→ </a:t>
            </a:r>
            <a:r>
              <a:rPr lang="pt-PT" smtClean="0"/>
              <a:t>Se sim, trate.  Se não, ou se não responde,  encaminhe ou consulte o médico.</a:t>
            </a:r>
          </a:p>
          <a:p>
            <a:pPr algn="just" eaLnBrk="1" hangingPunct="1">
              <a:buFontTx/>
              <a:buNone/>
            </a:pPr>
            <a:endParaRPr lang="pt-PT" smtClean="0"/>
          </a:p>
          <a:p>
            <a:pPr algn="just" eaLnBrk="1" hangingPunct="1"/>
            <a:r>
              <a:rPr lang="pt-PT" i="1" smtClean="0"/>
              <a:t>Lembre-se:  </a:t>
            </a:r>
            <a:r>
              <a:rPr lang="pt-PT" smtClean="0"/>
              <a:t>IOs de estadio IV são mais frequentes que as causas comuns no doente com CD4 baixo.</a:t>
            </a:r>
          </a:p>
          <a:p>
            <a:pPr algn="just" eaLnBrk="1" hangingPunct="1">
              <a:buFontTx/>
              <a:buNone/>
            </a:pPr>
            <a:r>
              <a:rPr lang="pt-PT" smtClean="0">
                <a:latin typeface="Geneva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Introdução (1) </a:t>
            </a:r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4958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A dor abdominal é uma queixa frequente nos doentes seropositivos, sendo muitas vezes o motivo da consulta.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Nos doentes que iniciam o </a:t>
            </a:r>
            <a:r>
              <a:rPr lang="pt-PT" dirty="0" err="1" smtClean="0"/>
              <a:t>TARV</a:t>
            </a:r>
            <a:r>
              <a:rPr lang="pt-PT" dirty="0" smtClean="0"/>
              <a:t> ou outros tratamentos, a dor abdominal pode aparecer como consequência de uma reacção adversa aos mesmos, ou pode ser causada pelo síndrome de </a:t>
            </a:r>
            <a:r>
              <a:rPr lang="pt-PT" dirty="0" err="1" smtClean="0"/>
              <a:t>imuno-restauração</a:t>
            </a:r>
            <a:r>
              <a:rPr lang="pt-PT" dirty="0" smtClean="0"/>
              <a:t> (</a:t>
            </a:r>
            <a:r>
              <a:rPr lang="pt-PT" dirty="0" err="1" smtClean="0"/>
              <a:t>SIR</a:t>
            </a:r>
            <a:r>
              <a:rPr lang="pt-PT" dirty="0" smtClean="0"/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PT" sz="4000" dirty="0" smtClean="0"/>
              <a:t>Abordagem: Dor Abdominal no Doente Seropositivo (3)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PT" b="1" smtClean="0"/>
              <a:t>Passo 3: </a:t>
            </a:r>
            <a:r>
              <a:rPr lang="pt-PT" smtClean="0"/>
              <a:t>O doente está a tomar algum medicamento que pode causar dor abdominal </a:t>
            </a:r>
            <a:r>
              <a:rPr lang="pt-PT" smtClean="0">
                <a:latin typeface="Geneva"/>
              </a:rPr>
              <a:t>(nevirapina, medicamentos para tuberculose, d4T, abacavir, outros)? </a:t>
            </a:r>
            <a:endParaRPr lang="pt-PT" smtClean="0"/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PT" smtClean="0"/>
              <a:t>		 </a:t>
            </a:r>
            <a:r>
              <a:rPr lang="pt-PT" smtClean="0">
                <a:latin typeface="Calibri" pitchFamily="34" charset="0"/>
              </a:rPr>
              <a:t>→</a:t>
            </a:r>
            <a:r>
              <a:rPr lang="pt-PT" smtClean="0"/>
              <a:t> Se sim, veja guiões de reacções adversas.		</a:t>
            </a:r>
          </a:p>
          <a:p>
            <a:pPr eaLnBrk="1" hangingPunct="1">
              <a:buFontTx/>
              <a:buNone/>
            </a:pPr>
            <a:endParaRPr lang="pt-PT" smtClean="0"/>
          </a:p>
          <a:p>
            <a:pPr eaLnBrk="1" hangingPunct="1"/>
            <a:endParaRPr lang="pt-PT" smtClean="0">
              <a:latin typeface="Genev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Actividade</a:t>
            </a:r>
            <a:endParaRPr lang="en-US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PT" dirty="0" smtClean="0"/>
          </a:p>
          <a:p>
            <a:pPr eaLnBrk="1" hangingPunct="1"/>
            <a:r>
              <a:rPr lang="pt-PT" sz="3200" b="1" dirty="0" smtClean="0"/>
              <a:t>Folha de Exercícios  </a:t>
            </a:r>
            <a:r>
              <a:rPr lang="pt-PT" sz="3200" dirty="0" smtClean="0"/>
              <a:t>– Casos clínicos da dor abdominal</a:t>
            </a:r>
          </a:p>
          <a:p>
            <a:pPr eaLnBrk="1" hangingPunct="1"/>
            <a:endParaRPr lang="pt-PT" sz="3200" dirty="0" smtClean="0"/>
          </a:p>
          <a:p>
            <a:pPr eaLnBrk="1" hangingPunct="1"/>
            <a:r>
              <a:rPr lang="pt-PT" sz="3200" b="1" dirty="0" smtClean="0"/>
              <a:t>Pontos para discussão: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pt-PT" sz="3200" dirty="0" smtClean="0"/>
              <a:t>Casos 1-4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pt-PT" sz="3200" dirty="0" smtClean="0"/>
              <a:t>Diagnóstico diferencial da dor abdominal</a:t>
            </a:r>
          </a:p>
          <a:p>
            <a:pPr lvl="1" eaLnBrk="1" hangingPunct="1">
              <a:buFont typeface="Wingdings" pitchFamily="2" charset="2"/>
              <a:buChar char="ü"/>
            </a:pPr>
            <a:endParaRPr lang="pt-PT" sz="3200" dirty="0" smtClean="0"/>
          </a:p>
          <a:p>
            <a:pPr eaLnBrk="1" hangingPunct="1">
              <a:buFontTx/>
              <a:buNone/>
            </a:pPr>
            <a:endParaRPr lang="pt-PT" dirty="0" smtClean="0"/>
          </a:p>
          <a:p>
            <a:pPr eaLnBrk="1" hangingPunct="1">
              <a:buFontTx/>
              <a:buNone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Actividade</a:t>
            </a:r>
            <a:endParaRPr lang="en-US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pt-PT" dirty="0" smtClean="0"/>
          </a:p>
          <a:p>
            <a:pPr eaLnBrk="1" hangingPunct="1"/>
            <a:r>
              <a:rPr lang="pt-PT" sz="3200" b="1" dirty="0" smtClean="0"/>
              <a:t>Folha de Exercícios  </a:t>
            </a:r>
            <a:r>
              <a:rPr lang="pt-PT" sz="3200" dirty="0" smtClean="0"/>
              <a:t>– Caso Clínico Usando vários Algoritmos</a:t>
            </a:r>
          </a:p>
          <a:p>
            <a:pPr eaLnBrk="1" hangingPunct="1"/>
            <a:endParaRPr lang="pt-PT" sz="3200" dirty="0" smtClean="0"/>
          </a:p>
          <a:p>
            <a:pPr eaLnBrk="1" hangingPunct="1"/>
            <a:r>
              <a:rPr lang="pt-PT" sz="3200" b="1" dirty="0" smtClean="0"/>
              <a:t>Pontos para discussão: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pt-PT" sz="3000" dirty="0" smtClean="0"/>
              <a:t>Caso 1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pt-PT" sz="3000" dirty="0" smtClean="0"/>
              <a:t>Uso de algoritmos variados</a:t>
            </a:r>
          </a:p>
          <a:p>
            <a:pPr eaLnBrk="1" hangingPunct="1"/>
            <a:endParaRPr lang="pt-PT" dirty="0" smtClean="0"/>
          </a:p>
          <a:p>
            <a:pPr eaLnBrk="1" hangingPunct="1">
              <a:buFontTx/>
              <a:buNone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Hemorragia Gastrointestinal no Doente Seropositivo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PT" dirty="0" smtClean="0"/>
              <a:t>Causas </a:t>
            </a:r>
            <a:r>
              <a:rPr lang="pt-PT" dirty="0" err="1" smtClean="0"/>
              <a:t>Oportunistas</a:t>
            </a:r>
            <a:r>
              <a:rPr lang="pt-PT" dirty="0" smtClean="0"/>
              <a:t> de </a:t>
            </a:r>
            <a:r>
              <a:rPr lang="pt-PT" dirty="0" err="1" smtClean="0"/>
              <a:t>Hemorragia</a:t>
            </a:r>
            <a:r>
              <a:rPr lang="pt-PT" dirty="0" smtClean="0"/>
              <a:t> Gastrointestinal</a:t>
            </a:r>
            <a:endParaRPr lang="pt-PT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smtClean="0"/>
              <a:t>Hemorragia do estómago, esófago ou intestino:</a:t>
            </a:r>
          </a:p>
          <a:p>
            <a:pPr lvl="1" eaLnBrk="1" hangingPunct="1"/>
            <a:r>
              <a:rPr lang="pt-PT" smtClean="0"/>
              <a:t>Sarcoma de Kaposi (procure Kaposi da boca)</a:t>
            </a:r>
          </a:p>
          <a:p>
            <a:pPr lvl="1" eaLnBrk="1" hangingPunct="1"/>
            <a:r>
              <a:rPr lang="pt-PT" smtClean="0"/>
              <a:t>CMV</a:t>
            </a:r>
          </a:p>
          <a:p>
            <a:pPr lvl="1" eaLnBrk="1" hangingPunct="1"/>
            <a:r>
              <a:rPr lang="pt-PT" smtClean="0"/>
              <a:t>Outros (TB, linfoma, etc)</a:t>
            </a:r>
          </a:p>
          <a:p>
            <a:pPr eaLnBrk="1" hangingPunct="1"/>
            <a:endParaRPr lang="pt-PT" smtClean="0"/>
          </a:p>
          <a:p>
            <a:pPr eaLnBrk="1" hangingPunct="1"/>
            <a:r>
              <a:rPr lang="pt-PT" smtClean="0"/>
              <a:t>Considere também causas não relacionadas ao HIV: </a:t>
            </a:r>
          </a:p>
          <a:p>
            <a:pPr lvl="1" eaLnBrk="1" hangingPunct="1"/>
            <a:r>
              <a:rPr lang="pt-PT" smtClean="0"/>
              <a:t>Úlcera péptica, câncer do intestino, etc.</a:t>
            </a:r>
          </a:p>
          <a:p>
            <a:pPr lvl="1" eaLnBrk="1" hangingPunct="1"/>
            <a:r>
              <a:rPr lang="pt-PT" smtClean="0"/>
              <a:t>Encaminhe o doente!</a:t>
            </a:r>
          </a:p>
          <a:p>
            <a:pPr eaLnBrk="1" hangingPunct="1">
              <a:buFontTx/>
              <a:buNone/>
            </a:pPr>
            <a:endParaRPr lang="pt-P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Pontos-chave </a:t>
            </a:r>
            <a:endParaRPr lang="pt-PT" dirty="0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defRPr/>
            </a:pPr>
            <a:r>
              <a:rPr lang="pt-PT" sz="2600" dirty="0" smtClean="0"/>
              <a:t>A dor abdominal e outras condições gastrointestinais são frequentes no doente HIV+. </a:t>
            </a:r>
            <a:endParaRPr lang="en-US" sz="2600" dirty="0" smtClean="0"/>
          </a:p>
          <a:p>
            <a:pPr algn="just" eaLnBrk="1" hangingPunct="1">
              <a:defRPr/>
            </a:pPr>
            <a:r>
              <a:rPr lang="pt-PT" sz="2600" dirty="0" smtClean="0"/>
              <a:t>A abordagem sistemática deve ter em conta a possibilidade de infecções oportunistas, reacções adversas a medicamentos e SIR, além de problemas comuns da população em geral.</a:t>
            </a:r>
          </a:p>
          <a:p>
            <a:pPr algn="just" eaLnBrk="1" hangingPunct="1">
              <a:defRPr/>
            </a:pPr>
            <a:r>
              <a:rPr lang="pt-PT" sz="2600" dirty="0" smtClean="0"/>
              <a:t>No doente com CD4 baixo (&lt;200 </a:t>
            </a:r>
            <a:r>
              <a:rPr lang="pt-PT" sz="2600" dirty="0" err="1" smtClean="0"/>
              <a:t>cel</a:t>
            </a:r>
            <a:r>
              <a:rPr lang="pt-PT" sz="2600" dirty="0" smtClean="0"/>
              <a:t>/mm</a:t>
            </a:r>
            <a:r>
              <a:rPr lang="pt-PT" sz="2600" baseline="30000" dirty="0" smtClean="0"/>
              <a:t>3</a:t>
            </a:r>
            <a:r>
              <a:rPr lang="pt-PT" sz="2600" dirty="0" smtClean="0"/>
              <a:t>), as causas oportunistas de doenças gastrointestinais são muito mais frequentes e complicadas. </a:t>
            </a:r>
          </a:p>
          <a:p>
            <a:pPr algn="just" eaLnBrk="1" hangingPunct="1">
              <a:defRPr/>
            </a:pPr>
            <a:r>
              <a:rPr lang="pt-PT" sz="2600" dirty="0" smtClean="0"/>
              <a:t>O diagnóstico diferencial dos problemas gastrointestinais no doente com SIDA tem sido muito difícil em Moçambique.</a:t>
            </a:r>
          </a:p>
          <a:p>
            <a:pPr eaLnBrk="1" hangingPunct="1">
              <a:defRPr/>
            </a:pPr>
            <a:endParaRPr lang="pt-PT" dirty="0" smtClean="0"/>
          </a:p>
          <a:p>
            <a:pPr algn="just" eaLnBrk="1" hangingPunct="1">
              <a:defRPr/>
            </a:pPr>
            <a:endParaRPr lang="en-US" dirty="0" smtClean="0"/>
          </a:p>
          <a:p>
            <a:pPr algn="just" eaLnBrk="1" hangingPunct="1">
              <a:buFontTx/>
              <a:buNone/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7391400" cy="1066800"/>
          </a:xfrm>
        </p:spPr>
        <p:txBody>
          <a:bodyPr/>
          <a:lstStyle/>
          <a:p>
            <a:pPr eaLnBrk="1" hangingPunct="1"/>
            <a:r>
              <a:rPr lang="pt-PT" smtClean="0"/>
              <a:t>Introdução (2)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722438"/>
            <a:ext cx="8305800" cy="4525962"/>
          </a:xfrm>
        </p:spPr>
        <p:txBody>
          <a:bodyPr>
            <a:normAutofit fontScale="70000" lnSpcReduction="20000"/>
          </a:bodyPr>
          <a:lstStyle/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r>
              <a:rPr lang="pt-PT" sz="3100" dirty="0" smtClean="0"/>
              <a:t>O Técnico de Medicina deve ter uma abordagem sistemática do diagnóstico e tratamento da dor abdominal no doente seropositivo, para facilitar o reconhecimento e o tratamento das complicações específicas de SIDA.</a:t>
            </a:r>
          </a:p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r>
              <a:rPr lang="pt-PT" sz="3100" dirty="0" smtClean="0"/>
              <a:t>Exemplo: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3100" dirty="0" smtClean="0"/>
              <a:t>Na Cidade do Cabo (África do Sul), antes da introdução do TARV, 45% dos doentes HIV+ reportaram dor abdominal no mês anterior à visita clínica (O’Keefe 1999).</a:t>
            </a:r>
          </a:p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r>
              <a:rPr lang="pt-PT" sz="23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Objectivos 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t-PT" smtClean="0"/>
              <a:t>No final desta unidade, os formandos devem ser capazes de:</a:t>
            </a:r>
          </a:p>
          <a:p>
            <a:pPr algn="just" eaLnBrk="1" hangingPunct="1"/>
            <a:r>
              <a:rPr lang="pt-PT" smtClean="0"/>
              <a:t>Reconhecer as causas mais comuns da dor abdominal no doente seropositivo</a:t>
            </a:r>
          </a:p>
          <a:p>
            <a:pPr algn="just" eaLnBrk="1" hangingPunct="1"/>
            <a:r>
              <a:rPr lang="pt-PT" smtClean="0"/>
              <a:t>Estabelecer a relação entre a dor abdominal e algumas  IOs</a:t>
            </a:r>
          </a:p>
          <a:p>
            <a:pPr algn="just" eaLnBrk="1" hangingPunct="1"/>
            <a:r>
              <a:rPr lang="pt-PT" smtClean="0"/>
              <a:t>Estabelecer a relação entre a dor abdominal e algumas reacções adversas a medicamentos</a:t>
            </a:r>
          </a:p>
          <a:p>
            <a:pPr algn="just" eaLnBrk="1" hangingPunct="1"/>
            <a:r>
              <a:rPr lang="pt-PT" smtClean="0"/>
              <a:t>Fazer a abordagem da dor abdominal nos doentes seropositivos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pt-PT" dirty="0" smtClean="0"/>
              <a:t>Dor Abdominal: Relacionada ou Não ao HIV</a:t>
            </a:r>
            <a:endParaRPr lang="pt-PT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dirty="0" smtClean="0"/>
              <a:t>Nesta formação, serão tratadas algumas doenças importantes que só afectam as pessoas seropositivas.</a:t>
            </a:r>
          </a:p>
          <a:p>
            <a:pPr algn="just" eaLnBrk="1" hangingPunct="1"/>
            <a:r>
              <a:rPr lang="pt-PT" dirty="0" smtClean="0"/>
              <a:t>O TMG deve sempre lembrar-se que qualquer causa de dor abdominal que afecta um doente seronegativo pode também afectar o doente com HIV.  </a:t>
            </a:r>
          </a:p>
          <a:p>
            <a:pPr algn="just" eaLnBrk="1" hangingPunct="1"/>
            <a:r>
              <a:rPr lang="pt-PT" dirty="0" smtClean="0"/>
              <a:t>Pode ser difícil fazer o diagnóstico da dor abdominal no doente seropositivo.</a:t>
            </a:r>
          </a:p>
          <a:p>
            <a:pPr algn="just"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74638"/>
            <a:ext cx="7239000" cy="1143000"/>
          </a:xfrm>
        </p:spPr>
        <p:txBody>
          <a:bodyPr/>
          <a:lstStyle/>
          <a:p>
            <a:pPr eaLnBrk="1" hangingPunct="1"/>
            <a:r>
              <a:rPr lang="en-US" sz="4000" dirty="0" err="1" smtClean="0"/>
              <a:t>Dor</a:t>
            </a:r>
            <a:r>
              <a:rPr lang="en-US" sz="4000" dirty="0" smtClean="0"/>
              <a:t> Abdominal: </a:t>
            </a:r>
            <a:r>
              <a:rPr lang="en-US" sz="4000" dirty="0" err="1" smtClean="0"/>
              <a:t>Causas</a:t>
            </a:r>
            <a:r>
              <a:rPr lang="en-US" sz="4000" dirty="0" smtClean="0"/>
              <a:t> (1)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3400" y="1600200"/>
            <a:ext cx="7162800" cy="452596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pt-PT" dirty="0" smtClean="0"/>
              <a:t> 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r>
              <a:rPr lang="pt-PT" dirty="0" smtClean="0"/>
              <a:t>1. Infecções ou doenças oportunistas:</a:t>
            </a:r>
          </a:p>
          <a:p>
            <a:pPr marL="990600" lvl="1" indent="-533400" algn="just" eaLnBrk="1" hangingPunct="1">
              <a:lnSpc>
                <a:spcPct val="80000"/>
              </a:lnSpc>
            </a:pPr>
            <a:r>
              <a:rPr lang="pt-PT" sz="2400" dirty="0" smtClean="0"/>
              <a:t>Tuberculose extrapulmonar</a:t>
            </a:r>
          </a:p>
          <a:p>
            <a:pPr marL="990600" lvl="1" indent="-533400" algn="just" eaLnBrk="1" hangingPunct="1">
              <a:lnSpc>
                <a:spcPct val="80000"/>
              </a:lnSpc>
            </a:pPr>
            <a:r>
              <a:rPr lang="pt-PT" sz="2400" dirty="0" smtClean="0"/>
              <a:t>Outras IOs difíceis de diagnosticar no País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None/>
            </a:pPr>
            <a:endParaRPr lang="pt-PT" sz="2400" dirty="0" smtClean="0"/>
          </a:p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r>
              <a:rPr lang="pt-PT" dirty="0" smtClean="0"/>
              <a:t>2.   Reacções adversas aos medicamentos:</a:t>
            </a:r>
          </a:p>
          <a:p>
            <a:pPr marL="990600" lvl="1" indent="-533400" algn="just" eaLnBrk="1" hangingPunct="1">
              <a:lnSpc>
                <a:spcPct val="80000"/>
              </a:lnSpc>
            </a:pPr>
            <a:r>
              <a:rPr lang="pt-PT" sz="2400" dirty="0" smtClean="0"/>
              <a:t>Hepatite causada por NVP,EFV,INH, etc</a:t>
            </a:r>
          </a:p>
          <a:p>
            <a:pPr marL="990600" lvl="1" indent="-533400" algn="just" eaLnBrk="1" hangingPunct="1">
              <a:lnSpc>
                <a:spcPct val="80000"/>
              </a:lnSpc>
            </a:pPr>
            <a:r>
              <a:rPr lang="pt-PT" sz="2400" dirty="0" smtClean="0"/>
              <a:t>Pancreatite causada por d4T, outros</a:t>
            </a:r>
          </a:p>
          <a:p>
            <a:pPr marL="990600" lvl="1" indent="-533400" algn="just" eaLnBrk="1" hangingPunct="1">
              <a:lnSpc>
                <a:spcPct val="80000"/>
              </a:lnSpc>
            </a:pPr>
            <a:r>
              <a:rPr lang="pt-PT" sz="2400" dirty="0" smtClean="0"/>
              <a:t>Acidose láctica causada por d4T, outros</a:t>
            </a:r>
          </a:p>
          <a:p>
            <a:pPr marL="990600" lvl="1" indent="-533400" algn="just" eaLnBrk="1" hangingPunct="1">
              <a:lnSpc>
                <a:spcPct val="80000"/>
              </a:lnSpc>
            </a:pPr>
            <a:r>
              <a:rPr lang="pt-PT" sz="2400" dirty="0" smtClean="0"/>
              <a:t>Reacção de hipersensibilidade a Abacavir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pt-P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err="1" smtClean="0"/>
              <a:t>Dor</a:t>
            </a:r>
            <a:r>
              <a:rPr lang="en-US" sz="4000" dirty="0" smtClean="0"/>
              <a:t> Abdominal: </a:t>
            </a:r>
            <a:r>
              <a:rPr lang="en-US" sz="4000" dirty="0" err="1" smtClean="0"/>
              <a:t>Causas</a:t>
            </a:r>
            <a:r>
              <a:rPr lang="en-US" sz="4000" dirty="0" smtClean="0"/>
              <a:t> (2)</a:t>
            </a:r>
            <a:endParaRPr lang="es-ES" sz="40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  <a:defRPr/>
            </a:pPr>
            <a:r>
              <a:rPr lang="es-ES" dirty="0" smtClean="0">
                <a:latin typeface="Geneva"/>
              </a:rPr>
              <a:t>3. </a:t>
            </a:r>
            <a:r>
              <a:rPr lang="pt-PT" dirty="0" smtClean="0">
                <a:latin typeface="Geneva"/>
              </a:rPr>
              <a:t>Síndrome de </a:t>
            </a:r>
            <a:r>
              <a:rPr lang="pt-PT" dirty="0" err="1" smtClean="0">
                <a:latin typeface="Geneva"/>
              </a:rPr>
              <a:t>imuno-restauração</a:t>
            </a:r>
            <a:endParaRPr lang="pt-PT" dirty="0" smtClean="0">
              <a:latin typeface="Geneva"/>
            </a:endParaRPr>
          </a:p>
          <a:p>
            <a:pPr lvl="1" algn="just" eaLnBrk="1" hangingPunct="1">
              <a:defRPr/>
            </a:pPr>
            <a:r>
              <a:rPr lang="pt-PT" dirty="0" smtClean="0">
                <a:latin typeface="Geneva"/>
              </a:rPr>
              <a:t>TB</a:t>
            </a:r>
          </a:p>
          <a:p>
            <a:pPr lvl="1" algn="just" eaLnBrk="1" hangingPunct="1">
              <a:defRPr/>
            </a:pPr>
            <a:r>
              <a:rPr lang="pt-PT" dirty="0" smtClean="0">
                <a:latin typeface="Geneva"/>
              </a:rPr>
              <a:t>Hepatite B, C</a:t>
            </a:r>
          </a:p>
          <a:p>
            <a:pPr algn="just" eaLnBrk="1" hangingPunct="1">
              <a:buFontTx/>
              <a:buNone/>
              <a:defRPr/>
            </a:pPr>
            <a:r>
              <a:rPr lang="pt-PT" dirty="0" smtClean="0">
                <a:latin typeface="Geneva"/>
              </a:rPr>
              <a:t>4. Causas sem relação directa com HIV</a:t>
            </a:r>
          </a:p>
          <a:p>
            <a:pPr lvl="1" algn="just" eaLnBrk="1" hangingPunct="1">
              <a:defRPr/>
            </a:pPr>
            <a:r>
              <a:rPr lang="pt-PT" dirty="0" smtClean="0">
                <a:latin typeface="Geneva"/>
              </a:rPr>
              <a:t>Úlcera gástrica</a:t>
            </a:r>
          </a:p>
          <a:p>
            <a:pPr lvl="1" algn="just" eaLnBrk="1" hangingPunct="1">
              <a:defRPr/>
            </a:pPr>
            <a:r>
              <a:rPr lang="pt-PT" dirty="0" smtClean="0">
                <a:latin typeface="Geneva"/>
              </a:rPr>
              <a:t>Parasitose intestinal</a:t>
            </a:r>
          </a:p>
          <a:p>
            <a:pPr lvl="1" algn="just" eaLnBrk="1" hangingPunct="1">
              <a:defRPr/>
            </a:pPr>
            <a:r>
              <a:rPr lang="pt-PT" dirty="0" smtClean="0">
                <a:latin typeface="Geneva"/>
              </a:rPr>
              <a:t>Febre tifóide</a:t>
            </a:r>
          </a:p>
          <a:p>
            <a:pPr lvl="1" algn="just" eaLnBrk="1" hangingPunct="1">
              <a:defRPr/>
            </a:pPr>
            <a:r>
              <a:rPr lang="pt-PT" dirty="0" smtClean="0">
                <a:latin typeface="Geneva"/>
              </a:rPr>
              <a:t>Malária</a:t>
            </a:r>
          </a:p>
          <a:p>
            <a:pPr lvl="1" algn="just" eaLnBrk="1" hangingPunct="1">
              <a:defRPr/>
            </a:pPr>
            <a:r>
              <a:rPr lang="pt-PT" dirty="0" smtClean="0">
                <a:latin typeface="Geneva"/>
              </a:rPr>
              <a:t>Apendicite, colecistite</a:t>
            </a:r>
          </a:p>
          <a:p>
            <a:pPr lvl="1" algn="just" eaLnBrk="1" hangingPunct="1">
              <a:defRPr/>
            </a:pPr>
            <a:r>
              <a:rPr lang="pt-PT" dirty="0" smtClean="0">
                <a:latin typeface="Geneva"/>
              </a:rPr>
              <a:t>Outras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7086600" cy="914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PT" sz="4000" dirty="0" smtClean="0"/>
              <a:t>IOs Que Podem Provocar Dor Abdominal: TB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marL="609600" indent="-609600" algn="just" eaLnBrk="1" hangingPunct="1">
              <a:lnSpc>
                <a:spcPct val="150000"/>
              </a:lnSpc>
              <a:defRPr/>
            </a:pPr>
            <a:r>
              <a:rPr lang="pt-PT" dirty="0" smtClean="0"/>
              <a:t>TB </a:t>
            </a:r>
            <a:r>
              <a:rPr lang="pt-PT" dirty="0" err="1" smtClean="0"/>
              <a:t>extrapulmonar</a:t>
            </a:r>
            <a:r>
              <a:rPr lang="pt-PT" dirty="0" smtClean="0"/>
              <a:t> (Condição de </a:t>
            </a:r>
            <a:r>
              <a:rPr lang="pt-PT" dirty="0" err="1" smtClean="0"/>
              <a:t>estadio</a:t>
            </a:r>
            <a:r>
              <a:rPr lang="pt-PT" dirty="0" smtClean="0"/>
              <a:t> </a:t>
            </a:r>
            <a:r>
              <a:rPr lang="pt-PT" dirty="0" err="1" smtClean="0"/>
              <a:t>IV</a:t>
            </a:r>
            <a:r>
              <a:rPr lang="pt-PT" dirty="0" smtClean="0"/>
              <a:t>)</a:t>
            </a:r>
          </a:p>
          <a:p>
            <a:pPr marL="609600" indent="-609600" algn="just" eaLnBrk="1" hangingPunct="1">
              <a:lnSpc>
                <a:spcPct val="150000"/>
              </a:lnSpc>
              <a:defRPr/>
            </a:pPr>
            <a:r>
              <a:rPr lang="pt-PT" dirty="0" smtClean="0"/>
              <a:t>TB abdominal nos doentes HIV+ pode apresentar-se com:</a:t>
            </a:r>
          </a:p>
          <a:p>
            <a:pPr marL="1009650" lvl="1" indent="-609600" algn="just"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t-PT" dirty="0" smtClean="0"/>
              <a:t>Sintomas: dor abdominal, febre; perda de apetite, perda de peso; diarreia; suores nocturnos; distensão abdominal.</a:t>
            </a:r>
          </a:p>
          <a:p>
            <a:pPr marL="1009650" lvl="1" indent="-609600" algn="just"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t-PT" dirty="0" smtClean="0"/>
              <a:t>Sinais:  linfadenopatia; ascite; icterícia.</a:t>
            </a:r>
          </a:p>
          <a:p>
            <a:pPr marL="609600" indent="-609600" algn="just" eaLnBrk="1" hangingPunct="1">
              <a:lnSpc>
                <a:spcPct val="150000"/>
              </a:lnSpc>
              <a:buFontTx/>
              <a:buNone/>
              <a:defRPr/>
            </a:pPr>
            <a:r>
              <a:rPr lang="en-US" dirty="0" smtClean="0"/>
              <a:t>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73152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>Complicações da TB Abdominal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81000" y="1600200"/>
            <a:ext cx="8229600" cy="4525963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sz="2400" dirty="0" smtClean="0"/>
              <a:t>Ascite abundante com sintomas severos (dor abdominal, dificuldade para ingerir alimentos, vómitos)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2400" dirty="0" smtClean="0"/>
              <a:t>Aumento dos </a:t>
            </a:r>
            <a:r>
              <a:rPr lang="pt-PT" sz="2400" dirty="0" err="1" smtClean="0"/>
              <a:t>linfónodos</a:t>
            </a:r>
            <a:r>
              <a:rPr lang="pt-PT" sz="2400" dirty="0" smtClean="0"/>
              <a:t> abdominais com obstrução ou perfuração intestinal ou hemorragia intestinal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2400" dirty="0" smtClean="0"/>
              <a:t>Abcesso intestinal ou retroperitoneal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2400" dirty="0" smtClean="0"/>
              <a:t>Peritonite</a:t>
            </a:r>
          </a:p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r>
              <a:rPr lang="pt-PT" sz="2400" dirty="0" smtClean="0"/>
              <a:t>  O doente com TB abdominal complicada pode precisar de intervenção cirúrgica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2"/>
  <p:tag name="MMPROD_UIDATA" val="&lt;database version=&quot;6.0&quot;&gt;&lt;object type=&quot;1&quot; unique_id=&quot;10001&quot;&gt;&lt;object type=&quot;8&quot; unique_id=&quot;13077&quot;&gt;&lt;/object&gt;&lt;object type=&quot;2&quot; unique_id=&quot;13078&quot;&gt;&lt;object type=&quot;3&quot; unique_id=&quot;13079&quot;&gt;&lt;property id=&quot;20148&quot; value=&quot;5&quot;/&gt;&lt;property id=&quot;20300&quot; value=&quot;Slide 1 - &amp;quot;Unidade 8.2&amp;#x0D;&amp;#x0A;&amp;#x0D;&amp;#x0A;Dor Abdominal no Doente Seropositivo&amp;quot;&quot;/&gt;&lt;property id=&quot;20307&quot; value=&quot;257&quot;/&gt;&lt;/object&gt;&lt;object type=&quot;3&quot; unique_id=&quot;13080&quot;&gt;&lt;property id=&quot;20148&quot; value=&quot;5&quot;/&gt;&lt;property id=&quot;20300&quot; value=&quot;Slide 2 - &amp;quot;Introdução (1) &amp;quot;&quot;/&gt;&lt;property id=&quot;20307&quot; value=&quot;280&quot;/&gt;&lt;/object&gt;&lt;object type=&quot;3&quot; unique_id=&quot;13081&quot;&gt;&lt;property id=&quot;20148&quot; value=&quot;5&quot;/&gt;&lt;property id=&quot;20300&quot; value=&quot;Slide 3 - &amp;quot;Introdução (2)&amp;quot;&quot;/&gt;&lt;property id=&quot;20307&quot; value=&quot;258&quot;/&gt;&lt;/object&gt;&lt;object type=&quot;3&quot; unique_id=&quot;13082&quot;&gt;&lt;property id=&quot;20148&quot; value=&quot;5&quot;/&gt;&lt;property id=&quot;20300&quot; value=&quot;Slide 4 - &amp;quot;Objectivos &amp;quot;&quot;/&gt;&lt;property id=&quot;20307&quot; value=&quot;281&quot;/&gt;&lt;/object&gt;&lt;object type=&quot;3&quot; unique_id=&quot;13083&quot;&gt;&lt;property id=&quot;20148&quot; value=&quot;5&quot;/&gt;&lt;property id=&quot;20300&quot; value=&quot;Slide 5 - &amp;quot;Dor Abdominal: Relacionada ou Não ao HIV&amp;quot;&quot;/&gt;&lt;property id=&quot;20307&quot; value=&quot;259&quot;/&gt;&lt;/object&gt;&lt;object type=&quot;3&quot; unique_id=&quot;13084&quot;&gt;&lt;property id=&quot;20148&quot; value=&quot;5&quot;/&gt;&lt;property id=&quot;20300&quot; value=&quot;Slide 6 - &amp;quot;Dor Abdominal: Causas (1) &amp;quot;&quot;/&gt;&lt;property id=&quot;20307&quot; value=&quot;260&quot;/&gt;&lt;/object&gt;&lt;object type=&quot;3&quot; unique_id=&quot;13085&quot;&gt;&lt;property id=&quot;20148&quot; value=&quot;5&quot;/&gt;&lt;property id=&quot;20300&quot; value=&quot;Slide 7 - &amp;quot;Dor Abdominal: Causas (2)&amp;quot;&quot;/&gt;&lt;property id=&quot;20307&quot; value=&quot;261&quot;/&gt;&lt;/object&gt;&lt;object type=&quot;3&quot; unique_id=&quot;13086&quot;&gt;&lt;property id=&quot;20148&quot; value=&quot;5&quot;/&gt;&lt;property id=&quot;20300&quot; value=&quot;Slide 8 - &amp;quot;IOs Que Podem Provocar Dor Abdominal: TB&amp;quot;&quot;/&gt;&lt;property id=&quot;20307&quot; value=&quot;263&quot;/&gt;&lt;/object&gt;&lt;object type=&quot;3&quot; unique_id=&quot;13087&quot;&gt;&lt;property id=&quot;20148&quot; value=&quot;5&quot;/&gt;&lt;property id=&quot;20300&quot; value=&quot;Slide 9 - &amp;quot;Complicações da TB Abdominal&amp;quot;&quot;/&gt;&lt;property id=&quot;20307&quot; value=&quot;264&quot;/&gt;&lt;/object&gt;&lt;object type=&quot;3&quot; unique_id=&quot;13088&quot;&gt;&lt;property id=&quot;20148&quot; value=&quot;5&quot;/&gt;&lt;property id=&quot;20300&quot; value=&quot;Slide 10 - &amp;quot;Outras IOs Que Podem Produzir &amp;#x0D;&amp;#x0A;Dor Abdominal (1)&amp;quot;&quot;/&gt;&lt;property id=&quot;20307&quot; value=&quot;266&quot;/&gt;&lt;/object&gt;&lt;object type=&quot;3&quot; unique_id=&quot;13089&quot;&gt;&lt;property id=&quot;20148&quot; value=&quot;5&quot;/&gt;&lt;property id=&quot;20300&quot; value=&quot;Slide 11 - &amp;quot;Outras IOs Que Podem Produzir &amp;#x0D;&amp;#x0A;Dor Abdominal (2)&amp;quot;&quot;/&gt;&lt;property id=&quot;20307&quot; value=&quot;265&quot;/&gt;&lt;/object&gt;&lt;object type=&quot;3&quot; unique_id=&quot;13090&quot;&gt;&lt;property id=&quot;20148&quot; value=&quot;5&quot;/&gt;&lt;property id=&quot;20300&quot; value=&quot;Slide 12 - &amp;quot;Reacções Adversas aos Medicamentos que Podem Produzir Dor Abdominal&amp;quot;&quot;/&gt;&lt;property id=&quot;20307&quot; value=&quot;267&quot;/&gt;&lt;/object&gt;&lt;object type=&quot;3&quot; unique_id=&quot;13091&quot;&gt;&lt;property id=&quot;20148&quot; value=&quot;5&quot;/&gt;&lt;property id=&quot;20300&quot; value=&quot;Slide 13 - &amp;quot;Hepatite e Reacções Adversas&amp;quot;&quot;/&gt;&lt;property id=&quot;20307&quot; value=&quot;268&quot;/&gt;&lt;/object&gt;&lt;object type=&quot;3&quot; unique_id=&quot;13092&quot;&gt;&lt;property id=&quot;20148&quot; value=&quot;5&quot;/&gt;&lt;property id=&quot;20300&quot; value=&quot;Slide 14 - &amp;quot;Pancreatite e Reacções Adversas &amp;quot;&quot;/&gt;&lt;property id=&quot;20307&quot; value=&quot;269&quot;/&gt;&lt;/object&gt;&lt;object type=&quot;3&quot; unique_id=&quot;13093&quot;&gt;&lt;property id=&quot;20148&quot; value=&quot;5&quot;/&gt;&lt;property id=&quot;20300&quot; value=&quot;Slide 15 - &amp;quot;Acidose Láctica&amp;quot;&quot;/&gt;&lt;property id=&quot;20307&quot; value=&quot;270&quot;/&gt;&lt;/object&gt;&lt;object type=&quot;3&quot; unique_id=&quot;13094&quot;&gt;&lt;property id=&quot;20148&quot; value=&quot;5&quot;/&gt;&lt;property id=&quot;20300&quot; value=&quot;Slide 16 - &amp;quot;Reacção de Hipersensibilidade (Abacavir)&amp;quot;&quot;/&gt;&lt;property id=&quot;20307&quot; value=&quot;271&quot;/&gt;&lt;/object&gt;&lt;object type=&quot;3&quot; unique_id=&quot;13095&quot;&gt;&lt;property id=&quot;20148&quot; value=&quot;5&quot;/&gt;&lt;property id=&quot;20300&quot; value=&quot;Slide 17 - &amp;quot;Abordagem da Dor Abdominal no Doente HIV+&amp;#x0D;&amp;#x0A;&amp;quot;&quot;/&gt;&lt;property id=&quot;20307&quot; value=&quot;283&quot;/&gt;&lt;/object&gt;&lt;object type=&quot;3&quot; unique_id=&quot;13096&quot;&gt;&lt;property id=&quot;20148&quot; value=&quot;5&quot;/&gt;&lt;property id=&quot;20300&quot; value=&quot;Slide 18 - &amp;quot;Abordagem: Dor Abdominal no Doente Seropositivo (1)&amp;quot;&quot;/&gt;&lt;property id=&quot;20307&quot; value=&quot;272&quot;/&gt;&lt;/object&gt;&lt;object type=&quot;3&quot; unique_id=&quot;13097&quot;&gt;&lt;property id=&quot;20148&quot; value=&quot;5&quot;/&gt;&lt;property id=&quot;20300&quot; value=&quot;Slide 19 - &amp;quot;Abordagem: Dor Abdominal no Doente Seropositivo (2)&amp;quot;&quot;/&gt;&lt;property id=&quot;20307&quot; value=&quot;274&quot;/&gt;&lt;/object&gt;&lt;object type=&quot;3&quot; unique_id=&quot;13098&quot;&gt;&lt;property id=&quot;20148&quot; value=&quot;5&quot;/&gt;&lt;property id=&quot;20300&quot; value=&quot;Slide 20 - &amp;quot;Abordagem: Dor Abdominal no Doente Seropositivo (3)&amp;quot;&quot;/&gt;&lt;property id=&quot;20307&quot; value=&quot;273&quot;/&gt;&lt;/object&gt;&lt;object type=&quot;3&quot; unique_id=&quot;13099&quot;&gt;&lt;property id=&quot;20148&quot; value=&quot;5&quot;/&gt;&lt;property id=&quot;20300&quot; value=&quot;Slide 21 - &amp;quot;Actividade&amp;quot;&quot;/&gt;&lt;property id=&quot;20307&quot; value=&quot;275&quot;/&gt;&lt;/object&gt;&lt;object type=&quot;3&quot; unique_id=&quot;13100&quot;&gt;&lt;property id=&quot;20148&quot; value=&quot;5&quot;/&gt;&lt;property id=&quot;20300&quot; value=&quot;Slide 22 - &amp;quot;Actividade&amp;quot;&quot;/&gt;&lt;property id=&quot;20307&quot; value=&quot;282&quot;/&gt;&lt;/object&gt;&lt;object type=&quot;3&quot; unique_id=&quot;13101&quot;&gt;&lt;property id=&quot;20148&quot; value=&quot;5&quot;/&gt;&lt;property id=&quot;20300&quot; value=&quot;Slide 23 - &amp;quot;Hemorragia Gastrointestinal no Doente Seropositivo&amp;quot;&quot;/&gt;&lt;property id=&quot;20307&quot; value=&quot;276&quot;/&gt;&lt;/object&gt;&lt;object type=&quot;3&quot; unique_id=&quot;13102&quot;&gt;&lt;property id=&quot;20148&quot; value=&quot;5&quot;/&gt;&lt;property id=&quot;20300&quot; value=&quot;Slide 24 - &amp;quot;Causas Oportunistas de Hemorragia Gastrointestinal&amp;quot;&quot;/&gt;&lt;property id=&quot;20307&quot; value=&quot;277&quot;/&gt;&lt;/object&gt;&lt;object type=&quot;3&quot; unique_id=&quot;13103&quot;&gt;&lt;property id=&quot;20148&quot; value=&quot;5&quot;/&gt;&lt;property id=&quot;20300&quot; value=&quot;Slide 25 - &amp;quot;Considerações &amp;quot;&quot;/&gt;&lt;property id=&quot;20307&quot; value=&quot;278&quot;/&gt;&lt;/object&gt;&lt;/object&gt;&lt;/object&gt;&lt;/database&gt;"/>
</p:tagLst>
</file>

<file path=ppt/theme/theme1.xml><?xml version="1.0" encoding="utf-8"?>
<a:theme xmlns:a="http://schemas.openxmlformats.org/drawingml/2006/main" name="MISAU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</TotalTime>
  <Words>1435</Words>
  <Application>Microsoft Office PowerPoint</Application>
  <PresentationFormat>On-screen Show (4:3)</PresentationFormat>
  <Paragraphs>177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MISAU</vt:lpstr>
      <vt:lpstr>1_TBOI Landscape Draft</vt:lpstr>
      <vt:lpstr>Unidade 8.2  Dor Abdominal no Doente Seropositivo</vt:lpstr>
      <vt:lpstr>Introdução (1) </vt:lpstr>
      <vt:lpstr>Introdução (2)</vt:lpstr>
      <vt:lpstr>Objectivos </vt:lpstr>
      <vt:lpstr>Dor Abdominal: Relacionada ou Não ao HIV</vt:lpstr>
      <vt:lpstr>Dor Abdominal: Causas (1) </vt:lpstr>
      <vt:lpstr>Dor Abdominal: Causas (2)</vt:lpstr>
      <vt:lpstr>IOs Que Podem Provocar Dor Abdominal: TB</vt:lpstr>
      <vt:lpstr>Complicações da TB Abdominal</vt:lpstr>
      <vt:lpstr>Outras IOs Que Podem Produzir  Dor Abdominal (1)</vt:lpstr>
      <vt:lpstr>Outras IOs Que Podem Produzir  Dor Abdominal (2)</vt:lpstr>
      <vt:lpstr>Reacções Adversas aos Medicamentos que Podem Produzir Dor Abdominal</vt:lpstr>
      <vt:lpstr>Hepatite e Reacções Adversas</vt:lpstr>
      <vt:lpstr>Pancreatite e Reacções Adversas </vt:lpstr>
      <vt:lpstr>Acidose Láctica</vt:lpstr>
      <vt:lpstr>Reacção de Hipersensibilidade (Abacavir)</vt:lpstr>
      <vt:lpstr>Abordagem da Dor Abdominal no Doente HIV+ </vt:lpstr>
      <vt:lpstr>Abordagem: Dor Abdominal no Doente Seropositivo (1)</vt:lpstr>
      <vt:lpstr>Abordagem: Dor Abdominal no Doente Seropositivo (2)</vt:lpstr>
      <vt:lpstr>Abordagem: Dor Abdominal no Doente Seropositivo (3)</vt:lpstr>
      <vt:lpstr>Actividade</vt:lpstr>
      <vt:lpstr>Actividade</vt:lpstr>
      <vt:lpstr>Hemorragia Gastrointestinal no Doente Seropositivo</vt:lpstr>
      <vt:lpstr>Causas Oportunistas de Hemorragia Gastrointestinal</vt:lpstr>
      <vt:lpstr>Pontos-chave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itech</dc:creator>
  <cp:lastModifiedBy>pilarm</cp:lastModifiedBy>
  <cp:revision>80</cp:revision>
  <dcterms:created xsi:type="dcterms:W3CDTF">2009-04-11T17:37:30Z</dcterms:created>
  <dcterms:modified xsi:type="dcterms:W3CDTF">2013-02-20T19:31:51Z</dcterms:modified>
</cp:coreProperties>
</file>