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73" r:id="rId2"/>
  </p:sldMasterIdLst>
  <p:notesMasterIdLst>
    <p:notesMasterId r:id="rId36"/>
  </p:notesMasterIdLst>
  <p:handoutMasterIdLst>
    <p:handoutMasterId r:id="rId37"/>
  </p:handoutMasterIdLst>
  <p:sldIdLst>
    <p:sldId id="256" r:id="rId3"/>
    <p:sldId id="428" r:id="rId4"/>
    <p:sldId id="458" r:id="rId5"/>
    <p:sldId id="459" r:id="rId6"/>
    <p:sldId id="413" r:id="rId7"/>
    <p:sldId id="415" r:id="rId8"/>
    <p:sldId id="416" r:id="rId9"/>
    <p:sldId id="423" r:id="rId10"/>
    <p:sldId id="449" r:id="rId11"/>
    <p:sldId id="429" r:id="rId12"/>
    <p:sldId id="444" r:id="rId13"/>
    <p:sldId id="431" r:id="rId14"/>
    <p:sldId id="437" r:id="rId15"/>
    <p:sldId id="463" r:id="rId16"/>
    <p:sldId id="446" r:id="rId17"/>
    <p:sldId id="440" r:id="rId18"/>
    <p:sldId id="441" r:id="rId19"/>
    <p:sldId id="442" r:id="rId20"/>
    <p:sldId id="448" r:id="rId21"/>
    <p:sldId id="447" r:id="rId22"/>
    <p:sldId id="420" r:id="rId23"/>
    <p:sldId id="457" r:id="rId24"/>
    <p:sldId id="460" r:id="rId25"/>
    <p:sldId id="453" r:id="rId26"/>
    <p:sldId id="455" r:id="rId27"/>
    <p:sldId id="456" r:id="rId28"/>
    <p:sldId id="461" r:id="rId29"/>
    <p:sldId id="462" r:id="rId30"/>
    <p:sldId id="450" r:id="rId31"/>
    <p:sldId id="451" r:id="rId32"/>
    <p:sldId id="452" r:id="rId33"/>
    <p:sldId id="430" r:id="rId34"/>
    <p:sldId id="425" r:id="rId35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8" autoAdjust="0"/>
    <p:restoredTop sz="80167" autoAdjust="0"/>
  </p:normalViewPr>
  <p:slideViewPr>
    <p:cSldViewPr>
      <p:cViewPr>
        <p:scale>
          <a:sx n="67" d="100"/>
          <a:sy n="67" d="100"/>
        </p:scale>
        <p:origin x="-14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309A4B41-A197-477B-A221-C0F2B3825AB2}" type="datetimeFigureOut">
              <a:rPr lang="af-ZA"/>
              <a:pPr>
                <a:defRPr/>
              </a:pPr>
              <a:t>2013/02/20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99EFFF89-27F9-4927-97E0-3F4202D9DA6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ADD19DA1-1561-479A-B500-24DB938A9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CCEE2-B17F-4359-8B17-C39DC735D791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b="1" i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pt-PT" dirty="0">
              <a:latin typeface="+mn-lt"/>
              <a:ea typeface="ＭＳ Ｐゴシック" pitchFamily="80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1986C-8CE7-45F0-8B4F-D138AAB3E37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Fonte:</a:t>
            </a: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Dicionário de Termos Médicos, de Manuel Freitas e Costa</a:t>
            </a:r>
          </a:p>
          <a:p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r>
              <a:rPr lang="pt-PT" b="1" dirty="0" smtClean="0">
                <a:latin typeface="Arial" pitchFamily="34" charset="0"/>
                <a:cs typeface="Arial" pitchFamily="34" charset="0"/>
              </a:rPr>
              <a:t>Informações adicionais:</a:t>
            </a: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A demência por HIV é também chamada de encefalopatia por HIV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BAB3DE-A000-4AC2-BD46-782F31843933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7FE8C-F78F-42AC-8589-EEFF94F589C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B8FFF-82DE-4957-8D8D-F483EB5DCB20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Informações adicionais</a:t>
            </a:r>
            <a:endParaRPr lang="pt-PT" dirty="0" smtClean="0">
              <a:latin typeface="Arial" pitchFamily="34" charset="0"/>
            </a:endParaRPr>
          </a:p>
          <a:p>
            <a:pPr eaLnBrk="1" hangingPunct="1"/>
            <a:r>
              <a:rPr lang="pt-PT" dirty="0" smtClean="0">
                <a:latin typeface="Arial" pitchFamily="34" charset="0"/>
              </a:rPr>
              <a:t>Pe</a:t>
            </a:r>
            <a:r>
              <a:rPr lang="pt-PT" dirty="0" smtClean="0">
                <a:latin typeface="Calibri" pitchFamily="34" charset="0"/>
              </a:rPr>
              <a:t>ç</a:t>
            </a:r>
            <a:r>
              <a:rPr lang="pt-PT" dirty="0" smtClean="0">
                <a:latin typeface="Arial" pitchFamily="34" charset="0"/>
              </a:rPr>
              <a:t>a aos formandos para consultarem a informa</a:t>
            </a:r>
            <a:r>
              <a:rPr lang="pt-PT" dirty="0" smtClean="0">
                <a:latin typeface="Calibri" pitchFamily="34" charset="0"/>
              </a:rPr>
              <a:t>çã</a:t>
            </a:r>
            <a:r>
              <a:rPr lang="pt-PT" dirty="0" smtClean="0">
                <a:latin typeface="Arial" pitchFamily="34" charset="0"/>
              </a:rPr>
              <a:t>o sobre o estudo da incidência de </a:t>
            </a:r>
            <a:r>
              <a:rPr lang="pt-PT" dirty="0" err="1" smtClean="0">
                <a:latin typeface="Arial" pitchFamily="34" charset="0"/>
              </a:rPr>
              <a:t>criptococose</a:t>
            </a:r>
            <a:r>
              <a:rPr lang="pt-PT" dirty="0" smtClean="0">
                <a:latin typeface="Arial" pitchFamily="34" charset="0"/>
              </a:rPr>
              <a:t> </a:t>
            </a:r>
            <a:r>
              <a:rPr lang="pt-PT" baseline="0" dirty="0" smtClean="0">
                <a:latin typeface="Arial" pitchFamily="34" charset="0"/>
              </a:rPr>
              <a:t> na </a:t>
            </a:r>
            <a:r>
              <a:rPr lang="pt-PT" dirty="0" err="1" smtClean="0">
                <a:latin typeface="Arial" pitchFamily="34" charset="0"/>
              </a:rPr>
              <a:t>RCA</a:t>
            </a:r>
            <a:r>
              <a:rPr lang="pt-PT" dirty="0" smtClean="0">
                <a:latin typeface="Arial" pitchFamily="34" charset="0"/>
              </a:rPr>
              <a:t>, na Zâmbia e no Zimbábue na Unidade 9.1 do Manual</a:t>
            </a:r>
            <a:r>
              <a:rPr lang="pt-PT" baseline="0" dirty="0" smtClean="0">
                <a:latin typeface="Arial" pitchFamily="34" charset="0"/>
              </a:rPr>
              <a:t> de Referência</a:t>
            </a:r>
            <a:r>
              <a:rPr lang="pt-PT" dirty="0" smtClean="0">
                <a:latin typeface="Arial" pitchFamily="34" charset="0"/>
              </a:rPr>
              <a:t>.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E10B4-62B5-43D4-A861-E878684262C3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6049E-EA99-4A5A-A2E2-30959B6CFEC6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9F4CF-7CA4-4DE4-94EB-587193286C1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af-Z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0F93C5-2E92-4071-8DDB-ADD77AE4BFB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702F2-A830-46DF-82E8-077C7F749B70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pt-PT" smtClean="0">
              <a:latin typeface="Arial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C6E15-1819-4CB9-9447-EE068C20D12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56849-72C3-40C7-BAA1-1E86BC896BC0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facilitador:</a:t>
            </a:r>
            <a:endParaRPr lang="pt-PT" dirty="0" smtClean="0">
              <a:latin typeface="Arial" pitchFamily="34" charset="0"/>
            </a:endParaRPr>
          </a:p>
          <a:p>
            <a:r>
              <a:rPr lang="pt-PT" dirty="0" smtClean="0">
                <a:latin typeface="Arial" pitchFamily="34" charset="0"/>
              </a:rPr>
              <a:t>Pe</a:t>
            </a:r>
            <a:r>
              <a:rPr lang="pt-PT" dirty="0" smtClean="0">
                <a:latin typeface="Calibri" pitchFamily="34" charset="0"/>
              </a:rPr>
              <a:t>ç</a:t>
            </a:r>
            <a:r>
              <a:rPr lang="pt-PT" dirty="0" smtClean="0">
                <a:latin typeface="Arial" pitchFamily="34" charset="0"/>
              </a:rPr>
              <a:t>a aos formados para consultarem a Tbela 1 sobre d</a:t>
            </a:r>
            <a:r>
              <a:rPr lang="pt-PT" sz="1400" dirty="0" smtClean="0">
                <a:latin typeface="Arial" pitchFamily="34" charset="0"/>
              </a:rPr>
              <a:t>iagnó</a:t>
            </a:r>
            <a:r>
              <a:rPr lang="pt-PT" dirty="0" smtClean="0">
                <a:latin typeface="Arial" pitchFamily="34" charset="0"/>
              </a:rPr>
              <a:t>stico diferencial clínico das doenças do SNC, na Unidade 9.1 do MR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797178-0973-4CED-84E6-09F4B0E0F06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317F65-EE4F-4152-8AE7-A312D44298A1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0DDED7-3ECD-46B4-AA65-D65A2448FDA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pt-PT" b="1" dirty="0" smtClean="0">
                <a:latin typeface="+mn-lt"/>
                <a:ea typeface="ＭＳ Ｐゴシック" pitchFamily="96" charset="-128"/>
              </a:rPr>
              <a:t>Instruções para o Docente:</a:t>
            </a:r>
          </a:p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pitchFamily="96" charset="-128"/>
              </a:rPr>
              <a:t>Peça aos formandos para consultarem o anexo da Unidade 9.1, algoritmo sobre alterações do nível de consciência no paciente com HIV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E9D271-224E-404E-B88A-1F8DD4A1701F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pt-PT" dirty="0" smtClean="0">
              <a:latin typeface="+mn-lt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DC534-B233-4952-A8BD-80D69A63D8D6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5B3BF-24E4-41BE-BCA2-E7D9BAF42FE1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0A1DE8-7B1C-4DCE-B922-7CAA71C232BD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1800" b="1" dirty="0" smtClean="0">
                <a:latin typeface="Arial" pitchFamily="34" charset="0"/>
              </a:rPr>
              <a:t>Informações para o Docente:</a:t>
            </a:r>
          </a:p>
          <a:p>
            <a:pPr eaLnBrk="1" hangingPunct="1">
              <a:lnSpc>
                <a:spcPct val="80000"/>
              </a:lnSpc>
            </a:pPr>
            <a:r>
              <a:rPr lang="pt-PT" sz="1800" dirty="0" smtClean="0">
                <a:latin typeface="Arial" pitchFamily="34" charset="0"/>
              </a:rPr>
              <a:t>Explique aos formados que as Reacções adversas vão ser abordadas numa outra unidade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1AD41-F0CF-4A69-B9D5-F80CA93B5301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pt-PT" b="1" dirty="0" smtClean="0">
                <a:latin typeface="+mn-lt"/>
                <a:ea typeface="ＭＳ Ｐゴシック" pitchFamily="96" charset="-128"/>
              </a:rPr>
              <a:t>Instruções para o Docente:</a:t>
            </a:r>
          </a:p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pitchFamily="96" charset="-128"/>
              </a:rPr>
              <a:t>Peça aos formandos para consultarem o anexo da Unidade 9.1, algoritmo sobre cefaleia no paciente com HIV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44768-C432-471B-B4F8-F93AF4FA38A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pt-PT" dirty="0" smtClean="0">
              <a:latin typeface="+mn-lt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>
                <a:latin typeface="Arial" pitchFamily="34" charset="0"/>
              </a:rPr>
              <a:t>Fonte:</a:t>
            </a:r>
          </a:p>
          <a:p>
            <a:r>
              <a:rPr lang="en-US" smtClean="0">
                <a:latin typeface="Arial" pitchFamily="34" charset="0"/>
              </a:rPr>
              <a:t>Freitas e Costa , Diccionário de Termos Médicos, Porto Editora, Portugal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E5361-EB6E-4E2D-BE15-830DB0C42F42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331BF-0A79-4518-86A9-4AB347FD9C82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b="1" i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BBC1-0603-4313-BD94-5EECC889D279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>
                <a:latin typeface="Arial" pitchFamily="34" charset="0"/>
              </a:rPr>
              <a:t>Fonte:</a:t>
            </a:r>
          </a:p>
          <a:p>
            <a:r>
              <a:rPr lang="en-US" smtClean="0">
                <a:latin typeface="Arial" pitchFamily="34" charset="0"/>
              </a:rPr>
              <a:t>Freitas e Costa, </a:t>
            </a:r>
            <a:r>
              <a:rPr lang="en-US" sz="1100" smtClean="0">
                <a:latin typeface="Arial" pitchFamily="34" charset="0"/>
              </a:rPr>
              <a:t>Dicion</a:t>
            </a:r>
            <a:r>
              <a:rPr lang="en-US" sz="1100" smtClean="0">
                <a:latin typeface="Calibri" pitchFamily="34" charset="0"/>
              </a:rPr>
              <a:t>á</a:t>
            </a:r>
            <a:r>
              <a:rPr lang="en-US" sz="1100" smtClean="0">
                <a:latin typeface="Arial" pitchFamily="34" charset="0"/>
              </a:rPr>
              <a:t>rio</a:t>
            </a:r>
            <a:r>
              <a:rPr lang="en-US" smtClean="0">
                <a:latin typeface="Arial" pitchFamily="34" charset="0"/>
              </a:rPr>
              <a:t> de Termos M</a:t>
            </a:r>
            <a:r>
              <a:rPr lang="en-US" smtClean="0">
                <a:latin typeface="Calibri" pitchFamily="34" charset="0"/>
              </a:rPr>
              <a:t>é</a:t>
            </a:r>
            <a:r>
              <a:rPr lang="en-US" smtClean="0">
                <a:latin typeface="Arial" pitchFamily="34" charset="0"/>
              </a:rPr>
              <a:t>dicos, Porto Editora, Portugal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73688-1027-478C-9386-37949D7B61FC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  <a:cs typeface="Arial" pitchFamily="34" charset="0"/>
              </a:rPr>
              <a:t>Instruções para o Docente: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Peça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formandos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consultarem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Folha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Exercícios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Unidade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9.1 “</a:t>
            </a:r>
            <a:r>
              <a:rPr lang="pt-PT" dirty="0" smtClean="0">
                <a:latin typeface="Arial" pitchFamily="34" charset="0"/>
              </a:rPr>
              <a:t>Cefaleia e Manifestações neurológicas do </a:t>
            </a:r>
            <a:r>
              <a:rPr lang="pt-PT" dirty="0" err="1" smtClean="0">
                <a:latin typeface="Arial" pitchFamily="34" charset="0"/>
              </a:rPr>
              <a:t>SNC</a:t>
            </a:r>
            <a:r>
              <a:rPr lang="pt-PT" dirty="0" smtClean="0">
                <a:latin typeface="Arial" pitchFamily="34" charset="0"/>
              </a:rPr>
              <a:t> no doente HIV+”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Caderno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Exercícios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Consulte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instru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ções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na Folha de Exercícios a seguir para realizar 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actividade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af-ZA" i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pt-PT" dirty="0" smtClean="0">
              <a:latin typeface="Arial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B5CF7-5936-45DA-A69D-1C6AD8C349AF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98BD4E-068F-42C5-8A36-85C035F9F8E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pt-PT" smtClean="0">
              <a:latin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A24E2-B5BE-409C-9FF1-59945F60232A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B8D87-7545-48F5-A4E8-E210CF7B539D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  <a:cs typeface="Arial" pitchFamily="34" charset="0"/>
              </a:rPr>
              <a:t>Fonte:  </a:t>
            </a:r>
          </a:p>
          <a:p>
            <a:r>
              <a:rPr lang="pt-PT" smtClean="0">
                <a:latin typeface="Arial" pitchFamily="34" charset="0"/>
                <a:cs typeface="Arial" pitchFamily="34" charset="0"/>
              </a:rPr>
              <a:t>Dicionário de Termos Médicos, de Manuel Freitas e Costa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16273-98D4-435B-B20B-C8AB8004656B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Calibri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2625A-0E6B-4E94-9C13-70F08727D798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pt-PT" dirty="0">
              <a:latin typeface="+mn-lt"/>
              <a:ea typeface="ＭＳ Ｐゴシック" pitchFamily="80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30836-7AB5-4FF5-91B1-3552A6A39889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AEE268-C26E-4512-A465-84DA532B4BA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EE7EE32-25B5-4B9D-A93E-30154019622E}" type="slidenum">
              <a:rPr lang="en-US" sz="1200">
                <a:latin typeface="Arial" charset="0"/>
                <a:ea typeface="ＭＳ Ｐゴシック" pitchFamily="96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384AA3FE-CF20-427F-8597-4E5E4698044E}" type="slidenum">
              <a:rPr lang="en-US" sz="1200">
                <a:latin typeface="Arial" charset="0"/>
                <a:ea typeface="ＭＳ Ｐゴシック" pitchFamily="96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B695D65-E96F-4500-8812-57A5DE0C0E9B}" type="slidenum">
              <a:rPr lang="en-US" sz="1200">
                <a:latin typeface="Arial" charset="0"/>
                <a:ea typeface="ＭＳ Ｐゴシック" pitchFamily="96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ea typeface="ＭＳ Ｐゴシック" pitchFamily="96" charset="-128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  <p:sldLayoutId id="214748418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32004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pt-PT" sz="4000" dirty="0" smtClean="0"/>
              <a:t>Módulo 9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pt-PT" sz="4000" b="0" dirty="0" smtClean="0"/>
              <a:t>Manifestações Neurológicas no Doente HIV+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pt-PT" sz="4000" dirty="0" smtClean="0"/>
              <a:t> 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pt-PT" sz="3200" smtClean="0"/>
              <a:t>Causas de Alteração do Nível de Consciência ou Função Cognitiva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000" b="1" u="sng" dirty="0" smtClean="0">
              <a:solidFill>
                <a:schemeClr val="accent2"/>
              </a:solidFill>
            </a:endParaRPr>
          </a:p>
          <a:p>
            <a:pPr algn="just" eaLnBrk="1" hangingPunct="1">
              <a:buNone/>
              <a:defRPr/>
            </a:pPr>
            <a:r>
              <a:rPr lang="pt-PT" sz="3100" b="1" dirty="0" smtClean="0"/>
              <a:t>Outras doenças (sem relação com HIV)</a:t>
            </a:r>
            <a:r>
              <a:rPr lang="pt-PT" sz="3100" dirty="0" smtClean="0"/>
              <a:t>: 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Malária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Depressão, ansiedade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err="1" smtClean="0"/>
              <a:t>Eclampsia</a:t>
            </a:r>
            <a:r>
              <a:rPr lang="pt-PT" sz="2900" dirty="0" smtClean="0"/>
              <a:t>/</a:t>
            </a:r>
            <a:r>
              <a:rPr lang="pt-PT" sz="2900" dirty="0" err="1" smtClean="0"/>
              <a:t>pré-eclampsia</a:t>
            </a:r>
            <a:r>
              <a:rPr lang="pt-PT" sz="2900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Abuso de álcool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 Deficiência nutricional/vitamínica (</a:t>
            </a:r>
            <a:r>
              <a:rPr lang="pt-PT" sz="2900" dirty="0" err="1" smtClean="0"/>
              <a:t>vit</a:t>
            </a:r>
            <a:r>
              <a:rPr lang="pt-PT" sz="2900" dirty="0" smtClean="0"/>
              <a:t> </a:t>
            </a:r>
            <a:r>
              <a:rPr lang="pt-PT" sz="2900" dirty="0" err="1" smtClean="0"/>
              <a:t>B3</a:t>
            </a:r>
            <a:r>
              <a:rPr lang="pt-PT" sz="2900" dirty="0" smtClean="0"/>
              <a:t>)(pelagra)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Meningite bacteriana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err="1" smtClean="0"/>
              <a:t>Neurossífilis</a:t>
            </a:r>
            <a:r>
              <a:rPr lang="pt-PT" sz="2900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err="1" smtClean="0"/>
              <a:t>Neurocisticercose</a:t>
            </a:r>
            <a:endParaRPr lang="pt-PT" sz="2900" dirty="0" smtClean="0"/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smtClean="0"/>
              <a:t>Trauma cerebral 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2900" dirty="0" err="1" smtClean="0"/>
              <a:t>Tripanossomíase</a:t>
            </a:r>
            <a:r>
              <a:rPr lang="pt-PT" sz="2900" dirty="0" smtClean="0"/>
              <a:t> (doença de sono)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Demência por HIV(1)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sz="3200" dirty="0" smtClean="0"/>
              <a:t>Perda ou enfraquecimento progressivo, parcial ou total das funções mentais, com maior ou menor grau de alteração da personalidade.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z="3200" dirty="0" smtClean="0"/>
              <a:t>Alterações da linguagem, lentidão</a:t>
            </a:r>
            <a:r>
              <a:rPr lang="pt-BR" sz="3200" dirty="0" smtClean="0">
                <a:solidFill>
                  <a:srgbClr val="00B0F0"/>
                </a:solidFill>
              </a:rPr>
              <a:t> </a:t>
            </a:r>
            <a:r>
              <a:rPr lang="pt-BR" sz="3200" dirty="0" smtClean="0"/>
              <a:t>psicomotor e isolamento social.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BR" sz="3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Demência por HIV 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smtClean="0"/>
              <a:t>Raramente aparece como primeira manifestação da doença causada pelo HIV.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mtClean="0"/>
              <a:t>Inicia com dificuldades de concentração, perda da memória recente, mudanças de personalidade em forma de apatia e quadro clínico semelhante a uma depressão.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mtClean="0"/>
              <a:t>A demência por HIV define estadio IV da OMS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BR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sz="32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Meningite Criptocócica </a:t>
            </a:r>
            <a:r>
              <a:rPr lang="en-US" smtClean="0"/>
              <a:t>(MC)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sz="3600" dirty="0" smtClean="0"/>
              <a:t>Infecção oportunista que define estadio IV da OMS</a:t>
            </a:r>
          </a:p>
          <a:p>
            <a:pPr eaLnBrk="1" hangingPunct="1">
              <a:lnSpc>
                <a:spcPct val="150000"/>
              </a:lnSpc>
            </a:pPr>
            <a:r>
              <a:rPr lang="pt-PT" sz="3600" dirty="0" smtClean="0"/>
              <a:t>Sua frequência em Moçambique é desconhecida, mais é frequente nos países vizinhos (ver estudos no MR)</a:t>
            </a:r>
          </a:p>
          <a:p>
            <a:pPr eaLnBrk="1" hangingPunct="1">
              <a:lnSpc>
                <a:spcPct val="150000"/>
              </a:lnSpc>
            </a:pPr>
            <a:endParaRPr lang="pt-P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Meningite Criptocócica </a:t>
            </a:r>
            <a:r>
              <a:rPr lang="en-US" smtClean="0"/>
              <a:t>(MC) 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3200" dirty="0" smtClean="0"/>
              <a:t>Causada por fungos </a:t>
            </a:r>
            <a:r>
              <a:rPr lang="pt-PT" sz="3200" i="1" dirty="0" smtClean="0"/>
              <a:t>Cryptococcus neoformans</a:t>
            </a:r>
            <a:endParaRPr lang="pt-PT" sz="3200" dirty="0" smtClean="0"/>
          </a:p>
          <a:p>
            <a:pPr algn="just" eaLnBrk="1" hangingPunct="1"/>
            <a:r>
              <a:rPr lang="pt-PT" sz="3200" dirty="0" smtClean="0"/>
              <a:t>Sub-aguda com evolução de 1-2 semanas (ou mais)</a:t>
            </a:r>
          </a:p>
          <a:p>
            <a:pPr algn="just" eaLnBrk="1" hangingPunct="1"/>
            <a:r>
              <a:rPr lang="pt-PT" sz="3200" dirty="0" smtClean="0"/>
              <a:t>Infecção sistémica que começa frequentemente no pulmão, mas dissemina-se para o sistema nervoso e para a pele. </a:t>
            </a:r>
          </a:p>
          <a:p>
            <a:pPr eaLnBrk="1" hangingPunct="1"/>
            <a:endParaRPr lang="pt-PT" sz="3600" dirty="0" smtClean="0"/>
          </a:p>
          <a:p>
            <a:pPr eaLnBrk="1" hangingPunct="1"/>
            <a:endParaRPr lang="pt-P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Meningite Criptocócica </a:t>
            </a:r>
            <a:r>
              <a:rPr lang="en-US" smtClean="0"/>
              <a:t>(MC) (3)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Cefaleia Intensa e febre muito persistentes </a:t>
            </a:r>
          </a:p>
          <a:p>
            <a:pPr algn="just" eaLnBrk="1" hangingPunct="1"/>
            <a:r>
              <a:rPr lang="pt-PT" dirty="0" smtClean="0"/>
              <a:t>Agravamento importante do estado do doente com alterações  neurológicas  múltiplas que podem ser de fala, de memória e de </a:t>
            </a:r>
            <a:r>
              <a:rPr lang="pt-PT" b="1" dirty="0" smtClean="0"/>
              <a:t> </a:t>
            </a:r>
            <a:r>
              <a:rPr lang="pt-PT" dirty="0" smtClean="0"/>
              <a:t>comportamento</a:t>
            </a:r>
          </a:p>
          <a:p>
            <a:pPr algn="just" eaLnBrk="1" hangingPunct="1"/>
            <a:r>
              <a:rPr lang="pt-PT" dirty="0" smtClean="0"/>
              <a:t>Precisa de encaminhamento para diagnóstico através da punção lombar (com tinta da china) e tratamento especial (Fluconazol, outros)</a:t>
            </a:r>
          </a:p>
          <a:p>
            <a:pPr algn="just" eaLnBrk="1" hangingPunct="1"/>
            <a:r>
              <a:rPr lang="pt-PT" dirty="0" smtClean="0"/>
              <a:t>A profilaxia  com CTZ não protege contra esta </a:t>
            </a:r>
            <a:r>
              <a:rPr lang="pt-PT" dirty="0" err="1" smtClean="0"/>
              <a:t>IO</a:t>
            </a:r>
            <a:r>
              <a:rPr lang="pt-PT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Toxoplasmose  Cerebral (1)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Causada pelo parasita </a:t>
            </a:r>
            <a:r>
              <a:rPr lang="pt-PT" sz="3200" i="1" dirty="0" err="1" smtClean="0"/>
              <a:t>Toxoplama</a:t>
            </a:r>
            <a:r>
              <a:rPr lang="pt-PT" sz="3200" i="1" dirty="0" smtClean="0"/>
              <a:t> </a:t>
            </a:r>
            <a:r>
              <a:rPr lang="pt-PT" sz="3200" i="1" dirty="0" err="1" smtClean="0"/>
              <a:t>gondii</a:t>
            </a:r>
            <a:endParaRPr lang="pt-PT" sz="3200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Evolução em &lt; 2 semanas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A profilaxia com </a:t>
            </a:r>
            <a:r>
              <a:rPr lang="pt-PT" sz="3200" dirty="0" err="1" smtClean="0"/>
              <a:t>CTZ</a:t>
            </a:r>
            <a:r>
              <a:rPr lang="pt-PT" sz="3200" dirty="0" smtClean="0"/>
              <a:t> protege contra esta </a:t>
            </a:r>
            <a:r>
              <a:rPr lang="pt-PT" sz="3200" dirty="0" err="1" smtClean="0"/>
              <a:t>IO</a:t>
            </a:r>
            <a:endParaRPr lang="pt-PT" sz="3200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Define o </a:t>
            </a:r>
            <a:r>
              <a:rPr lang="pt-PT" sz="3200" dirty="0" err="1" smtClean="0"/>
              <a:t>estadio</a:t>
            </a:r>
            <a:r>
              <a:rPr lang="pt-PT" sz="3200" dirty="0" smtClean="0"/>
              <a:t> </a:t>
            </a:r>
            <a:r>
              <a:rPr lang="pt-PT" sz="3200" dirty="0" err="1" smtClean="0"/>
              <a:t>IV</a:t>
            </a:r>
            <a:r>
              <a:rPr lang="pt-PT" sz="3200" dirty="0" smtClean="0"/>
              <a:t> da OMS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O toxoplasma produz abcessos cerebrais que causam efeito de massa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467600" cy="990600"/>
          </a:xfrm>
        </p:spPr>
        <p:txBody>
          <a:bodyPr/>
          <a:lstStyle/>
          <a:p>
            <a:pPr eaLnBrk="1" hangingPunct="1"/>
            <a:r>
              <a:rPr lang="pt-PT" smtClean="0"/>
              <a:t>Toxoplasmose Cerebral (2)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000" dirty="0" smtClean="0"/>
              <a:t>Clinicamente, apresenta-se com  sinais focais:</a:t>
            </a:r>
          </a:p>
          <a:p>
            <a:pPr lvl="1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000" dirty="0" smtClean="0"/>
              <a:t>Défices neurológicos focais: mono ou hemiparesia, mono ou hemiplegia</a:t>
            </a:r>
          </a:p>
          <a:p>
            <a:pPr lvl="1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000" dirty="0" smtClean="0"/>
              <a:t>Paralisia do nervo craniano, perda da visão</a:t>
            </a:r>
          </a:p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000" dirty="0" smtClean="0"/>
              <a:t>Convulsões e alterações subtis do humor/comportamento que podem progredir para a confusão/delírio e coma.</a:t>
            </a:r>
          </a:p>
          <a:p>
            <a:pPr eaLnBrk="1" hangingPunct="1">
              <a:defRPr/>
            </a:pPr>
            <a:endParaRPr lang="pt-PT" sz="2400" dirty="0" smtClean="0"/>
          </a:p>
          <a:p>
            <a:pPr eaLnBrk="1" hangingPunct="1">
              <a:defRPr/>
            </a:pPr>
            <a:endParaRPr lang="pt-PT" sz="2400" dirty="0" smtClean="0"/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pt-PT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pt-PT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Meningite Tuberculosa (TBM)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PT" sz="3200" dirty="0" smtClean="0"/>
              <a:t>Clínica: Cefaleia com sinais meníngeos de vários dias de evolução (vómitos, </a:t>
            </a:r>
            <a:r>
              <a:rPr lang="pt-PT" sz="3200" dirty="0" err="1" smtClean="0"/>
              <a:t>fotofobia</a:t>
            </a:r>
            <a:r>
              <a:rPr lang="pt-PT" sz="3200" dirty="0" smtClean="0"/>
              <a:t>, rigidez de pescoço, FESTA)</a:t>
            </a:r>
          </a:p>
          <a:p>
            <a:pPr algn="just" eaLnBrk="1" hangingPunct="1">
              <a:defRPr/>
            </a:pPr>
            <a:r>
              <a:rPr lang="pt-PT" sz="3200" dirty="0" smtClean="0"/>
              <a:t>O paciente pode ou não apresentar evidências de infecção activa por TB noutros locais </a:t>
            </a:r>
          </a:p>
          <a:p>
            <a:pPr algn="just" eaLnBrk="1" hangingPunct="1">
              <a:defRPr/>
            </a:pPr>
            <a:r>
              <a:rPr lang="pt-PT" sz="3200" dirty="0" smtClean="0"/>
              <a:t>Referir/encaminhar para punção lombar e tratamento específico.</a:t>
            </a:r>
          </a:p>
          <a:p>
            <a:pPr algn="just" eaLnBrk="1" hangingPunct="1">
              <a:defRPr/>
            </a:pPr>
            <a:r>
              <a:rPr lang="pt-PT" sz="3200" dirty="0" smtClean="0"/>
              <a:t>Define o </a:t>
            </a:r>
            <a:r>
              <a:rPr lang="pt-PT" sz="3200" dirty="0" err="1" smtClean="0"/>
              <a:t>estadio</a:t>
            </a:r>
            <a:r>
              <a:rPr lang="pt-PT" sz="3200" dirty="0" smtClean="0"/>
              <a:t> </a:t>
            </a:r>
            <a:r>
              <a:rPr lang="pt-PT" sz="3200" dirty="0" err="1" smtClean="0"/>
              <a:t>IV</a:t>
            </a:r>
            <a:r>
              <a:rPr lang="pt-PT" sz="3200" dirty="0" smtClean="0"/>
              <a:t> da OMS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Diagn</a:t>
            </a:r>
            <a:r>
              <a:rPr lang="pt-PT" dirty="0" smtClean="0"/>
              <a:t>ó</a:t>
            </a:r>
            <a:r>
              <a:rPr lang="en-US" dirty="0" err="1" smtClean="0"/>
              <a:t>stico</a:t>
            </a:r>
            <a:r>
              <a:rPr lang="en-US" dirty="0" smtClean="0"/>
              <a:t> </a:t>
            </a:r>
            <a:r>
              <a:rPr lang="en-US" dirty="0" err="1" smtClean="0"/>
              <a:t>Diferencial</a:t>
            </a:r>
            <a:r>
              <a:rPr lang="en-US" dirty="0" smtClean="0"/>
              <a:t> (1)</a:t>
            </a:r>
          </a:p>
        </p:txBody>
      </p:sp>
      <p:sp>
        <p:nvSpPr>
          <p:cNvPr id="2355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defRPr/>
            </a:pPr>
            <a:r>
              <a:rPr lang="pt-PT" dirty="0" smtClean="0"/>
              <a:t>As três doenças podem apresentar-se de forma similar e, portanto, no doente HIV+ com alterações neurológicas, devemos procurar:</a:t>
            </a:r>
          </a:p>
          <a:p>
            <a:pPr marL="914400" lvl="1" indent="-514350" eaLnBrk="1" hangingPunct="1">
              <a:buFont typeface="Wingdings" pitchFamily="2" charset="2"/>
              <a:buChar char="ü"/>
              <a:defRPr/>
            </a:pPr>
            <a:r>
              <a:rPr lang="pt-PT" dirty="0" smtClean="0"/>
              <a:t>Sinais meníngeos (mais em TB e meningite </a:t>
            </a:r>
            <a:r>
              <a:rPr lang="pt-PT" dirty="0" err="1" smtClean="0"/>
              <a:t>criptocócica</a:t>
            </a:r>
            <a:r>
              <a:rPr lang="pt-PT" dirty="0" smtClean="0"/>
              <a:t>)</a:t>
            </a:r>
          </a:p>
          <a:p>
            <a:pPr marL="914400" lvl="1" indent="-514350" eaLnBrk="1" hangingPunct="1">
              <a:buFont typeface="Wingdings" pitchFamily="2" charset="2"/>
              <a:buChar char="ü"/>
              <a:defRPr/>
            </a:pPr>
            <a:r>
              <a:rPr lang="pt-PT" dirty="0" smtClean="0"/>
              <a:t>Lesões cutâneas (criptococose)</a:t>
            </a:r>
          </a:p>
          <a:p>
            <a:pPr marL="914400" lvl="1" indent="-514350" eaLnBrk="1" hangingPunct="1">
              <a:buFont typeface="Wingdings" pitchFamily="2" charset="2"/>
              <a:buChar char="ü"/>
              <a:defRPr/>
            </a:pPr>
            <a:r>
              <a:rPr lang="pt-PT" dirty="0" smtClean="0"/>
              <a:t>Clínica de tuberculose em outras localizações</a:t>
            </a:r>
          </a:p>
          <a:p>
            <a:pPr marL="914400" lvl="1" indent="-514350" eaLnBrk="1" hangingPunct="1">
              <a:buFont typeface="Wingdings" pitchFamily="2" charset="2"/>
              <a:buChar char="ü"/>
              <a:defRPr/>
            </a:pPr>
            <a:r>
              <a:rPr lang="pt-PT" dirty="0" smtClean="0"/>
              <a:t>Sinais focais neurológicos (toxoplasmose cerebral)</a:t>
            </a:r>
            <a:br>
              <a:rPr lang="pt-PT" dirty="0" smtClean="0"/>
            </a:br>
            <a:endParaRPr lang="pt-PT" dirty="0" smtClean="0"/>
          </a:p>
          <a:p>
            <a:pPr eaLnBrk="1" hangingPunct="1">
              <a:buFontTx/>
              <a:buNone/>
              <a:defRPr/>
            </a:pPr>
            <a:r>
              <a:rPr lang="pt-PT" dirty="0" smtClean="0"/>
              <a:t>O TMG deve referir o paciente ao médico.</a:t>
            </a:r>
            <a:br>
              <a:rPr lang="pt-PT" dirty="0" smtClean="0"/>
            </a:b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Divisão do Módulo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000" dirty="0" smtClean="0"/>
              <a:t>Este módulo está dividido em duas unidades:</a:t>
            </a:r>
          </a:p>
          <a:p>
            <a:pPr lvl="1" algn="just" eaLnBrk="1" hangingPunct="1">
              <a:lnSpc>
                <a:spcPct val="150000"/>
              </a:lnSpc>
              <a:buFontTx/>
              <a:buNone/>
            </a:pPr>
            <a:r>
              <a:rPr lang="pt-PT" sz="3000" dirty="0" smtClean="0"/>
              <a:t>9.1 Problemas do SNC e a Cefaleia</a:t>
            </a:r>
          </a:p>
          <a:p>
            <a:pPr lvl="1" algn="just" eaLnBrk="1" hangingPunct="1">
              <a:lnSpc>
                <a:spcPct val="150000"/>
              </a:lnSpc>
              <a:buFontTx/>
              <a:buNone/>
            </a:pPr>
            <a:r>
              <a:rPr lang="pt-PT" sz="3000" dirty="0" smtClean="0"/>
              <a:t>9.2 Neuropatia Periférica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Diagnóstico</a:t>
            </a:r>
            <a:r>
              <a:rPr lang="en-US" dirty="0" smtClean="0"/>
              <a:t> </a:t>
            </a:r>
            <a:r>
              <a:rPr lang="en-US" dirty="0" err="1" smtClean="0"/>
              <a:t>Diferencial</a:t>
            </a:r>
            <a:r>
              <a:rPr lang="en-US" dirty="0" smtClean="0"/>
              <a:t> (2)</a:t>
            </a:r>
          </a:p>
        </p:txBody>
      </p:sp>
      <p:sp>
        <p:nvSpPr>
          <p:cNvPr id="24579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err="1" smtClean="0"/>
              <a:t>Meningite</a:t>
            </a:r>
            <a:r>
              <a:rPr lang="es-ES" dirty="0" smtClean="0"/>
              <a:t> </a:t>
            </a:r>
            <a:r>
              <a:rPr lang="es-ES" dirty="0" err="1" smtClean="0"/>
              <a:t>criptocócica</a:t>
            </a:r>
            <a:endParaRPr lang="en-US" dirty="0" smtClean="0"/>
          </a:p>
        </p:txBody>
      </p:sp>
      <p:sp>
        <p:nvSpPr>
          <p:cNvPr id="24580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Febre e cefaleia intensas e persistentes</a:t>
            </a:r>
          </a:p>
          <a:p>
            <a:pPr eaLnBrk="1" hangingPunct="1"/>
            <a:r>
              <a:rPr lang="pt-PT" dirty="0" smtClean="0"/>
              <a:t>Grande deterioração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neurológico:  alterações do estado mental, sonolência, alterações de memória, da fala</a:t>
            </a:r>
          </a:p>
          <a:p>
            <a:pPr eaLnBrk="1" hangingPunct="1"/>
            <a:r>
              <a:rPr lang="pt-PT" dirty="0" smtClean="0"/>
              <a:t>Profilaxia com CTZ não protege </a:t>
            </a:r>
            <a:br>
              <a:rPr lang="pt-PT" dirty="0" smtClean="0"/>
            </a:br>
            <a:r>
              <a:rPr lang="pt-PT" dirty="0" smtClean="0"/>
              <a:t> </a:t>
            </a:r>
          </a:p>
        </p:txBody>
      </p:sp>
      <p:sp>
        <p:nvSpPr>
          <p:cNvPr id="24581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572000" y="1524000"/>
            <a:ext cx="4041775" cy="6397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Toxoplasmose cerebral</a:t>
            </a:r>
          </a:p>
        </p:txBody>
      </p:sp>
      <p:sp>
        <p:nvSpPr>
          <p:cNvPr id="24582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Febre e cefaleia</a:t>
            </a:r>
          </a:p>
          <a:p>
            <a:pPr eaLnBrk="1" hangingPunct="1"/>
            <a:r>
              <a:rPr lang="pt-PT" dirty="0" smtClean="0"/>
              <a:t>Sinais focais: Hemiparesia, Hemiplegia, Paralisia do nervo craniano</a:t>
            </a:r>
          </a:p>
          <a:p>
            <a:pPr eaLnBrk="1" hangingPunct="1"/>
            <a:r>
              <a:rPr lang="pt-PT" dirty="0" smtClean="0"/>
              <a:t>Convulsões</a:t>
            </a:r>
          </a:p>
          <a:p>
            <a:pPr eaLnBrk="1" hangingPunct="1"/>
            <a:r>
              <a:rPr lang="pt-PT" dirty="0" smtClean="0"/>
              <a:t>Profilaxia com CTZ protege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smtClean="0"/>
              <a:t>Manifestações Neurológicas de Reacções Adversas a Medicamentos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pt-PT" sz="3400" b="1" dirty="0" err="1" smtClean="0"/>
              <a:t>Efavirenz</a:t>
            </a:r>
            <a:r>
              <a:rPr lang="pt-PT" sz="3400" b="1" dirty="0" smtClean="0"/>
              <a:t>: </a:t>
            </a:r>
            <a:endParaRPr lang="pt-PT" sz="3400" dirty="0" smtClean="0"/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400" dirty="0" smtClean="0"/>
              <a:t>    Tonturas, problemas de memória, insónia e sonhos anormais e por vezes assustadores, cefaleia, que normalmente começam pouco depois do início do </a:t>
            </a:r>
            <a:r>
              <a:rPr lang="pt-PT" sz="3400" dirty="0" err="1" smtClean="0"/>
              <a:t>EFV</a:t>
            </a:r>
            <a:r>
              <a:rPr lang="pt-PT" sz="3400" dirty="0" smtClean="0"/>
              <a:t> (1º dia)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400" dirty="0" smtClean="0"/>
              <a:t>     Muitas vezes, desaparecem em 2 – 4 semanas sem intervenção médica.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400" b="1" dirty="0" err="1" smtClean="0"/>
              <a:t>Zidovudina</a:t>
            </a:r>
            <a:r>
              <a:rPr lang="pt-PT" sz="3400" b="1" dirty="0" smtClean="0"/>
              <a:t> (</a:t>
            </a:r>
            <a:r>
              <a:rPr lang="pt-PT" sz="3400" b="1" dirty="0" err="1" smtClean="0"/>
              <a:t>AZT</a:t>
            </a:r>
            <a:r>
              <a:rPr lang="pt-PT" sz="3400" b="1" dirty="0" smtClean="0"/>
              <a:t>); </a:t>
            </a:r>
            <a:r>
              <a:rPr lang="pt-PT" sz="3400" b="1" dirty="0" err="1" smtClean="0"/>
              <a:t>Estavudina</a:t>
            </a:r>
            <a:r>
              <a:rPr lang="pt-PT" sz="3400" b="1" dirty="0" smtClean="0"/>
              <a:t> (</a:t>
            </a:r>
            <a:r>
              <a:rPr lang="pt-PT" sz="3400" b="1" dirty="0" err="1" smtClean="0"/>
              <a:t>d4T</a:t>
            </a:r>
            <a:r>
              <a:rPr lang="pt-PT" sz="3400" b="1" dirty="0" smtClean="0"/>
              <a:t>) e </a:t>
            </a:r>
            <a:r>
              <a:rPr lang="pt-PT" sz="3400" b="1" dirty="0" err="1" smtClean="0"/>
              <a:t>Lamivudina</a:t>
            </a:r>
            <a:r>
              <a:rPr lang="pt-PT" sz="3400" b="1" dirty="0" smtClean="0"/>
              <a:t> (</a:t>
            </a:r>
            <a:r>
              <a:rPr lang="pt-PT" sz="3400" b="1" dirty="0" err="1" smtClean="0"/>
              <a:t>3TC</a:t>
            </a:r>
            <a:r>
              <a:rPr lang="pt-PT" sz="3400" b="1" dirty="0" smtClean="0"/>
              <a:t>): </a:t>
            </a:r>
            <a:r>
              <a:rPr lang="pt-PT" sz="3400" dirty="0" smtClean="0"/>
              <a:t>Cefaleias pouco frequentes</a:t>
            </a:r>
            <a:r>
              <a:rPr lang="pt-PT" sz="2400" dirty="0" smtClean="0"/>
              <a:t>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2400" dirty="0" smtClean="0"/>
              <a:t>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</p:spPr>
        <p:txBody>
          <a:bodyPr/>
          <a:lstStyle/>
          <a:p>
            <a:r>
              <a:rPr lang="pt-PT" dirty="0" smtClean="0"/>
              <a:t>Algoritmo de Neurologia: Alterações do Nível de Consciência</a:t>
            </a:r>
            <a:br>
              <a:rPr lang="pt-PT" dirty="0" smtClean="0"/>
            </a:br>
            <a:endParaRPr lang="en-US" dirty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</a:pPr>
            <a:endParaRPr lang="pt-PT" sz="3200" dirty="0" smtClean="0"/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000" smtClean="0"/>
              <a:t>Cefaleia no Doente HIV+</a:t>
            </a:r>
            <a:br>
              <a:rPr lang="pt-PT" sz="4000" smtClean="0"/>
            </a:br>
            <a:endParaRPr lang="en-US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endParaRPr lang="pt-PT" sz="3200" smtClean="0"/>
          </a:p>
          <a:p>
            <a:pPr eaLnBrk="1" hangingPunct="1">
              <a:lnSpc>
                <a:spcPct val="150000"/>
              </a:lnSpc>
            </a:pPr>
            <a:endParaRPr lang="pt-P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Cefaleia</a:t>
            </a: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sz="3000" dirty="0" smtClean="0"/>
              <a:t>É um sintoma comum, em doenças como malária ou sinusite. </a:t>
            </a:r>
          </a:p>
          <a:p>
            <a:pPr algn="just" eaLnBrk="1" hangingPunct="1">
              <a:defRPr/>
            </a:pPr>
            <a:r>
              <a:rPr lang="pt-PT" sz="3000" dirty="0" smtClean="0"/>
              <a:t>Pode ser o 1º sintoma de uma condição grave e até fatal (infecção oportunista do </a:t>
            </a:r>
            <a:r>
              <a:rPr lang="pt-PT" sz="3000" dirty="0" err="1" smtClean="0"/>
              <a:t>SNC</a:t>
            </a:r>
            <a:r>
              <a:rPr lang="pt-PT" sz="3000" dirty="0" smtClean="0"/>
              <a:t>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000" dirty="0" smtClean="0"/>
              <a:t>Pode ser causada por alguns fármacos usados no tratamento dos doentes HIV+ 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PT" dirty="0" smtClean="0"/>
          </a:p>
          <a:p>
            <a:pPr eaLnBrk="1" hangingPunct="1">
              <a:buFontTx/>
              <a:buNone/>
              <a:defRPr/>
            </a:pPr>
            <a:r>
              <a:rPr lang="pt-PT" b="1" dirty="0" err="1" smtClean="0"/>
              <a:t>Obs</a:t>
            </a:r>
            <a:r>
              <a:rPr lang="pt-PT" b="1" dirty="0" smtClean="0"/>
              <a:t>: </a:t>
            </a:r>
            <a:r>
              <a:rPr lang="pt-PT" dirty="0" smtClean="0"/>
              <a:t>Os doentes seropositivos  com depressão e ansiedade queixam-se mais de cefaleia 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Causas da Cefaleia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PT" dirty="0" smtClean="0"/>
              <a:t>Infecções e doenças do estadio </a:t>
            </a:r>
            <a:r>
              <a:rPr lang="pt-PT" dirty="0" err="1" smtClean="0"/>
              <a:t>IV</a:t>
            </a:r>
            <a:endParaRPr lang="pt-PT" dirty="0" smtClean="0"/>
          </a:p>
          <a:p>
            <a:pPr lvl="1" eaLnBrk="1" hangingPunct="1">
              <a:defRPr/>
            </a:pPr>
            <a:r>
              <a:rPr lang="pt-PT" dirty="0" smtClean="0"/>
              <a:t>Meningite </a:t>
            </a:r>
            <a:r>
              <a:rPr lang="pt-PT" dirty="0" err="1" smtClean="0"/>
              <a:t>criptocócica</a:t>
            </a:r>
            <a:endParaRPr lang="pt-PT" dirty="0" smtClean="0"/>
          </a:p>
          <a:p>
            <a:pPr lvl="1" eaLnBrk="1" hangingPunct="1">
              <a:defRPr/>
            </a:pPr>
            <a:r>
              <a:rPr lang="pt-PT" dirty="0" smtClean="0"/>
              <a:t>Toxoplasmose Cerebral</a:t>
            </a:r>
          </a:p>
          <a:p>
            <a:pPr lvl="1" eaLnBrk="1" hangingPunct="1">
              <a:defRPr/>
            </a:pPr>
            <a:r>
              <a:rPr lang="pt-PT" dirty="0" smtClean="0"/>
              <a:t>Meningite Tuberculosa</a:t>
            </a:r>
          </a:p>
          <a:p>
            <a:pPr lvl="1" eaLnBrk="1" hangingPunct="1">
              <a:defRPr/>
            </a:pPr>
            <a:r>
              <a:rPr lang="pt-PT" dirty="0" smtClean="0"/>
              <a:t>Linfoma Primário do Sistema Nervoso Central</a:t>
            </a:r>
          </a:p>
          <a:p>
            <a:pPr eaLnBrk="1" hangingPunct="1">
              <a:defRPr/>
            </a:pPr>
            <a:r>
              <a:rPr lang="pt-PT" dirty="0" smtClean="0"/>
              <a:t>Reacções Adversas aos Fármacos</a:t>
            </a:r>
          </a:p>
          <a:p>
            <a:pPr eaLnBrk="1" hangingPunct="1">
              <a:defRPr/>
            </a:pPr>
            <a:r>
              <a:rPr lang="pt-PT" dirty="0" smtClean="0"/>
              <a:t>Outras Doenças</a:t>
            </a:r>
          </a:p>
          <a:p>
            <a:pPr lvl="1" eaLnBrk="1" hangingPunct="1">
              <a:defRPr/>
            </a:pPr>
            <a:r>
              <a:rPr lang="pt-PT" dirty="0" smtClean="0"/>
              <a:t>Meningite bacteriana</a:t>
            </a:r>
          </a:p>
          <a:p>
            <a:pPr lvl="1" eaLnBrk="1" hangingPunct="1">
              <a:defRPr/>
            </a:pPr>
            <a:r>
              <a:rPr lang="pt-PT" dirty="0" smtClean="0"/>
              <a:t>Sinusite, malária, resfriado, etc.</a:t>
            </a:r>
          </a:p>
          <a:p>
            <a:pPr lvl="1" eaLnBrk="1" hangingPunct="1">
              <a:defRPr/>
            </a:pPr>
            <a:r>
              <a:rPr lang="pt-PT" dirty="0" smtClean="0"/>
              <a:t>Hipertensão arterial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Medicações que Podem Causar Cefaleia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dirty="0" smtClean="0"/>
              <a:t>Zidovudina (AZT): Muito frequente (62%)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Lamivudina (3TC): Pouco frequente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Estavudina (d4T): Pouco frequente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Efavirenz (EFV)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Outras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/>
          </p:nvPr>
        </p:nvSpPr>
        <p:spPr>
          <a:prstGeom prst="rect">
            <a:avLst/>
          </a:prstGeo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endParaRPr lang="pt-PT" sz="3600" smtClean="0"/>
          </a:p>
          <a:p>
            <a:pPr algn="ctr" eaLnBrk="1" hangingPunct="1">
              <a:lnSpc>
                <a:spcPct val="150000"/>
              </a:lnSpc>
            </a:pPr>
            <a:r>
              <a:rPr lang="pt-PT" sz="4000" smtClean="0"/>
              <a:t>Algoritmo de Cefaleia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pt-P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000" smtClean="0"/>
              <a:t>Depressão no Doente HIV+</a:t>
            </a:r>
            <a:br>
              <a:rPr lang="pt-PT" sz="4000" smtClean="0"/>
            </a:br>
            <a:endParaRPr lang="en-US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endParaRPr lang="pt-PT" sz="3200" smtClean="0"/>
          </a:p>
          <a:p>
            <a:pPr eaLnBrk="1" hangingPunct="1">
              <a:lnSpc>
                <a:spcPct val="150000"/>
              </a:lnSpc>
            </a:pPr>
            <a:endParaRPr lang="pt-P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Depress</a:t>
            </a:r>
            <a:r>
              <a:rPr lang="pt-PT" dirty="0" smtClean="0"/>
              <a:t>ã</a:t>
            </a:r>
            <a:r>
              <a:rPr lang="en-US" dirty="0" smtClean="0"/>
              <a:t>o no </a:t>
            </a:r>
            <a:r>
              <a:rPr lang="en-US" dirty="0" err="1" smtClean="0"/>
              <a:t>Doente</a:t>
            </a:r>
            <a:r>
              <a:rPr lang="en-US" dirty="0" smtClean="0"/>
              <a:t> HIV+ (1)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Estado mental que se manifesta com lassidão, fadiga, pessimismo e por vezes ansiedade.</a:t>
            </a:r>
          </a:p>
          <a:p>
            <a:pPr algn="just" eaLnBrk="1" hangingPunct="1"/>
            <a:r>
              <a:rPr lang="pt-PT" dirty="0" smtClean="0"/>
              <a:t>O doente com HIV tem muitos motivos para se sentir deprimido.</a:t>
            </a:r>
          </a:p>
          <a:p>
            <a:pPr algn="just" eaLnBrk="1" hangingPunct="1">
              <a:buFontTx/>
              <a:buNone/>
            </a:pPr>
            <a:r>
              <a:rPr lang="pt-PT" dirty="0" smtClean="0"/>
              <a:t>AVALIE:</a:t>
            </a:r>
          </a:p>
          <a:p>
            <a:pPr algn="just" eaLnBrk="1" hangingPunct="1"/>
            <a:r>
              <a:rPr lang="pt-PT" dirty="0" smtClean="0"/>
              <a:t>Tem falta de apetite?</a:t>
            </a:r>
          </a:p>
          <a:p>
            <a:pPr algn="just" eaLnBrk="1" hangingPunct="1"/>
            <a:r>
              <a:rPr lang="pt-PT" dirty="0" smtClean="0"/>
              <a:t>Tem alteração do sono: dorme mal nas noites ou tem problemas para acordar de manhã?</a:t>
            </a:r>
          </a:p>
          <a:p>
            <a:pPr algn="just" eaLnBrk="1" hangingPunct="1"/>
            <a:r>
              <a:rPr lang="pt-PT" dirty="0" smtClean="0"/>
              <a:t>Sente-se irritado e agita-se facilmente?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3200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err="1" smtClean="0">
                <a:latin typeface="+mn-lt"/>
              </a:rPr>
              <a:t>Unidade</a:t>
            </a:r>
            <a:r>
              <a:rPr lang="en-US" dirty="0" smtClean="0">
                <a:latin typeface="+mn-lt"/>
              </a:rPr>
              <a:t> 9.1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err="1" smtClean="0">
                <a:latin typeface="+mn-lt"/>
              </a:rPr>
              <a:t>Problemas</a:t>
            </a:r>
            <a:r>
              <a:rPr lang="en-US" dirty="0" smtClean="0">
                <a:latin typeface="+mn-lt"/>
              </a:rPr>
              <a:t> do SNC e a </a:t>
            </a:r>
            <a:r>
              <a:rPr lang="en-US" dirty="0" err="1" smtClean="0">
                <a:latin typeface="+mn-lt"/>
              </a:rPr>
              <a:t>Cefaleia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pt-PT" dirty="0" smtClean="0">
                <a:latin typeface="+mn-lt"/>
              </a:rPr>
              <a:t> 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Depress</a:t>
            </a:r>
            <a:r>
              <a:rPr lang="pt-PT" dirty="0" smtClean="0"/>
              <a:t>ã</a:t>
            </a:r>
            <a:r>
              <a:rPr lang="en-US" dirty="0" smtClean="0"/>
              <a:t>o no </a:t>
            </a:r>
            <a:r>
              <a:rPr lang="en-US" dirty="0" err="1" smtClean="0"/>
              <a:t>Doente</a:t>
            </a:r>
            <a:r>
              <a:rPr lang="en-US" dirty="0" smtClean="0"/>
              <a:t> HIV+ (2)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AVALIE:</a:t>
            </a:r>
          </a:p>
          <a:p>
            <a:pPr eaLnBrk="1" hangingPunct="1"/>
            <a:r>
              <a:rPr lang="pt-PT" dirty="0" smtClean="0"/>
              <a:t>Tem tido fraqueza?</a:t>
            </a:r>
          </a:p>
          <a:p>
            <a:pPr eaLnBrk="1" hangingPunct="1"/>
            <a:r>
              <a:rPr lang="pt-PT" dirty="0" smtClean="0"/>
              <a:t>Diminuiu o desejo sexual?</a:t>
            </a:r>
            <a:endParaRPr lang="en-US" dirty="0" smtClean="0"/>
          </a:p>
          <a:p>
            <a:pPr eaLnBrk="1" hangingPunct="1"/>
            <a:r>
              <a:rPr lang="pt-PT" dirty="0" smtClean="0"/>
              <a:t>Tem problemas para se concentrar? </a:t>
            </a:r>
            <a:endParaRPr lang="en-US" dirty="0" smtClean="0"/>
          </a:p>
          <a:p>
            <a:pPr eaLnBrk="1" hangingPunct="1"/>
            <a:r>
              <a:rPr lang="pt-PT" dirty="0" smtClean="0"/>
              <a:t>Perdeu a autoconfiança ou estima?</a:t>
            </a:r>
            <a:endParaRPr lang="en-US" dirty="0" smtClean="0"/>
          </a:p>
          <a:p>
            <a:pPr eaLnBrk="1" hangingPunct="1"/>
            <a:r>
              <a:rPr lang="pt-PT" dirty="0" smtClean="0"/>
              <a:t>Perdeu esperança em relação ao futuro? </a:t>
            </a:r>
            <a:endParaRPr lang="en-US" dirty="0" smtClean="0"/>
          </a:p>
          <a:p>
            <a:pPr eaLnBrk="1" hangingPunct="1"/>
            <a:r>
              <a:rPr lang="pt-PT" dirty="0" smtClean="0"/>
              <a:t>Tem algum sentimento de culpa? </a:t>
            </a:r>
            <a:endParaRPr lang="en-US" dirty="0" smtClean="0"/>
          </a:p>
          <a:p>
            <a:pPr eaLnBrk="1" hangingPunct="1"/>
            <a:r>
              <a:rPr lang="pt-PT" dirty="0" smtClean="0"/>
              <a:t>Tem pensado no suicídio ou sobre a morte? 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Depress</a:t>
            </a:r>
            <a:r>
              <a:rPr lang="pt-PT" dirty="0" smtClean="0"/>
              <a:t>ã</a:t>
            </a:r>
            <a:r>
              <a:rPr lang="en-US" dirty="0" smtClean="0"/>
              <a:t>o no </a:t>
            </a:r>
            <a:r>
              <a:rPr lang="en-US" dirty="0" err="1" smtClean="0"/>
              <a:t>Doente</a:t>
            </a:r>
            <a:r>
              <a:rPr lang="en-US" dirty="0" smtClean="0"/>
              <a:t> HIV+ (3)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smtClean="0"/>
              <a:t>Classificação e Gestão :</a:t>
            </a:r>
          </a:p>
          <a:p>
            <a:pPr algn="just" eaLnBrk="1" hangingPunct="1">
              <a:buFontTx/>
              <a:buNone/>
            </a:pPr>
            <a:r>
              <a:rPr lang="pt-PT" b="1" i="1" smtClean="0"/>
              <a:t>Episódio depressivo grave: </a:t>
            </a:r>
            <a:r>
              <a:rPr lang="pt-PT" smtClean="0"/>
              <a:t>risco de suicídio.</a:t>
            </a:r>
          </a:p>
          <a:p>
            <a:pPr algn="just" eaLnBrk="1" hangingPunct="1">
              <a:buFontTx/>
              <a:buNone/>
            </a:pPr>
            <a:r>
              <a:rPr lang="pt-PT" smtClean="0"/>
              <a:t>Referência urgente para o hospital</a:t>
            </a:r>
          </a:p>
          <a:p>
            <a:pPr algn="just" eaLnBrk="1" hangingPunct="1">
              <a:buFontTx/>
              <a:buNone/>
            </a:pPr>
            <a:r>
              <a:rPr lang="pt-PT" b="1" i="1" smtClean="0"/>
              <a:t>Episódio moderado:</a:t>
            </a:r>
            <a:r>
              <a:rPr lang="pt-PT" smtClean="0"/>
              <a:t> 5 ou mais sintomas de depressão e duas semanas ou mais de duração. Dar apoio psicossocial e tratamento (Ver MR)</a:t>
            </a:r>
          </a:p>
          <a:p>
            <a:pPr algn="just" eaLnBrk="1" hangingPunct="1">
              <a:buFontTx/>
              <a:buNone/>
            </a:pPr>
            <a:r>
              <a:rPr lang="pt-PT" b="1" i="1" smtClean="0"/>
              <a:t>Episódio leve: </a:t>
            </a:r>
            <a:r>
              <a:rPr lang="pt-PT" smtClean="0"/>
              <a:t>menos de 5 sintomas de depressão. Dar apoio psicossocial</a:t>
            </a:r>
          </a:p>
          <a:p>
            <a:pPr eaLnBrk="1" hangingPunct="1">
              <a:buFontTx/>
              <a:buNone/>
            </a:pPr>
            <a:endParaRPr lang="pt-PT" b="1" smtClean="0"/>
          </a:p>
          <a:p>
            <a:pPr eaLnBrk="1" hangingPunct="1">
              <a:buFontTx/>
              <a:buNone/>
            </a:pPr>
            <a:endParaRPr lang="pt-PT" b="1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Actividade: </a:t>
            </a:r>
            <a:r>
              <a:rPr lang="pt-BR" smtClean="0"/>
              <a:t>Estudo de Caso</a:t>
            </a:r>
            <a:endParaRPr lang="pt-PT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pt-PT" sz="3600" b="1" dirty="0" smtClean="0"/>
              <a:t>Folha de Exercícios </a:t>
            </a:r>
            <a:r>
              <a:rPr lang="pt-PT" sz="3600" dirty="0" smtClean="0"/>
              <a:t>– Cefaleia e Manifestações neurológicas do </a:t>
            </a:r>
            <a:r>
              <a:rPr lang="pt-PT" sz="3600" dirty="0" err="1" smtClean="0"/>
              <a:t>SNC</a:t>
            </a:r>
            <a:r>
              <a:rPr lang="pt-PT" sz="3600" dirty="0" smtClean="0"/>
              <a:t> no doente HIV+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3600" b="1" dirty="0" smtClean="0"/>
              <a:t>Pontos para discussão:</a:t>
            </a:r>
          </a:p>
          <a:p>
            <a:pPr lvl="1" algn="just" eaLnBrk="1" hangingPunct="1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pt-PT" sz="3400" dirty="0" smtClean="0"/>
              <a:t>Casos 1-3</a:t>
            </a:r>
          </a:p>
          <a:p>
            <a:pPr lvl="1" algn="just" eaLnBrk="1" hangingPunct="1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pt-PT" sz="3400" dirty="0" smtClean="0"/>
              <a:t>Relação entre as  alterações do </a:t>
            </a:r>
            <a:r>
              <a:rPr lang="pt-PT" sz="3400" dirty="0" err="1" smtClean="0"/>
              <a:t>SNC</a:t>
            </a:r>
            <a:r>
              <a:rPr lang="pt-PT" sz="3400" dirty="0" smtClean="0"/>
              <a:t> e o HIV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en-US" sz="3600" dirty="0" smtClean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endParaRPr lang="pt-PT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As doenças oportunistas que causam alteração do nível de consciência são no geral condições graves que definem  o </a:t>
            </a:r>
            <a:r>
              <a:rPr lang="pt-PT" sz="3200" dirty="0" err="1" smtClean="0"/>
              <a:t>Estadio</a:t>
            </a:r>
            <a:r>
              <a:rPr lang="pt-PT" sz="3200" dirty="0" smtClean="0"/>
              <a:t> </a:t>
            </a:r>
            <a:r>
              <a:rPr lang="pt-PT" sz="3200" dirty="0" err="1" smtClean="0"/>
              <a:t>IV</a:t>
            </a:r>
            <a:r>
              <a:rPr lang="pt-PT" sz="3200" dirty="0" smtClean="0"/>
              <a:t>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O seu diagnóstico diferencial é difícil em Moçambique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 Em caso de suspeita, refira ao médico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doente seropositivo pode ter diversas manifestações neurológicas que expressam problemas do sistema nervoso central.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 cefaleia é um sintoma frequente nos doentes. Pode não ser grave mas pode ser também um sinal de doença relacionada com HIV (infecção oportunista do SNC).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de Aprendizagem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495800"/>
          </a:xfrm>
        </p:spPr>
        <p:txBody>
          <a:bodyPr>
            <a:normAutofit fontScale="47500" lnSpcReduction="20000"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5100" dirty="0" smtClean="0"/>
              <a:t>No final desta unidade, os formandos devem ser capazes de: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5100" dirty="0" smtClean="0"/>
              <a:t>Reconhecer as alterações do nível de consciência e da função  cognitiva relacionadas com HIV/SIDA no doente seropositivo</a:t>
            </a:r>
            <a:endParaRPr lang="en-US" sz="5100" dirty="0" smtClean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5100" dirty="0" smtClean="0"/>
              <a:t>Reconhecer as situações de emergência relacionadas com alterações do nível de consciência ou função intelectual</a:t>
            </a:r>
            <a:endParaRPr lang="en-US" sz="5100" dirty="0" smtClean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5100" dirty="0" smtClean="0"/>
              <a:t>Fazer o diagnóstico diferencial da cefaleia no doente seropositivo</a:t>
            </a:r>
            <a:endParaRPr lang="en-US" sz="5100" dirty="0" smtClean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5100" dirty="0" smtClean="0"/>
              <a:t>Reconhecer a depressão no doente HIV+</a:t>
            </a:r>
            <a:endParaRPr lang="en-US" sz="5100" dirty="0" smtClean="0"/>
          </a:p>
          <a:p>
            <a:pPr algn="just" eaLnBrk="1" hangingPunct="1">
              <a:lnSpc>
                <a:spcPct val="150000"/>
              </a:lnSpc>
              <a:defRPr/>
            </a:pPr>
            <a:endParaRPr lang="en-US" sz="5100" dirty="0" smtClean="0"/>
          </a:p>
          <a:p>
            <a:pPr algn="just" eaLnBrk="1" hangingPunct="1">
              <a:lnSpc>
                <a:spcPct val="150000"/>
              </a:lnSpc>
              <a:defRPr/>
            </a:pPr>
            <a:endParaRPr lang="en-US" sz="5100" dirty="0" smtClean="0"/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pt-PT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/>
              <a:t>Definições (1)</a:t>
            </a:r>
            <a:endParaRPr lang="pt-PT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b="1" dirty="0" smtClean="0"/>
              <a:t>Consciência:</a:t>
            </a:r>
            <a:r>
              <a:rPr lang="pt-PT" sz="2400" dirty="0" smtClean="0"/>
              <a:t> Designação do grau de vigília do indivíduo, ou seja, a capacidade que o indivíduo tem de responder ou de apreciar os estímulos recebidos pelos órgãos dos sentidos.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b="1" dirty="0" smtClean="0"/>
              <a:t>Diminuição do nível de consciência: </a:t>
            </a:r>
            <a:r>
              <a:rPr lang="pt-PT" sz="2400" dirty="0" smtClean="0"/>
              <a:t>sonolência, coma. A diminuição pode ser progressiva ou flutuante.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b="1" dirty="0" smtClean="0"/>
              <a:t>Depressão:</a:t>
            </a:r>
            <a:r>
              <a:rPr lang="pt-PT" sz="2400" dirty="0" smtClean="0"/>
              <a:t> estado mental caracterizado por diminuição do tónus </a:t>
            </a:r>
            <a:r>
              <a:rPr lang="pt-PT" sz="2400" dirty="0" err="1" smtClean="0"/>
              <a:t>neuropsíquico</a:t>
            </a:r>
            <a:r>
              <a:rPr lang="pt-PT" sz="2400" dirty="0" smtClean="0"/>
              <a:t> e que se manifesta com lassidão, fadiga, pessimismo e por vezes ansiedade</a:t>
            </a:r>
            <a:r>
              <a:rPr lang="pt-PT" sz="2400" dirty="0" smtClean="0">
                <a:solidFill>
                  <a:srgbClr val="FF0000"/>
                </a:solidFill>
              </a:rPr>
              <a:t>.</a:t>
            </a:r>
            <a:endParaRPr lang="pt-P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Definições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 eaLnBrk="1" hangingPunct="1">
              <a:defRPr/>
            </a:pPr>
            <a:r>
              <a:rPr lang="pt-PT" sz="2800" b="1" dirty="0" smtClean="0"/>
              <a:t>Alterações comportamentais</a:t>
            </a:r>
            <a:r>
              <a:rPr lang="pt-PT" sz="2800" dirty="0" smtClean="0"/>
              <a:t>: humor, confusões, comportamentos impróprios ou estranhos.</a:t>
            </a:r>
          </a:p>
          <a:p>
            <a:pPr lvl="1" algn="just" eaLnBrk="1" hangingPunct="1">
              <a:buFontTx/>
              <a:buNone/>
              <a:defRPr/>
            </a:pPr>
            <a:endParaRPr lang="pt-PT" sz="2800" dirty="0" smtClean="0"/>
          </a:p>
          <a:p>
            <a:pPr lvl="1" algn="just" eaLnBrk="1" hangingPunct="1">
              <a:defRPr/>
            </a:pPr>
            <a:r>
              <a:rPr lang="pt-PT" sz="2800" b="1" dirty="0" smtClean="0"/>
              <a:t>Alterações na memória/atenção</a:t>
            </a:r>
            <a:r>
              <a:rPr lang="pt-PT" sz="2800" dirty="0" smtClean="0"/>
              <a:t>:</a:t>
            </a:r>
          </a:p>
          <a:p>
            <a:pPr lvl="1" algn="just" eaLnBrk="1" hangingPunct="1">
              <a:buFontTx/>
              <a:buNone/>
              <a:defRPr/>
            </a:pPr>
            <a:r>
              <a:rPr lang="pt-PT" sz="2800" dirty="0" smtClean="0"/>
              <a:t>   esquecimento, incapacidade de se concentrar.</a:t>
            </a:r>
          </a:p>
          <a:p>
            <a:pPr lvl="1" algn="just" eaLnBrk="1" hangingPunct="1">
              <a:buFontTx/>
              <a:buNone/>
              <a:defRPr/>
            </a:pPr>
            <a:endParaRPr lang="pt-PT" sz="2800" dirty="0" smtClean="0"/>
          </a:p>
          <a:p>
            <a:pPr lvl="1" algn="just" eaLnBrk="1" hangingPunct="1">
              <a:defRPr/>
            </a:pPr>
            <a:r>
              <a:rPr lang="pt-PT" sz="2800" b="1" dirty="0" smtClean="0"/>
              <a:t>Outras alterações cognitivas: </a:t>
            </a:r>
            <a:r>
              <a:rPr lang="pt-PT" sz="2800" dirty="0" smtClean="0"/>
              <a:t>alucinações, psicose, mudanças de personalidade.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/>
              <a:t>Causas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de  Alteração do Nível de Consciência ou Função Cognitiva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 eaLnBrk="1" hangingPunct="1"/>
            <a:r>
              <a:rPr lang="pt-PT" b="1" smtClean="0"/>
              <a:t>Condições de Estadio IV de SIDA:</a:t>
            </a:r>
            <a:endParaRPr lang="pt-PT" b="1" u="sng" smtClean="0"/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800" b="1" smtClean="0"/>
              <a:t>O próprio HIV</a:t>
            </a:r>
            <a:endParaRPr lang="pt-PT" sz="2800" smtClean="0"/>
          </a:p>
          <a:p>
            <a:pPr lvl="2" algn="just" eaLnBrk="1" hangingPunct="1">
              <a:lnSpc>
                <a:spcPct val="150000"/>
              </a:lnSpc>
            </a:pPr>
            <a:r>
              <a:rPr lang="pt-PT" sz="2800" smtClean="0"/>
              <a:t>Demência por HIV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800" b="1" smtClean="0"/>
              <a:t>Infecções Oportunistas</a:t>
            </a:r>
            <a:endParaRPr lang="pt-PT" sz="2800" smtClean="0"/>
          </a:p>
          <a:p>
            <a:pPr lvl="2" algn="just" eaLnBrk="1" hangingPunct="1">
              <a:lnSpc>
                <a:spcPct val="150000"/>
              </a:lnSpc>
            </a:pPr>
            <a:r>
              <a:rPr lang="pt-PT" sz="2800" smtClean="0"/>
              <a:t>Meningite Criptocócica</a:t>
            </a:r>
            <a:endParaRPr lang="pt-PT" sz="2800" smtClean="0">
              <a:solidFill>
                <a:srgbClr val="FF0000"/>
              </a:solidFill>
            </a:endParaRPr>
          </a:p>
          <a:p>
            <a:pPr lvl="2" algn="just" eaLnBrk="1" hangingPunct="1">
              <a:lnSpc>
                <a:spcPct val="150000"/>
              </a:lnSpc>
            </a:pPr>
            <a:r>
              <a:rPr lang="pt-PT" sz="2800" smtClean="0"/>
              <a:t>Toxoplasmose Cerebral</a:t>
            </a:r>
            <a:endParaRPr lang="pt-PT" sz="2800" smtClean="0">
              <a:solidFill>
                <a:srgbClr val="FF0000"/>
              </a:solidFill>
            </a:endParaRPr>
          </a:p>
          <a:p>
            <a:pPr lvl="2" algn="just" eaLnBrk="1" hangingPunct="1">
              <a:lnSpc>
                <a:spcPct val="150000"/>
              </a:lnSpc>
            </a:pPr>
            <a:r>
              <a:rPr lang="pt-PT" sz="2800" smtClean="0"/>
              <a:t>Meningite Tuberculosa</a:t>
            </a:r>
            <a:endParaRPr lang="pt-PT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smtClean="0"/>
              <a:t>Causas de Alteração do Nível de Consciência ou Função Cognitiva (2)</a:t>
            </a:r>
            <a:endParaRPr lang="en-US" sz="320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200" b="1" smtClean="0"/>
              <a:t>Complicações da Terapia Farmacológica</a:t>
            </a:r>
            <a:endParaRPr lang="pt-PT" sz="3200" smtClean="0"/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smtClean="0"/>
              <a:t>Reacções Adversas aos Fármacos (principalmente Efavirenz)</a:t>
            </a:r>
          </a:p>
          <a:p>
            <a:pPr lvl="1" eaLnBrk="1" hangingPunct="1">
              <a:buFontTx/>
              <a:buNone/>
            </a:pPr>
            <a:endParaRPr lang="pt-PT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6.0&quot;&gt;&lt;object type=&quot;1&quot; unique_id=&quot;10001&quot;&gt;&lt;object type=&quot;8&quot; unique_id=&quot;13428&quot;&gt;&lt;/object&gt;&lt;object type=&quot;2&quot; unique_id=&quot;13429&quot;&gt;&lt;object type=&quot;3&quot; unique_id=&quot;13430&quot;&gt;&lt;property id=&quot;20148&quot; value=&quot;5&quot;/&gt;&lt;property id=&quot;20300&quot; value=&quot;Slide 1 - &amp;quot;&amp;#x0D;&amp;#x0A;&amp;#x0D;&amp;#x0A;&amp;#x0D;&amp;#x0A;Módulo 9&amp;#x0D;&amp;#x0A;&amp;#x0D;&amp;#x0A;Manifestações Neurológicas no Doente HIV+&amp;#x0D;&amp;#x0A; &amp;#x0D;&amp;#x0A;&amp;#x0D;&amp;#x0A;&amp;#x0D;&amp;#x0A;&amp;quot;&quot;/&gt;&lt;property id=&quot;20307&quot; value=&quot;256&quot;/&gt;&lt;/object&gt;&lt;object type=&quot;3&quot; unique_id=&quot;13431&quot;&gt;&lt;property id=&quot;20148&quot; value=&quot;5&quot;/&gt;&lt;property id=&quot;20300&quot; value=&quot;Slide 2 - &amp;quot;Divisão do Módulo&amp;quot;&quot;/&gt;&lt;property id=&quot;20307&quot; value=&quot;428&quot;/&gt;&lt;/object&gt;&lt;object type=&quot;3&quot; unique_id=&quot;13432&quot;&gt;&lt;property id=&quot;20148&quot; value=&quot;5&quot;/&gt;&lt;property id=&quot;20300&quot; value=&quot;Slide 3 - &amp;quot;&amp;#x0D;&amp;#x0A;&amp;#x0D;&amp;#x0A;&amp;#x0D;&amp;#x0A;Unidade 9.1&amp;#x0D;&amp;#x0A;&amp;#x0D;&amp;#x0A;Problemas do SNC e a Cefaleia&amp;#x0D;&amp;#x0A; &amp;#x0D;&amp;#x0A;&amp;#x0D;&amp;#x0A;&amp;#x0D;&amp;#x0A;&amp;quot;&quot;/&gt;&lt;property id=&quot;20307&quot; value=&quot;458&quot;/&gt;&lt;/object&gt;&lt;object type=&quot;3&quot; unique_id=&quot;13433&quot;&gt;&lt;property id=&quot;20148&quot; value=&quot;5&quot;/&gt;&lt;property id=&quot;20300&quot; value=&quot;Slide 4 - &amp;quot;Introdução&amp;quot;&quot;/&gt;&lt;property id=&quot;20307&quot; value=&quot;459&quot;/&gt;&lt;/object&gt;&lt;object type=&quot;3&quot; unique_id=&quot;13434&quot;&gt;&lt;property id=&quot;20148&quot; value=&quot;5&quot;/&gt;&lt;property id=&quot;20300&quot; value=&quot;Slide 5 - &amp;quot;Objectivos de Aprendizagem&amp;quot;&quot;/&gt;&lt;property id=&quot;20307&quot; value=&quot;413&quot;/&gt;&lt;/object&gt;&lt;object type=&quot;3&quot; unique_id=&quot;13435&quot;&gt;&lt;property id=&quot;20148&quot; value=&quot;5&quot;/&gt;&lt;property id=&quot;20300&quot; value=&quot;Slide 6 - &amp;quot;Definições (1)&amp;quot;&quot;/&gt;&lt;property id=&quot;20307&quot; value=&quot;415&quot;/&gt;&lt;/object&gt;&lt;object type=&quot;3&quot; unique_id=&quot;13436&quot;&gt;&lt;property id=&quot;20148&quot; value=&quot;5&quot;/&gt;&lt;property id=&quot;20300&quot; value=&quot;Slide 7 - &amp;quot;Definições (2)&amp;quot;&quot;/&gt;&lt;property id=&quot;20307&quot; value=&quot;416&quot;/&gt;&lt;/object&gt;&lt;object type=&quot;3&quot; unique_id=&quot;13437&quot;&gt;&lt;property id=&quot;20148&quot; value=&quot;5&quot;/&gt;&lt;property id=&quot;20300&quot; value=&quot;Slide 8 - &amp;quot;Causas de  Alteração do Nível de Consciência ou Função Cognitiva (1)&amp;quot;&quot;/&gt;&lt;property id=&quot;20307&quot; value=&quot;423&quot;/&gt;&lt;/object&gt;&lt;object type=&quot;3&quot; unique_id=&quot;13438&quot;&gt;&lt;property id=&quot;20148&quot; value=&quot;5&quot;/&gt;&lt;property id=&quot;20300&quot; value=&quot;Slide 9 - &amp;quot;Causas de Alteração do Nível de Consciência ou Função Cognitiva (2)&amp;quot;&quot;/&gt;&lt;property id=&quot;20307&quot; value=&quot;449&quot;/&gt;&lt;/object&gt;&lt;object type=&quot;3&quot; unique_id=&quot;13439&quot;&gt;&lt;property id=&quot;20148&quot; value=&quot;5&quot;/&gt;&lt;property id=&quot;20300&quot; value=&quot;Slide 10 - &amp;quot;Causas de Alteração do Nível de Consciência ou Função Cognitiva (3)&amp;quot;&quot;/&gt;&lt;property id=&quot;20307&quot; value=&quot;429&quot;/&gt;&lt;/object&gt;&lt;object type=&quot;3&quot; unique_id=&quot;13440&quot;&gt;&lt;property id=&quot;20148&quot; value=&quot;5&quot;/&gt;&lt;property id=&quot;20300&quot; value=&quot;Slide 11 - &amp;quot;Demência por HIV(1)&amp;quot;&quot;/&gt;&lt;property id=&quot;20307&quot; value=&quot;444&quot;/&gt;&lt;/object&gt;&lt;object type=&quot;3&quot; unique_id=&quot;13441&quot;&gt;&lt;property id=&quot;20148&quot; value=&quot;5&quot;/&gt;&lt;property id=&quot;20300&quot; value=&quot;Slide 12 - &amp;quot;Demência por HIV (2)&amp;quot;&quot;/&gt;&lt;property id=&quot;20307&quot; value=&quot;431&quot;/&gt;&lt;/object&gt;&lt;object type=&quot;3&quot; unique_id=&quot;13442&quot;&gt;&lt;property id=&quot;20148&quot; value=&quot;5&quot;/&gt;&lt;property id=&quot;20300&quot; value=&quot;Slide 13 - &amp;quot;Meningite Criptocócica (MC) (1)&amp;quot;&quot;/&gt;&lt;property id=&quot;20307&quot; value=&quot;437&quot;/&gt;&lt;/object&gt;&lt;object type=&quot;3&quot; unique_id=&quot;13443&quot;&gt;&lt;property id=&quot;20148&quot; value=&quot;5&quot;/&gt;&lt;property id=&quot;20300&quot; value=&quot;Slide 14 - &amp;quot;Meningite Criptocócica (MC) (2)&amp;quot;&quot;/&gt;&lt;property id=&quot;20307&quot; value=&quot;463&quot;/&gt;&lt;/object&gt;&lt;object type=&quot;3&quot; unique_id=&quot;13444&quot;&gt;&lt;property id=&quot;20148&quot; value=&quot;5&quot;/&gt;&lt;property id=&quot;20300&quot; value=&quot;Slide 15 - &amp;quot;Meningite Criptocócica (MC) (3)&amp;quot;&quot;/&gt;&lt;property id=&quot;20307&quot; value=&quot;446&quot;/&gt;&lt;/object&gt;&lt;object type=&quot;3&quot; unique_id=&quot;13445&quot;&gt;&lt;property id=&quot;20148&quot; value=&quot;5&quot;/&gt;&lt;property id=&quot;20300&quot; value=&quot;Slide 16 - &amp;quot;Toxoplasmose  Cerebral (1)&amp;quot;&quot;/&gt;&lt;property id=&quot;20307&quot; value=&quot;440&quot;/&gt;&lt;/object&gt;&lt;object type=&quot;3&quot; unique_id=&quot;13446&quot;&gt;&lt;property id=&quot;20148&quot; value=&quot;5&quot;/&gt;&lt;property id=&quot;20300&quot; value=&quot;Slide 17 - &amp;quot;Toxoplasmose Cerebral (2)&amp;quot;&quot;/&gt;&lt;property id=&quot;20307&quot; value=&quot;441&quot;/&gt;&lt;/object&gt;&lt;object type=&quot;3&quot; unique_id=&quot;13447&quot;&gt;&lt;property id=&quot;20148&quot; value=&quot;5&quot;/&gt;&lt;property id=&quot;20300&quot; value=&quot;Slide 18 - &amp;quot;Meningite Tuberculosa (TBM)&amp;quot;&quot;/&gt;&lt;property id=&quot;20307&quot; value=&quot;442&quot;/&gt;&lt;/object&gt;&lt;object type=&quot;3&quot; unique_id=&quot;13448&quot;&gt;&lt;property id=&quot;20148&quot; value=&quot;5&quot;/&gt;&lt;property id=&quot;20300&quot; value=&quot;Slide 19 - &amp;quot;Diagnóstico Diferencial (1)&amp;quot;&quot;/&gt;&lt;property id=&quot;20307&quot; value=&quot;448&quot;/&gt;&lt;/object&gt;&lt;object type=&quot;3&quot; unique_id=&quot;13449&quot;&gt;&lt;property id=&quot;20148&quot; value=&quot;5&quot;/&gt;&lt;property id=&quot;20300&quot; value=&quot;Slide 20 - &amp;quot;Diagnóstico Diferencial (2)&amp;quot;&quot;/&gt;&lt;property id=&quot;20307&quot; value=&quot;447&quot;/&gt;&lt;/object&gt;&lt;object type=&quot;3&quot; unique_id=&quot;13450&quot;&gt;&lt;property id=&quot;20148&quot; value=&quot;5&quot;/&gt;&lt;property id=&quot;20300&quot; value=&quot;Slide 21 - &amp;quot;Manifestações Neurológicas de Reacções Adversas a Medicamentos &amp;quot;&quot;/&gt;&lt;property id=&quot;20307&quot; value=&quot;420&quot;/&gt;&lt;/object&gt;&lt;object type=&quot;3&quot; unique_id=&quot;13451&quot;&gt;&lt;property id=&quot;20148&quot; value=&quot;5&quot;/&gt;&lt;property id=&quot;20300&quot; value=&quot;Slide 22 - &amp;quot;Algoritmo de Neurologia: Alterações do Nível de Consciência&amp;#x0D;&amp;#x0A;&amp;quot;&quot;/&gt;&lt;property id=&quot;20307&quot; value=&quot;457&quot;/&gt;&lt;/object&gt;&lt;object type=&quot;3&quot; unique_id=&quot;13452&quot;&gt;&lt;property id=&quot;20148&quot; value=&quot;5&quot;/&gt;&lt;property id=&quot;20300&quot; value=&quot;Slide 23 - &amp;quot;Cefaleia no Doente HIV+&amp;#x0D;&amp;#x0A;&amp;quot;&quot;/&gt;&lt;property id=&quot;20307&quot; value=&quot;460&quot;/&gt;&lt;/object&gt;&lt;object type=&quot;3&quot; unique_id=&quot;13453&quot;&gt;&lt;property id=&quot;20148&quot; value=&quot;5&quot;/&gt;&lt;property id=&quot;20300&quot; value=&quot;Slide 24 - &amp;quot;Cefaleia&amp;quot;&quot;/&gt;&lt;property id=&quot;20307&quot; value=&quot;453&quot;/&gt;&lt;/object&gt;&lt;object type=&quot;3&quot; unique_id=&quot;13454&quot;&gt;&lt;property id=&quot;20148&quot; value=&quot;5&quot;/&gt;&lt;property id=&quot;20300&quot; value=&quot;Slide 25 - &amp;quot;Causas da Cefaleia&amp;quot;&quot;/&gt;&lt;property id=&quot;20307&quot; value=&quot;455&quot;/&gt;&lt;/object&gt;&lt;object type=&quot;3&quot; unique_id=&quot;13455&quot;&gt;&lt;property id=&quot;20148&quot; value=&quot;5&quot;/&gt;&lt;property id=&quot;20300&quot; value=&quot;Slide 26 - &amp;quot;Medicações que Podem Causar Cefaleia&amp;quot;&quot;/&gt;&lt;property id=&quot;20307&quot; value=&quot;456&quot;/&gt;&lt;/object&gt;&lt;object type=&quot;3&quot; unique_id=&quot;13456&quot;&gt;&lt;property id=&quot;20148&quot; value=&quot;5&quot;/&gt;&lt;property id=&quot;20300&quot; value=&quot;Slide 27&quot;/&gt;&lt;property id=&quot;20307&quot; value=&quot;461&quot;/&gt;&lt;/object&gt;&lt;object type=&quot;3&quot; unique_id=&quot;13457&quot;&gt;&lt;property id=&quot;20148&quot; value=&quot;5&quot;/&gt;&lt;property id=&quot;20300&quot; value=&quot;Slide 28 - &amp;quot;Depressão no Doente HIV+&amp;#x0D;&amp;#x0A;&amp;quot;&quot;/&gt;&lt;property id=&quot;20307&quot; value=&quot;462&quot;/&gt;&lt;/object&gt;&lt;object type=&quot;3&quot; unique_id=&quot;13458&quot;&gt;&lt;property id=&quot;20148&quot; value=&quot;5&quot;/&gt;&lt;property id=&quot;20300&quot; value=&quot;Slide 29 - &amp;quot;Depressão no Doente HIV+ (1)&amp;quot;&quot;/&gt;&lt;property id=&quot;20307&quot; value=&quot;450&quot;/&gt;&lt;/object&gt;&lt;object type=&quot;3&quot; unique_id=&quot;13459&quot;&gt;&lt;property id=&quot;20148&quot; value=&quot;5&quot;/&gt;&lt;property id=&quot;20300&quot; value=&quot;Slide 30 - &amp;quot;Depressão no Doente HIV+ (2)&amp;quot;&quot;/&gt;&lt;property id=&quot;20307&quot; value=&quot;452&quot;/&gt;&lt;/object&gt;&lt;object type=&quot;3&quot; unique_id=&quot;13460&quot;&gt;&lt;property id=&quot;20148&quot; value=&quot;5&quot;/&gt;&lt;property id=&quot;20300&quot; value=&quot;Slide 31 - &amp;quot;Depressão no Doente HIV+ (3)&amp;quot;&quot;/&gt;&lt;property id=&quot;20307&quot; value=&quot;451&quot;/&gt;&lt;/object&gt;&lt;object type=&quot;3&quot; unique_id=&quot;13461&quot;&gt;&lt;property id=&quot;20148&quot; value=&quot;5&quot;/&gt;&lt;property id=&quot;20300&quot; value=&quot;Slide 32 - &amp;quot;Actividade: Estudo de Caso&amp;quot;&quot;/&gt;&lt;property id=&quot;20307&quot; value=&quot;430&quot;/&gt;&lt;/object&gt;&lt;object type=&quot;3&quot; unique_id=&quot;13462&quot;&gt;&lt;property id=&quot;20148&quot; value=&quot;5&quot;/&gt;&lt;property id=&quot;20300&quot; value=&quot;Slide 33 - &amp;quot;Considerações &amp;quot;&quot;/&gt;&lt;property id=&quot;20307&quot; value=&quot;425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4694</TotalTime>
  <Words>1605</Words>
  <Application>Microsoft Office PowerPoint</Application>
  <PresentationFormat>On-screen Show (4:3)</PresentationFormat>
  <Paragraphs>234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MISAU</vt:lpstr>
      <vt:lpstr>1_TBOI Landscape Draft</vt:lpstr>
      <vt:lpstr>   Módulo 9  Manifestações Neurológicas no Doente HIV+     </vt:lpstr>
      <vt:lpstr>Divisão do Módulo</vt:lpstr>
      <vt:lpstr>   Unidade 9.1  Problemas do SNC e a Cefaleia     </vt:lpstr>
      <vt:lpstr>Introdução</vt:lpstr>
      <vt:lpstr>Objectivos de Aprendizagem</vt:lpstr>
      <vt:lpstr>Definições (1)</vt:lpstr>
      <vt:lpstr>Definições (2)</vt:lpstr>
      <vt:lpstr>Causas de  Alteração do Nível de Consciência ou Função Cognitiva (1)</vt:lpstr>
      <vt:lpstr>Causas de Alteração do Nível de Consciência ou Função Cognitiva (2)</vt:lpstr>
      <vt:lpstr>Causas de Alteração do Nível de Consciência ou Função Cognitiva (3)</vt:lpstr>
      <vt:lpstr>Demência por HIV(1)</vt:lpstr>
      <vt:lpstr>Demência por HIV (2)</vt:lpstr>
      <vt:lpstr>Meningite Criptocócica (MC) (1)</vt:lpstr>
      <vt:lpstr>Meningite Criptocócica (MC) (2)</vt:lpstr>
      <vt:lpstr>Meningite Criptocócica (MC) (3)</vt:lpstr>
      <vt:lpstr>Toxoplasmose  Cerebral (1)</vt:lpstr>
      <vt:lpstr>Toxoplasmose Cerebral (2)</vt:lpstr>
      <vt:lpstr>Meningite Tuberculosa (TBM)</vt:lpstr>
      <vt:lpstr>Diagnóstico Diferencial (1)</vt:lpstr>
      <vt:lpstr>Diagnóstico Diferencial (2)</vt:lpstr>
      <vt:lpstr>Manifestações Neurológicas de Reacções Adversas a Medicamentos </vt:lpstr>
      <vt:lpstr>Algoritmo de Neurologia: Alterações do Nível de Consciência </vt:lpstr>
      <vt:lpstr>Cefaleia no Doente HIV+ </vt:lpstr>
      <vt:lpstr>Cefaleia</vt:lpstr>
      <vt:lpstr>Causas da Cefaleia</vt:lpstr>
      <vt:lpstr>Medicações que Podem Causar Cefaleia</vt:lpstr>
      <vt:lpstr>Slide 27</vt:lpstr>
      <vt:lpstr>Depressão no Doente HIV+ </vt:lpstr>
      <vt:lpstr>Depressão no Doente HIV+ (1)</vt:lpstr>
      <vt:lpstr>Depressão no Doente HIV+ (2)</vt:lpstr>
      <vt:lpstr>Depressão no Doente HIV+ (3)</vt:lpstr>
      <vt:lpstr>Actividade: Estudo de Caso</vt:lpstr>
      <vt:lpstr>Pontos-chave </vt:lpstr>
    </vt:vector>
  </TitlesOfParts>
  <Company>Paul Thottingal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Neurology Unit</dc:title>
  <dc:creator>Paul Thottingal</dc:creator>
  <cp:lastModifiedBy>pilarm</cp:lastModifiedBy>
  <cp:revision>555</cp:revision>
  <dcterms:created xsi:type="dcterms:W3CDTF">2007-08-29T17:53:44Z</dcterms:created>
  <dcterms:modified xsi:type="dcterms:W3CDTF">2013-02-20T19:32:13Z</dcterms:modified>
</cp:coreProperties>
</file>