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06" r:id="rId2"/>
  </p:sldMasterIdLst>
  <p:notesMasterIdLst>
    <p:notesMasterId r:id="rId20"/>
  </p:notesMasterIdLst>
  <p:handoutMasterIdLst>
    <p:handoutMasterId r:id="rId21"/>
  </p:handoutMasterIdLst>
  <p:sldIdLst>
    <p:sldId id="256" r:id="rId3"/>
    <p:sldId id="363" r:id="rId4"/>
    <p:sldId id="364" r:id="rId5"/>
    <p:sldId id="355" r:id="rId6"/>
    <p:sldId id="352" r:id="rId7"/>
    <p:sldId id="263" r:id="rId8"/>
    <p:sldId id="340" r:id="rId9"/>
    <p:sldId id="341" r:id="rId10"/>
    <p:sldId id="342" r:id="rId11"/>
    <p:sldId id="347" r:id="rId12"/>
    <p:sldId id="365" r:id="rId13"/>
    <p:sldId id="349" r:id="rId14"/>
    <p:sldId id="322" r:id="rId15"/>
    <p:sldId id="359" r:id="rId16"/>
    <p:sldId id="286" r:id="rId17"/>
    <p:sldId id="361" r:id="rId18"/>
    <p:sldId id="358" r:id="rId19"/>
  </p:sldIdLst>
  <p:sldSz cx="9144000" cy="6858000" type="screen4x3"/>
  <p:notesSz cx="6797675" cy="9928225"/>
  <p:custDataLst>
    <p:tags r:id="rId22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neva" pitchFamily="-1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neva" pitchFamily="-1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neva" pitchFamily="-1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neva" pitchFamily="-16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belaa" initials="a" lastIdx="1" clrIdx="0"/>
  <p:cmAuthor id="1" name="surekcla" initials="c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999999"/>
    <a:srgbClr val="B3B3B3"/>
    <a:srgbClr val="CCCCCC"/>
    <a:srgbClr val="E6E6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96" autoAdjust="0"/>
    <p:restoredTop sz="84833" autoAdjust="0"/>
  </p:normalViewPr>
  <p:slideViewPr>
    <p:cSldViewPr>
      <p:cViewPr>
        <p:scale>
          <a:sx n="70" d="100"/>
          <a:sy n="70" d="100"/>
        </p:scale>
        <p:origin x="-12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BEF9AE8-EB0B-4277-B681-145513F1A307}" type="datetimeFigureOut">
              <a:rPr lang="es-ES"/>
              <a:pPr>
                <a:defRPr/>
              </a:pPr>
              <a:t>20/02/2013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2E67706-7804-4AA9-97EC-F81B48F47FC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D9CDF22-530F-4902-82D9-157B96897A9F}" type="datetimeFigureOut">
              <a:rPr lang="es-ES"/>
              <a:pPr>
                <a:defRPr/>
              </a:pPr>
              <a:t>20/02/2013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2A7532-94F2-4558-9716-9B79168102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6589F1-D2F4-49B8-8531-AE6DF599AB74}" type="slidenum">
              <a:rPr lang="es-ES" smtClean="0"/>
              <a:pPr/>
              <a:t>1</a:t>
            </a:fld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Informações adicionais:</a:t>
            </a:r>
            <a:endParaRPr lang="pt-PT" dirty="0" smtClean="0"/>
          </a:p>
          <a:p>
            <a:r>
              <a:rPr lang="pt-PT" dirty="0" smtClean="0"/>
              <a:t>Nos doentes que tomam CTZ</a:t>
            </a:r>
            <a:r>
              <a:rPr lang="pt-PT" baseline="0" dirty="0" smtClean="0"/>
              <a:t> diariamente, pode acontecer que as infecções bacterianas não respondam ao antibiótico quando usado para tratamento. Igualmente, pode acontecer com a resistência a Fansidar da malária.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0D18B7-3FDC-43EF-AC85-BF3AB85C6240}" type="slidenum">
              <a:rPr lang="es-ES" smtClean="0"/>
              <a:pPr/>
              <a:t>11</a:t>
            </a:fld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D4D4F7-FAB5-4924-9B48-B8ECA68F6131}" type="slidenum">
              <a:rPr lang="es-ES" smtClean="0"/>
              <a:pPr/>
              <a:t>12</a:t>
            </a:fld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08A0BA-3AE0-4977-8FBB-CE2943C6F810}" type="slidenum">
              <a:rPr lang="es-ES" smtClean="0"/>
              <a:pPr/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Instruções</a:t>
            </a:r>
            <a:r>
              <a:rPr lang="pt-PT" b="1" baseline="0" dirty="0" smtClean="0"/>
              <a:t> para o Docente:</a:t>
            </a:r>
          </a:p>
          <a:p>
            <a:r>
              <a:rPr lang="pt-PT" b="0" baseline="0" dirty="0" smtClean="0"/>
              <a:t>Peça aos formandos para consultarem a folha de exercício da unidade 10.1 “</a:t>
            </a:r>
            <a:r>
              <a:rPr lang="pt-PT" sz="1200" dirty="0" smtClean="0"/>
              <a:t>Casos clínicos para usar o algoritmo sobre utilização de CTZ Profilático” </a:t>
            </a:r>
            <a:r>
              <a:rPr lang="pt-PT" b="0" baseline="0" dirty="0" smtClean="0"/>
              <a:t>do Caderno de Exercícios.</a:t>
            </a:r>
          </a:p>
          <a:p>
            <a:r>
              <a:rPr lang="pt-BR" b="0" dirty="0" smtClean="0"/>
              <a:t>Consulte</a:t>
            </a:r>
            <a:r>
              <a:rPr lang="pt-BR" b="0" baseline="0" dirty="0" smtClean="0"/>
              <a:t> as instruções na folha de exercício a seguir para realizar a </a:t>
            </a:r>
            <a:r>
              <a:rPr lang="pt-BR" b="0" baseline="0" dirty="0" err="1" smtClean="0"/>
              <a:t>actividade</a:t>
            </a:r>
            <a:r>
              <a:rPr lang="pt-BR" b="0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8CB1AC-747E-425F-B44D-484D1FF99350}" type="slidenum">
              <a:rPr lang="es-ES" smtClean="0"/>
              <a:pPr/>
              <a:t>15</a:t>
            </a:fld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131E0A7-C634-4027-AD1C-420F31408CB5}" type="slidenum">
              <a:rPr lang="es-ES" smtClean="0"/>
              <a:pPr/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23D1501D-C516-42CE-B0B4-D54E51725D62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pic>
        <p:nvPicPr>
          <p:cNvPr id="287753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286728" name="Object 9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D29C9D46-3726-4E6E-94C4-EA81F4D282ED}" type="slidenum">
              <a:rPr lang="en-US" sz="1200" baseline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‹#›</a:t>
            </a:fld>
            <a:endParaRPr lang="en-US" sz="12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  <p:sldLayoutId id="2147483726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3D3A694-45D9-4C56-99B0-28C1F76CF60F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288773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fld id="{8F9D22E7-E642-46D2-8574-BDD7B3F9B728}" type="slidenum">
              <a:rPr lang="es-ES" sz="1000" smtClean="0">
                <a:solidFill>
                  <a:srgbClr val="FFFFFF"/>
                </a:solidFill>
                <a:latin typeface="Lucida Sans Unicode" pitchFamily="34" charset="0"/>
              </a:rPr>
              <a:pPr/>
              <a:t>1</a:t>
            </a:fld>
            <a:endParaRPr lang="es-ES" sz="1000" smtClean="0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 bwMode="auto">
          <a:xfrm>
            <a:off x="1066800" y="2133600"/>
            <a:ext cx="7772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pt-PT" sz="40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ódulo</a:t>
            </a:r>
            <a:r>
              <a:rPr kumimoji="0" lang="pt-PT" sz="40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10</a:t>
            </a:r>
          </a:p>
          <a:p>
            <a:pPr lvl="0" algn="ctr"/>
            <a:endParaRPr lang="pt-PT" sz="3600" b="1" kern="0" noProof="0" dirty="0" smtClean="0">
              <a:latin typeface="+mj-lt"/>
              <a:ea typeface="+mj-ea"/>
              <a:cs typeface="+mj-cs"/>
            </a:endParaRPr>
          </a:p>
          <a:p>
            <a:pPr lvl="0" algn="ctr"/>
            <a:r>
              <a:rPr lang="pt-PT" sz="3600" kern="0" noProof="0" dirty="0" smtClean="0">
                <a:latin typeface="+mj-lt"/>
                <a:ea typeface="+mj-ea"/>
                <a:cs typeface="+mj-cs"/>
              </a:rPr>
              <a:t>Tratamento do Doente HIV+</a:t>
            </a:r>
            <a:r>
              <a:rPr kumimoji="0" lang="en-US" sz="36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f-ZA" sz="36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Possíveis Riscos da Profilaxia com  CTZ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PT" b="1" dirty="0" smtClean="0"/>
              <a:t>Infecções Bacterianas Resistentes ao </a:t>
            </a:r>
            <a:r>
              <a:rPr lang="pt-PT" b="1" dirty="0" err="1" smtClean="0"/>
              <a:t>CTZ</a:t>
            </a:r>
            <a:endParaRPr lang="en-US" b="1" dirty="0" smtClean="0"/>
          </a:p>
          <a:p>
            <a:pPr algn="just"/>
            <a:r>
              <a:rPr lang="pt-PT" dirty="0" smtClean="0"/>
              <a:t> Em doentes que tomam CTZ diariamente</a:t>
            </a:r>
          </a:p>
          <a:p>
            <a:pPr algn="just">
              <a:buNone/>
            </a:pPr>
            <a:endParaRPr lang="pt-PT" b="1" dirty="0" smtClean="0"/>
          </a:p>
          <a:p>
            <a:pPr algn="just">
              <a:buNone/>
            </a:pPr>
            <a:r>
              <a:rPr lang="pt-PT" b="1" dirty="0" smtClean="0"/>
              <a:t> Malária Resistente a </a:t>
            </a:r>
            <a:r>
              <a:rPr lang="pt-PT" b="1" dirty="0" err="1" smtClean="0"/>
              <a:t>Fansidar</a:t>
            </a:r>
            <a:r>
              <a:rPr lang="pt-PT" b="1" dirty="0" smtClean="0"/>
              <a:t> (</a:t>
            </a:r>
            <a:r>
              <a:rPr lang="pt-PT" b="1" dirty="0" err="1" smtClean="0"/>
              <a:t>SP</a:t>
            </a:r>
            <a:r>
              <a:rPr lang="pt-PT" b="1" dirty="0" smtClean="0"/>
              <a:t>)</a:t>
            </a:r>
          </a:p>
          <a:p>
            <a:pPr algn="just"/>
            <a:r>
              <a:rPr lang="pt-PT" dirty="0" smtClean="0"/>
              <a:t>Em doentes que tomam CTZ diariamente</a:t>
            </a:r>
          </a:p>
          <a:p>
            <a:pPr algn="just">
              <a:buNone/>
            </a:pPr>
            <a:endParaRPr lang="pt-PT" dirty="0" smtClean="0"/>
          </a:p>
          <a:p>
            <a:pPr algn="just">
              <a:buNone/>
            </a:pPr>
            <a:r>
              <a:rPr lang="pt-PT" b="1" dirty="0" smtClean="0"/>
              <a:t>Nota</a:t>
            </a:r>
            <a:r>
              <a:rPr lang="pt-PT" dirty="0" smtClean="0"/>
              <a:t>: O </a:t>
            </a:r>
            <a:r>
              <a:rPr lang="pt-PT" dirty="0" err="1" smtClean="0"/>
              <a:t>Fansidar</a:t>
            </a:r>
            <a:r>
              <a:rPr lang="pt-PT" dirty="0" smtClean="0"/>
              <a:t> não deve ser associado ao </a:t>
            </a:r>
            <a:r>
              <a:rPr lang="pt-PT" dirty="0" err="1" smtClean="0"/>
              <a:t>CTZ</a:t>
            </a:r>
            <a:endParaRPr lang="en-US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Indicações para CTZ em Adultos, Adolescentes e Grávidas HIV+ </a:t>
            </a:r>
            <a:r>
              <a:rPr lang="pt-PT" dirty="0" smtClean="0"/>
              <a:t>:</a:t>
            </a:r>
            <a:endParaRPr lang="pt-PT" dirty="0" smtClean="0"/>
          </a:p>
        </p:txBody>
      </p:sp>
      <p:sp>
        <p:nvSpPr>
          <p:cNvPr id="10243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sz="3000" dirty="0" smtClean="0"/>
              <a:t>É sempre preferível basear-se no critério imunológico: CD4 ≤350cels/mm</a:t>
            </a:r>
            <a:r>
              <a:rPr lang="pt-PT" sz="3000" baseline="30000" dirty="0" smtClean="0"/>
              <a:t>3</a:t>
            </a:r>
            <a:r>
              <a:rPr lang="pt-PT" sz="3000" dirty="0" smtClean="0"/>
              <a:t> </a:t>
            </a:r>
            <a:endParaRPr lang="en-US" sz="3000" dirty="0" smtClean="0"/>
          </a:p>
          <a:p>
            <a:r>
              <a:rPr lang="pt-PT" sz="3000" dirty="0" smtClean="0"/>
              <a:t>Se não existir a possibilidade de resultado de CD4, usa-se o critério clínico: Estadio II, III e IV</a:t>
            </a:r>
            <a:endParaRPr lang="en-US" sz="3000" dirty="0" smtClean="0"/>
          </a:p>
          <a:p>
            <a:r>
              <a:rPr lang="pt-PT" sz="3000" dirty="0" smtClean="0"/>
              <a:t>Doente com tuberculose, iniciar o CTZ independentemente do valor do CD4</a:t>
            </a:r>
          </a:p>
          <a:p>
            <a:pPr marL="342900" lvl="1" indent="-342900">
              <a:buClr>
                <a:srgbClr val="FF3300"/>
              </a:buClr>
            </a:pPr>
            <a:r>
              <a:rPr lang="pt-PT" sz="3000" dirty="0" smtClean="0"/>
              <a:t>Mulheres grávidas HIV+ </a:t>
            </a:r>
            <a:r>
              <a:rPr lang="pt-PT" sz="3000" dirty="0" smtClean="0"/>
              <a:t>iniciar </a:t>
            </a:r>
            <a:r>
              <a:rPr lang="pt-PT" sz="3000" dirty="0" smtClean="0"/>
              <a:t>em qualquer altura e durante a amamentação, independentemente do Cd4 e do estadio clínico</a:t>
            </a:r>
          </a:p>
          <a:p>
            <a:pPr marL="342900" lvl="1" indent="-342900">
              <a:buClr>
                <a:srgbClr val="FF3300"/>
              </a:buClr>
            </a:pPr>
            <a:r>
              <a:rPr lang="pt-PT" sz="2800" dirty="0" smtClean="0"/>
              <a:t>Doente com queda de CD4 que suspendeu o CTZ</a:t>
            </a:r>
          </a:p>
          <a:p>
            <a:pPr marL="342900" lvl="1" indent="-342900">
              <a:buClr>
                <a:srgbClr val="FF3300"/>
              </a:buClr>
            </a:pPr>
            <a:endParaRPr lang="pt-PT" sz="3000" dirty="0" smtClean="0"/>
          </a:p>
          <a:p>
            <a:endParaRPr lang="en-US" sz="3200" dirty="0" smtClean="0"/>
          </a:p>
          <a:p>
            <a:pPr algn="just"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Contra-indicações para </a:t>
            </a:r>
            <a:r>
              <a:rPr lang="pt-PT" dirty="0" err="1" smtClean="0"/>
              <a:t>CTZ</a:t>
            </a:r>
            <a:r>
              <a:rPr lang="en-US" dirty="0" smtClean="0"/>
              <a:t> </a:t>
            </a:r>
            <a:endParaRPr lang="pt-PT" dirty="0" smtClean="0"/>
          </a:p>
        </p:txBody>
      </p:sp>
      <p:sp>
        <p:nvSpPr>
          <p:cNvPr id="10243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PT" sz="3700" dirty="0" smtClean="0"/>
              <a:t>Alergia às </a:t>
            </a:r>
            <a:r>
              <a:rPr lang="pt-PT" sz="3800" dirty="0" smtClean="0"/>
              <a:t>sulfamidas (por exemplo, </a:t>
            </a:r>
            <a:r>
              <a:rPr lang="pt-PT" sz="3800" dirty="0" err="1" smtClean="0"/>
              <a:t>Fansidar</a:t>
            </a:r>
            <a:r>
              <a:rPr lang="pt-PT" sz="3800" dirty="0" smtClean="0"/>
              <a:t>, </a:t>
            </a:r>
            <a:r>
              <a:rPr lang="pt-PT" sz="3800" dirty="0" err="1" smtClean="0"/>
              <a:t>CTZ</a:t>
            </a:r>
            <a:r>
              <a:rPr lang="pt-PT" sz="3800" dirty="0" smtClean="0"/>
              <a:t>).</a:t>
            </a:r>
            <a:endParaRPr lang="en-US" sz="3800" dirty="0" smtClean="0"/>
          </a:p>
          <a:p>
            <a:pPr algn="just">
              <a:lnSpc>
                <a:spcPct val="150000"/>
              </a:lnSpc>
            </a:pPr>
            <a:r>
              <a:rPr lang="pt-PT" sz="3800" dirty="0" smtClean="0"/>
              <a:t>Anemia (Hb&lt;8.0g/dl) ou neutropenia (neutrófilos &lt; 1500 </a:t>
            </a:r>
            <a:r>
              <a:rPr lang="pt-PT" sz="3700" dirty="0" smtClean="0"/>
              <a:t>cels/mm</a:t>
            </a:r>
            <a:r>
              <a:rPr lang="pt-PT" sz="4000" baseline="30000" dirty="0" smtClean="0"/>
              <a:t>3</a:t>
            </a:r>
            <a:r>
              <a:rPr lang="pt-PT" sz="3800" dirty="0" smtClean="0"/>
              <a:t>).</a:t>
            </a:r>
            <a:endParaRPr lang="en-US" sz="3800" dirty="0" smtClean="0"/>
          </a:p>
          <a:p>
            <a:pPr algn="just">
              <a:lnSpc>
                <a:spcPct val="150000"/>
              </a:lnSpc>
            </a:pPr>
            <a:r>
              <a:rPr lang="pt-PT" sz="3800" dirty="0" smtClean="0"/>
              <a:t>Doente que tomou </a:t>
            </a:r>
            <a:r>
              <a:rPr lang="pt-PT" sz="3800" dirty="0" err="1" smtClean="0"/>
              <a:t>Fansidar</a:t>
            </a:r>
            <a:r>
              <a:rPr lang="pt-PT" sz="3800" dirty="0" smtClean="0"/>
              <a:t> há menos de 30 dias</a:t>
            </a:r>
            <a:endParaRPr lang="en-US" sz="3800" dirty="0" smtClean="0"/>
          </a:p>
          <a:p>
            <a:pPr algn="just">
              <a:lnSpc>
                <a:spcPct val="150000"/>
              </a:lnSpc>
              <a:buNone/>
            </a:pPr>
            <a:r>
              <a:rPr lang="pt-PT" sz="3200" strike="sngStrike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Passos para o Início de CTZ</a:t>
            </a:r>
            <a:endParaRPr lang="en-US" dirty="0"/>
          </a:p>
        </p:txBody>
      </p:sp>
      <p:sp>
        <p:nvSpPr>
          <p:cNvPr id="1741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PT" dirty="0" smtClean="0"/>
              <a:t>Se o doente for elegível para a profilaxia com CTZ, explique:</a:t>
            </a:r>
            <a:endParaRPr lang="en-US" dirty="0" smtClean="0"/>
          </a:p>
          <a:p>
            <a:pPr lvl="0" algn="just"/>
            <a:r>
              <a:rPr lang="pt-PT" dirty="0" smtClean="0"/>
              <a:t>Os benefícios e riscos do CTZ.</a:t>
            </a:r>
            <a:endParaRPr lang="en-US" dirty="0" smtClean="0"/>
          </a:p>
          <a:p>
            <a:pPr lvl="0" algn="just"/>
            <a:r>
              <a:rPr lang="pt-PT" dirty="0" smtClean="0"/>
              <a:t>A diferença entre “profilaxia” e “tratamento”.</a:t>
            </a:r>
          </a:p>
          <a:p>
            <a:pPr lvl="0" algn="just"/>
            <a:r>
              <a:rPr lang="pt-PT" dirty="0" smtClean="0"/>
              <a:t>A importância de tomar uma dose a cada dia, até que o nível de CD4 aumente.</a:t>
            </a:r>
          </a:p>
          <a:p>
            <a:pPr lvl="0" algn="just"/>
            <a:r>
              <a:rPr lang="pt-PT" dirty="0" smtClean="0"/>
              <a:t>A importância de se apresentar à Unidade Sanitária para reportar qualquer sintoma de efeito adverso.</a:t>
            </a:r>
            <a:endParaRPr lang="en-US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Actividade: Estudo de Caso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just"/>
            <a:r>
              <a:rPr lang="pt-PT" sz="3200" b="1" dirty="0" smtClean="0"/>
              <a:t>Folha de Exercícios: </a:t>
            </a:r>
            <a:r>
              <a:rPr lang="pt-PT" sz="3200" dirty="0" smtClean="0"/>
              <a:t>Casos clínicos para usar o algoritmo sobre utilização de CTZ Profilático</a:t>
            </a:r>
          </a:p>
          <a:p>
            <a:pPr algn="just"/>
            <a:r>
              <a:rPr lang="pt-PT" sz="3200" b="1" dirty="0" smtClean="0"/>
              <a:t>Pontos para discussão:</a:t>
            </a:r>
            <a:endParaRPr lang="pt-BR" b="1" i="1" dirty="0" smtClean="0">
              <a:solidFill>
                <a:srgbClr val="00B050"/>
              </a:solidFill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pt-BR" sz="3200" smtClean="0"/>
              <a:t>Casos  1-4 </a:t>
            </a:r>
            <a:endParaRPr lang="pt-BR" sz="3200" dirty="0" smtClean="0"/>
          </a:p>
          <a:p>
            <a:pPr lvl="1" algn="just">
              <a:buFont typeface="Wingdings" pitchFamily="2" charset="2"/>
              <a:buChar char="ü"/>
            </a:pPr>
            <a:r>
              <a:rPr lang="pt-BR" sz="3200" dirty="0" smtClean="0"/>
              <a:t>Uso do algoritmo de </a:t>
            </a:r>
            <a:r>
              <a:rPr lang="pt-BR" sz="3200" dirty="0" err="1" smtClean="0"/>
              <a:t>CTZ</a:t>
            </a:r>
            <a:r>
              <a:rPr lang="pt-BR" sz="3200" dirty="0" smtClean="0"/>
              <a:t> </a:t>
            </a:r>
          </a:p>
          <a:p>
            <a:pPr>
              <a:buFont typeface="Wingdings" pitchFamily="2" charset="2"/>
              <a:buChar char="ü"/>
            </a:pPr>
            <a:endParaRPr lang="en-US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Iniciação e Monitoria da Profilaxia</a:t>
            </a:r>
            <a:r>
              <a:rPr lang="en-US" dirty="0" smtClean="0"/>
              <a:t> </a:t>
            </a:r>
            <a:endParaRPr lang="pt-PT" dirty="0" smtClean="0"/>
          </a:p>
        </p:txBody>
      </p:sp>
      <p:sp>
        <p:nvSpPr>
          <p:cNvPr id="19459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PT" dirty="0" smtClean="0"/>
              <a:t>Registe o início da profilaxia no processo clínico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Não inicie CTZ e TARV no mesmo momento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Em cada consulta, pergunte por sinais e sintomas de reacção adversa ao CTZ e veja os resultados dos testes laboratoriais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Em caso de alergia ao CTZ (ou Fansidar), a alternativa é Dapsona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Quando Suspender a Profilaxia com CTZ?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lnSpc>
                <a:spcPct val="150000"/>
              </a:lnSpc>
            </a:pPr>
            <a:r>
              <a:rPr lang="pt-PT" sz="3200" dirty="0" smtClean="0"/>
              <a:t>Efeitos adversos graves (Síndrome de Stevens-Johnson, anemia grave, neutropenia)</a:t>
            </a:r>
          </a:p>
          <a:p>
            <a:pPr lvl="1" algn="just">
              <a:lnSpc>
                <a:spcPct val="150000"/>
              </a:lnSpc>
            </a:pPr>
            <a:r>
              <a:rPr lang="pt-PT" sz="3200" dirty="0" smtClean="0"/>
              <a:t>Aumento de CD4&gt;350 cels/mm</a:t>
            </a:r>
            <a:r>
              <a:rPr lang="pt-PT" sz="3200" baseline="30000" dirty="0" smtClean="0"/>
              <a:t>3 </a:t>
            </a:r>
            <a:r>
              <a:rPr lang="pt-PT" sz="3200" dirty="0" smtClean="0"/>
              <a:t>durante 6 meses consecutivos (Sempre que o doente estiver em TARV)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Pontos-Chave</a:t>
            </a:r>
            <a:endParaRPr 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pt-PT" dirty="0" smtClean="0"/>
              <a:t>Antes de iniciar a profilaxia com CTZ, é importante determinar a elegibilidade do doente.</a:t>
            </a:r>
            <a:endParaRPr lang="en-US" dirty="0" smtClean="0"/>
          </a:p>
          <a:p>
            <a:pPr lvl="0" algn="just">
              <a:lnSpc>
                <a:spcPct val="150000"/>
              </a:lnSpc>
            </a:pPr>
            <a:r>
              <a:rPr lang="pt-PT" dirty="0" smtClean="0"/>
              <a:t>As indicações e contra-indicações do doente devem ser avaliadas para se prescrever correctamente o </a:t>
            </a:r>
            <a:r>
              <a:rPr lang="pt-PT" smtClean="0"/>
              <a:t>CTZ profilático</a:t>
            </a:r>
            <a:r>
              <a:rPr lang="pt-PT" dirty="0" smtClean="0"/>
              <a:t>. 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É </a:t>
            </a:r>
            <a:r>
              <a:rPr lang="pt-PT" dirty="0" smtClean="0"/>
              <a:t>necessário monitorar o doente fazendo a profilaxia com CTZ. </a:t>
            </a:r>
            <a:endParaRPr lang="en-US" dirty="0" smtClean="0"/>
          </a:p>
          <a:p>
            <a:pPr lvl="0">
              <a:buNone/>
            </a:pPr>
            <a:endParaRPr lang="en-US" strike="sngStri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Divisão do Módulo 10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953000"/>
          </a:xfrm>
        </p:spPr>
        <p:txBody>
          <a:bodyPr/>
          <a:lstStyle/>
          <a:p>
            <a:r>
              <a:rPr lang="pt-BR" dirty="0" smtClean="0"/>
              <a:t>O Módulo 10 está dividido em sete unidades:</a:t>
            </a:r>
          </a:p>
          <a:p>
            <a:pPr lvl="1"/>
            <a:r>
              <a:rPr lang="af-ZA" sz="2800" dirty="0" smtClean="0"/>
              <a:t>10.1 Preven</a:t>
            </a:r>
            <a:r>
              <a:rPr lang="pt-PT" sz="2800" dirty="0" smtClean="0"/>
              <a:t>ção das IOs e </a:t>
            </a:r>
            <a:r>
              <a:rPr lang="af-ZA" sz="2800" dirty="0" smtClean="0"/>
              <a:t>Profilaxia com Cotrimoxazol (CTZ)</a:t>
            </a:r>
            <a:endParaRPr lang="en-US" sz="2800" dirty="0" smtClean="0"/>
          </a:p>
          <a:p>
            <a:pPr lvl="1"/>
            <a:r>
              <a:rPr lang="af-ZA" sz="2800" dirty="0" smtClean="0"/>
              <a:t>10.2 Introdução ao Tratamento Anti-retroviral</a:t>
            </a:r>
          </a:p>
          <a:p>
            <a:pPr lvl="1"/>
            <a:r>
              <a:rPr lang="af-ZA" sz="2800" dirty="0" smtClean="0"/>
              <a:t>10.3 Início do TARV</a:t>
            </a:r>
          </a:p>
          <a:p>
            <a:pPr lvl="1"/>
            <a:r>
              <a:rPr lang="af-ZA" sz="2800" dirty="0" smtClean="0"/>
              <a:t>10.4 Seguimento TARV e Falência Terapêutica</a:t>
            </a:r>
          </a:p>
          <a:p>
            <a:pPr lvl="1"/>
            <a:r>
              <a:rPr lang="af-ZA" sz="2800" dirty="0" smtClean="0"/>
              <a:t>10.5 Reacções Adversas aos Medicamentos</a:t>
            </a:r>
          </a:p>
          <a:p>
            <a:pPr lvl="1"/>
            <a:r>
              <a:rPr lang="af-ZA" sz="2800" dirty="0" smtClean="0"/>
              <a:t>10.6 Síndrome de Imuno-Restauração (SIR)</a:t>
            </a:r>
          </a:p>
          <a:p>
            <a:pPr lvl="1"/>
            <a:r>
              <a:rPr lang="af-ZA" sz="2800" dirty="0" smtClean="0"/>
              <a:t>10.7 Profilaxia Pós-Exposição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Unidade 10.1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7696200" cy="1676400"/>
          </a:xfrm>
        </p:spPr>
        <p:txBody>
          <a:bodyPr/>
          <a:lstStyle/>
          <a:p>
            <a:r>
              <a:rPr lang="pt-PT" sz="3600" b="1" dirty="0" smtClean="0"/>
              <a:t>Prevenção das IOs e</a:t>
            </a:r>
          </a:p>
          <a:p>
            <a:r>
              <a:rPr lang="pt-PT" sz="3600" b="1" dirty="0" smtClean="0"/>
              <a:t>Profilaxia com </a:t>
            </a:r>
            <a:r>
              <a:rPr lang="pt-PT" sz="3600" b="1" dirty="0" err="1" smtClean="0"/>
              <a:t>Cotrimoxazol</a:t>
            </a:r>
            <a:r>
              <a:rPr lang="pt-PT" sz="3600" b="1" dirty="0" smtClean="0"/>
              <a:t> </a:t>
            </a:r>
            <a:r>
              <a:rPr lang="pt-PT" sz="3600" b="1" dirty="0" smtClean="0">
                <a:solidFill>
                  <a:srgbClr val="000000"/>
                </a:solidFill>
              </a:rPr>
              <a:t>(</a:t>
            </a:r>
            <a:r>
              <a:rPr lang="pt-PT" sz="3600" b="1" dirty="0" err="1" smtClean="0">
                <a:solidFill>
                  <a:srgbClr val="000000"/>
                </a:solidFill>
              </a:rPr>
              <a:t>CTZ</a:t>
            </a:r>
            <a:r>
              <a:rPr lang="pt-PT" sz="3600" b="1" dirty="0" smtClean="0">
                <a:solidFill>
                  <a:srgbClr val="000000"/>
                </a:solidFill>
              </a:rPr>
              <a:t>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Introdução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 smtClean="0"/>
              <a:t>As infecções oportunistas (</a:t>
            </a:r>
            <a:r>
              <a:rPr lang="pt-PT" dirty="0" err="1" smtClean="0"/>
              <a:t>IOs</a:t>
            </a:r>
            <a:r>
              <a:rPr lang="pt-PT" dirty="0" smtClean="0"/>
              <a:t>) são responsáveis pela maioria das complicações nos doentes HIV+. </a:t>
            </a:r>
          </a:p>
          <a:p>
            <a:pPr algn="just"/>
            <a:r>
              <a:rPr lang="pt-PT" dirty="0" smtClean="0"/>
              <a:t>O tratamento profilático com Cotrimoxazol (CTZ) pode muitas vezes evitar essas doenças.</a:t>
            </a:r>
          </a:p>
          <a:p>
            <a:pPr algn="just"/>
            <a:r>
              <a:rPr lang="pt-PT" dirty="0" smtClean="0"/>
              <a:t>Nesta unidade, dar-se-á enfoque aos seguintes aspectos: como e quando essa profilaxia é recomendada e quais são as suas contra-indicações.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Objectivos de Aprendizagem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af-ZA" dirty="0" smtClean="0"/>
              <a:t>No final desta unidade, os formandos  devem ser capazes de:</a:t>
            </a:r>
            <a:endParaRPr lang="pt-PT" dirty="0" smtClean="0"/>
          </a:p>
          <a:p>
            <a:pPr lvl="0" algn="just"/>
            <a:r>
              <a:rPr lang="pt-PT" dirty="0" smtClean="0"/>
              <a:t>Identificar os passos a seguir para determinar a elegibilidade para profilaxia com </a:t>
            </a:r>
            <a:r>
              <a:rPr lang="pt-PT" dirty="0" err="1" smtClean="0"/>
              <a:t>Cotrimoxazol</a:t>
            </a:r>
            <a:endParaRPr lang="en-US" dirty="0" smtClean="0"/>
          </a:p>
          <a:p>
            <a:pPr lvl="0" algn="just"/>
            <a:r>
              <a:rPr lang="pt-PT" dirty="0" smtClean="0"/>
              <a:t>Prescrever correctamente o </a:t>
            </a:r>
            <a:r>
              <a:rPr lang="pt-PT" dirty="0" err="1" smtClean="0"/>
              <a:t>CTZ</a:t>
            </a:r>
            <a:r>
              <a:rPr lang="pt-PT" dirty="0" smtClean="0"/>
              <a:t> nos doentes elegíveis</a:t>
            </a:r>
          </a:p>
          <a:p>
            <a:pPr lvl="0" algn="just"/>
            <a:r>
              <a:rPr lang="pt-PT" dirty="0" smtClean="0"/>
              <a:t>Explicar ao doente a importância do uso do CTZ como profilaxia para as Infecções Oportunistas (</a:t>
            </a:r>
            <a:r>
              <a:rPr lang="pt-PT" dirty="0" err="1" smtClean="0"/>
              <a:t>IOs</a:t>
            </a:r>
            <a:r>
              <a:rPr lang="pt-PT" dirty="0" smtClean="0"/>
              <a:t>) e outros problemas que podem complicar o doente com e sem </a:t>
            </a:r>
            <a:r>
              <a:rPr lang="pt-PT" dirty="0" err="1" smtClean="0"/>
              <a:t>TARV</a:t>
            </a:r>
            <a:endParaRPr lang="en-US" dirty="0" smtClean="0"/>
          </a:p>
          <a:p>
            <a:pPr lvl="0" algn="just"/>
            <a:r>
              <a:rPr lang="pt-PT" dirty="0" smtClean="0"/>
              <a:t>Usar o algoritmo de </a:t>
            </a:r>
            <a:r>
              <a:rPr lang="pt-PT" dirty="0" err="1" smtClean="0"/>
              <a:t>CTZ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Profilaxia com Cotrimoxazol (CTZ)</a:t>
            </a:r>
            <a:endParaRPr lang="pt-PT" dirty="0" smtClean="0"/>
          </a:p>
        </p:txBody>
      </p:sp>
      <p:sp>
        <p:nvSpPr>
          <p:cNvPr id="614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b="1" dirty="0" smtClean="0"/>
              <a:t>Definição:</a:t>
            </a:r>
            <a:r>
              <a:rPr lang="en-US" b="1" dirty="0" smtClean="0"/>
              <a:t>	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A profilaxia com CTZ significa tomar CTZ em doses recomendadas</a:t>
            </a:r>
            <a:r>
              <a:rPr lang="pt-PT" dirty="0" smtClean="0">
                <a:solidFill>
                  <a:srgbClr val="FF0000"/>
                </a:solidFill>
              </a:rPr>
              <a:t> </a:t>
            </a:r>
            <a:r>
              <a:rPr lang="pt-PT" dirty="0" smtClean="0"/>
              <a:t>diariamente e durante  meses ou anos para prevenir infecções oportunistas.</a:t>
            </a:r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Importância da Profilaxia com CTZ  em Doentes HIV+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PT" dirty="0" smtClean="0"/>
              <a:t>Redução da carga de infecções oportunistas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pt-PT" dirty="0" smtClean="0"/>
              <a:t>Redução da carga de infecções comuns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pt-PT" dirty="0" smtClean="0"/>
              <a:t>Redução da taxa de mortalidade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Benefícios do Uso do </a:t>
            </a:r>
            <a:r>
              <a:rPr lang="pt-PT" dirty="0" err="1" smtClean="0"/>
              <a:t>CTZ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Redução da incidência de infecções oportunistas (</a:t>
            </a:r>
            <a:r>
              <a:rPr lang="pt-PT" dirty="0" err="1" smtClean="0"/>
              <a:t>IOs</a:t>
            </a:r>
            <a:r>
              <a:rPr lang="pt-PT" dirty="0" smtClean="0"/>
              <a:t>) e infecções comuns nos doentes HIV+, tais como:</a:t>
            </a:r>
          </a:p>
          <a:p>
            <a:pPr lvl="2" algn="just"/>
            <a:r>
              <a:rPr lang="pt-PT" sz="2600" dirty="0" smtClean="0"/>
              <a:t>Malária</a:t>
            </a:r>
          </a:p>
          <a:p>
            <a:pPr lvl="2" algn="just"/>
            <a:r>
              <a:rPr lang="pt-PT" sz="2600" dirty="0" smtClean="0"/>
              <a:t>Diarreias causadas por </a:t>
            </a:r>
            <a:r>
              <a:rPr lang="pt-PT" sz="2600" dirty="0" err="1" smtClean="0"/>
              <a:t>IOs</a:t>
            </a:r>
            <a:r>
              <a:rPr lang="pt-PT" sz="2600" dirty="0" smtClean="0"/>
              <a:t> e outras doenças (p. ex: </a:t>
            </a:r>
            <a:r>
              <a:rPr lang="pt-PT" sz="2600" dirty="0" err="1" smtClean="0"/>
              <a:t>Salmonella</a:t>
            </a:r>
            <a:r>
              <a:rPr lang="pt-PT" sz="2600" dirty="0" smtClean="0"/>
              <a:t>)</a:t>
            </a:r>
          </a:p>
          <a:p>
            <a:pPr lvl="2" algn="just"/>
            <a:r>
              <a:rPr lang="pt-PT" sz="2600" dirty="0" smtClean="0"/>
              <a:t>Pneumonia por </a:t>
            </a:r>
            <a:r>
              <a:rPr lang="pt-PT" sz="2600" i="1" dirty="0" err="1" smtClean="0"/>
              <a:t>Pneumocistis</a:t>
            </a:r>
            <a:r>
              <a:rPr lang="pt-PT" sz="2600" i="1" dirty="0" smtClean="0"/>
              <a:t> </a:t>
            </a:r>
            <a:r>
              <a:rPr lang="pt-PT" sz="2600" i="1" dirty="0" err="1" smtClean="0"/>
              <a:t>jiroveci</a:t>
            </a:r>
            <a:r>
              <a:rPr lang="pt-PT" sz="2600" i="1" dirty="0" smtClean="0"/>
              <a:t> </a:t>
            </a:r>
            <a:r>
              <a:rPr lang="pt-PT" sz="2600" dirty="0" smtClean="0"/>
              <a:t>(PCP) e outros</a:t>
            </a:r>
          </a:p>
          <a:p>
            <a:pPr lvl="2" algn="just"/>
            <a:r>
              <a:rPr lang="pt-PT" sz="2600" dirty="0" smtClean="0"/>
              <a:t>Pneumonias bacterianas</a:t>
            </a:r>
          </a:p>
          <a:p>
            <a:pPr lvl="2" algn="just"/>
            <a:r>
              <a:rPr lang="pt-PT" sz="2600" dirty="0" smtClean="0"/>
              <a:t>Toxoplasmose cerebral</a:t>
            </a:r>
          </a:p>
          <a:p>
            <a:pPr algn="just"/>
            <a:r>
              <a:rPr lang="pt-PT" dirty="0" smtClean="0"/>
              <a:t>Redução da mortalidade dos doentes HIV+ devida às IOs e a causas comuns</a:t>
            </a:r>
          </a:p>
          <a:p>
            <a:endParaRPr lang="pt-PT" dirty="0" smtClean="0"/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Efeitos Adversos do CTZ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572000"/>
          </a:xfrm>
        </p:spPr>
        <p:txBody>
          <a:bodyPr/>
          <a:lstStyle/>
          <a:p>
            <a:pPr algn="just"/>
            <a:r>
              <a:rPr lang="pt-PT" dirty="0" smtClean="0"/>
              <a:t>Reacções cutâneas:</a:t>
            </a:r>
            <a:endParaRPr lang="en-US" dirty="0" smtClean="0"/>
          </a:p>
          <a:p>
            <a:pPr lvl="1" algn="just"/>
            <a:r>
              <a:rPr lang="pt-PT" dirty="0" smtClean="0"/>
              <a:t>Reacção fixa ao fármaco (lesão </a:t>
            </a:r>
            <a:r>
              <a:rPr lang="pt-PT" dirty="0" err="1" smtClean="0"/>
              <a:t>hiperpigmentada</a:t>
            </a:r>
            <a:r>
              <a:rPr lang="pt-PT" dirty="0" smtClean="0"/>
              <a:t> que aparece sempre no mesmo lugar do corpo quando se toma o medicamento)</a:t>
            </a:r>
            <a:endParaRPr lang="en-US" dirty="0" smtClean="0"/>
          </a:p>
          <a:p>
            <a:pPr lvl="1" algn="just"/>
            <a:r>
              <a:rPr lang="pt-PT" dirty="0" smtClean="0"/>
              <a:t>Erupção cutânea generalizada</a:t>
            </a:r>
            <a:endParaRPr lang="en-US" dirty="0" smtClean="0"/>
          </a:p>
          <a:p>
            <a:pPr lvl="1" algn="just"/>
            <a:r>
              <a:rPr lang="pt-PT" dirty="0" smtClean="0"/>
              <a:t>Síndrome de </a:t>
            </a:r>
            <a:r>
              <a:rPr lang="pt-PT" dirty="0" err="1" smtClean="0"/>
              <a:t>Stevens-Johnson</a:t>
            </a:r>
            <a:endParaRPr lang="en-US" dirty="0" smtClean="0"/>
          </a:p>
          <a:p>
            <a:pPr algn="just"/>
            <a:r>
              <a:rPr lang="pt-PT" dirty="0" smtClean="0"/>
              <a:t>Outras reacções:</a:t>
            </a:r>
            <a:endParaRPr lang="en-US" dirty="0" smtClean="0"/>
          </a:p>
          <a:p>
            <a:pPr lvl="1" algn="just"/>
            <a:r>
              <a:rPr lang="pt-PT" dirty="0" smtClean="0"/>
              <a:t>Insuficiência medular (anemia, leucopenia, trombocitopenia)</a:t>
            </a:r>
            <a:endParaRPr lang="en-US" dirty="0" smtClean="0"/>
          </a:p>
          <a:p>
            <a:pPr lvl="1" algn="just"/>
            <a:r>
              <a:rPr lang="pt-PT" dirty="0" smtClean="0"/>
              <a:t>Insuficiência hepática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5"/>
  <p:tag name="MMPROD_UIDATA" val="&lt;database version=&quot;6.0&quot;&gt;&lt;object type=&quot;1&quot; unique_id=&quot;10001&quot;&gt;&lt;object type=&quot;8&quot; unique_id=&quot;13933&quot;&gt;&lt;/object&gt;&lt;object type=&quot;2&quot; unique_id=&quot;13934&quot;&gt;&lt;object type=&quot;3&quot; unique_id=&quot;13935&quot;&gt;&lt;property id=&quot;20148&quot; value=&quot;5&quot;/&gt;&lt;property id=&quot;20300&quot; value=&quot;Slide 1&quot;/&gt;&lt;property id=&quot;20307&quot; value=&quot;256&quot;/&gt;&lt;/object&gt;&lt;object type=&quot;3&quot; unique_id=&quot;13936&quot;&gt;&lt;property id=&quot;20148&quot; value=&quot;5&quot;/&gt;&lt;property id=&quot;20300&quot; value=&quot;Slide 2 - &amp;quot;Divisão do Módulo 10&amp;quot;&quot;/&gt;&lt;property id=&quot;20307&quot; value=&quot;363&quot;/&gt;&lt;/object&gt;&lt;object type=&quot;3&quot; unique_id=&quot;13937&quot;&gt;&lt;property id=&quot;20148&quot; value=&quot;5&quot;/&gt;&lt;property id=&quot;20300&quot; value=&quot;Slide 3 - &amp;quot;Unidade 10.1&amp;quot;&quot;/&gt;&lt;property id=&quot;20307&quot; value=&quot;364&quot;/&gt;&lt;/object&gt;&lt;object type=&quot;3&quot; unique_id=&quot;13938&quot;&gt;&lt;property id=&quot;20148&quot; value=&quot;5&quot;/&gt;&lt;property id=&quot;20300&quot; value=&quot;Slide 4 - &amp;quot;Introdução&amp;quot;&quot;/&gt;&lt;property id=&quot;20307&quot; value=&quot;355&quot;/&gt;&lt;/object&gt;&lt;object type=&quot;3&quot; unique_id=&quot;13939&quot;&gt;&lt;property id=&quot;20148&quot; value=&quot;5&quot;/&gt;&lt;property id=&quot;20300&quot; value=&quot;Slide 5 - &amp;quot;Objectivos de Aprendizagem &amp;quot;&quot;/&gt;&lt;property id=&quot;20307&quot; value=&quot;352&quot;/&gt;&lt;/object&gt;&lt;object type=&quot;3&quot; unique_id=&quot;13940&quot;&gt;&lt;property id=&quot;20148&quot; value=&quot;5&quot;/&gt;&lt;property id=&quot;20300&quot; value=&quot;Slide 6 - &amp;quot;Profilaxia com Cotrimoxazol (CTZ)&amp;quot;&quot;/&gt;&lt;property id=&quot;20307&quot; value=&quot;263&quot;/&gt;&lt;/object&gt;&lt;object type=&quot;3&quot; unique_id=&quot;13941&quot;&gt;&lt;property id=&quot;20148&quot; value=&quot;5&quot;/&gt;&lt;property id=&quot;20300&quot; value=&quot;Slide 7 - &amp;quot;Importância da Profilaxia com CTZ  em Doentes HIV+&amp;quot;&quot;/&gt;&lt;property id=&quot;20307&quot; value=&quot;340&quot;/&gt;&lt;/object&gt;&lt;object type=&quot;3&quot; unique_id=&quot;13942&quot;&gt;&lt;property id=&quot;20148&quot; value=&quot;5&quot;/&gt;&lt;property id=&quot;20300&quot; value=&quot;Slide 8 - &amp;quot;&amp;#x0D;&amp;#x0A;Benefícios do Uso do CTZ&amp;#x0D;&amp;#x0A;&amp;quot;&quot;/&gt;&lt;property id=&quot;20307&quot; value=&quot;341&quot;/&gt;&lt;/object&gt;&lt;object type=&quot;3&quot; unique_id=&quot;13943&quot;&gt;&lt;property id=&quot;20148&quot; value=&quot;5&quot;/&gt;&lt;property id=&quot;20300&quot; value=&quot;Slide 9 - &amp;quot;&amp;#x0D;&amp;#x0A;Efeitos Adversos do CTZ &amp;#x0D;&amp;#x0A;&amp;quot;&quot;/&gt;&lt;property id=&quot;20307&quot; value=&quot;342&quot;/&gt;&lt;/object&gt;&lt;object type=&quot;3&quot; unique_id=&quot;13944&quot;&gt;&lt;property id=&quot;20148&quot; value=&quot;5&quot;/&gt;&lt;property id=&quot;20300&quot; value=&quot;Slide 10 - &amp;quot;&amp;#x0D;&amp;#x0A;Possíveis Riscos da Profilaxia com  CTZ &amp;#x0D;&amp;#x0A;&amp;quot;&quot;/&gt;&lt;property id=&quot;20307&quot; value=&quot;347&quot;/&gt;&lt;/object&gt;&lt;object type=&quot;3&quot; unique_id=&quot;13945&quot;&gt;&lt;property id=&quot;20148&quot; value=&quot;5&quot;/&gt;&lt;property id=&quot;20300&quot; value=&quot;Slide 11 - &amp;quot;Indicações para CTZ em Adultos, Adolescentes e Grávidas HIV+ (1):&amp;quot;&quot;/&gt;&lt;property id=&quot;20307&quot; value=&quot;365&quot;/&gt;&lt;/object&gt;&lt;object type=&quot;3&quot; unique_id=&quot;13946&quot;&gt;&lt;property id=&quot;20148&quot; value=&quot;5&quot;/&gt;&lt;property id=&quot;20300&quot; value=&quot;Slide 12 - &amp;quot;Indicações para CTZ em Adultos, Adolescentes e Grávidas HIV+ (2)&amp;quot;&quot;/&gt;&lt;property id=&quot;20307&quot; value=&quot;317&quot;/&gt;&lt;/object&gt;&lt;object type=&quot;3&quot; unique_id=&quot;13947&quot;&gt;&lt;property id=&quot;20148&quot; value=&quot;5&quot;/&gt;&lt;property id=&quot;20300&quot; value=&quot;Slide 13 - &amp;quot;Contra-indicações para CTZ &amp;quot;&quot;/&gt;&lt;property id=&quot;20307&quot; value=&quot;349&quot;/&gt;&lt;/object&gt;&lt;object type=&quot;3&quot; unique_id=&quot;13948&quot;&gt;&lt;property id=&quot;20148&quot; value=&quot;5&quot;/&gt;&lt;property id=&quot;20300&quot; value=&quot;Slide 14 - &amp;quot;Passos para o Início de CTZ&amp;quot;&quot;/&gt;&lt;property id=&quot;20307&quot; value=&quot;322&quot;/&gt;&lt;/object&gt;&lt;object type=&quot;3&quot; unique_id=&quot;13949&quot;&gt;&lt;property id=&quot;20148&quot; value=&quot;5&quot;/&gt;&lt;property id=&quot;20300&quot; value=&quot;Slide 15 - &amp;quot;Actividade: Estudo de Caso &amp;quot;&quot;/&gt;&lt;property id=&quot;20307&quot; value=&quot;359&quot;/&gt;&lt;/object&gt;&lt;object type=&quot;3&quot; unique_id=&quot;13950&quot;&gt;&lt;property id=&quot;20148&quot; value=&quot;5&quot;/&gt;&lt;property id=&quot;20300&quot; value=&quot;Slide 16 - &amp;quot;Iniciação e Monitoria da Profilaxia &amp;quot;&quot;/&gt;&lt;property id=&quot;20307&quot; value=&quot;286&quot;/&gt;&lt;/object&gt;&lt;object type=&quot;3&quot; unique_id=&quot;13951&quot;&gt;&lt;property id=&quot;20148&quot; value=&quot;5&quot;/&gt;&lt;property id=&quot;20300&quot; value=&quot;Slide 17 - &amp;quot;Quando Suspender a Profilaxia com CTZ?&amp;quot;&quot;/&gt;&lt;property id=&quot;20307&quot; value=&quot;361&quot;/&gt;&lt;/object&gt;&lt;object type=&quot;3&quot; unique_id=&quot;13952&quot;&gt;&lt;property id=&quot;20148&quot; value=&quot;5&quot;/&gt;&lt;property id=&quot;20300&quot; value=&quot;Slide 18 - &amp;quot;Considerações&amp;quot;&quot;/&gt;&lt;property id=&quot;20307&quot; value=&quot;358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4035</TotalTime>
  <Words>831</Words>
  <Application>Microsoft Office PowerPoint</Application>
  <PresentationFormat>On-screen Show (4:3)</PresentationFormat>
  <Paragraphs>116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MISAU</vt:lpstr>
      <vt:lpstr>1_TBOI Landscape Draft</vt:lpstr>
      <vt:lpstr>Slide 1</vt:lpstr>
      <vt:lpstr>Divisão do Módulo 10</vt:lpstr>
      <vt:lpstr>Unidade 10.1</vt:lpstr>
      <vt:lpstr>Introdução</vt:lpstr>
      <vt:lpstr>Objectivos de Aprendizagem </vt:lpstr>
      <vt:lpstr>Profilaxia com Cotrimoxazol (CTZ)</vt:lpstr>
      <vt:lpstr>Importância da Profilaxia com CTZ  em Doentes HIV+</vt:lpstr>
      <vt:lpstr> Benefícios do Uso do CTZ </vt:lpstr>
      <vt:lpstr> Efeitos Adversos do CTZ  </vt:lpstr>
      <vt:lpstr> Possíveis Riscos da Profilaxia com  CTZ  </vt:lpstr>
      <vt:lpstr>Indicações para CTZ em Adultos, Adolescentes e Grávidas HIV+ :</vt:lpstr>
      <vt:lpstr>Contra-indicações para CTZ </vt:lpstr>
      <vt:lpstr>Passos para o Início de CTZ</vt:lpstr>
      <vt:lpstr>Actividade: Estudo de Caso </vt:lpstr>
      <vt:lpstr>Iniciação e Monitoria da Profilaxia </vt:lpstr>
      <vt:lpstr>Quando Suspender a Profilaxia com CTZ?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15</dc:title>
  <dc:creator>Pilar Martinez</dc:creator>
  <cp:lastModifiedBy>pilarm</cp:lastModifiedBy>
  <cp:revision>488</cp:revision>
  <dcterms:created xsi:type="dcterms:W3CDTF">2007-09-04T15:46:26Z</dcterms:created>
  <dcterms:modified xsi:type="dcterms:W3CDTF">2013-02-20T14:55:14Z</dcterms:modified>
</cp:coreProperties>
</file>