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7" r:id="rId3"/>
    <p:sldId id="274" r:id="rId4"/>
    <p:sldId id="258" r:id="rId5"/>
    <p:sldId id="310" r:id="rId6"/>
    <p:sldId id="275" r:id="rId7"/>
    <p:sldId id="297" r:id="rId8"/>
    <p:sldId id="281" r:id="rId9"/>
    <p:sldId id="272" r:id="rId10"/>
    <p:sldId id="282" r:id="rId11"/>
    <p:sldId id="283" r:id="rId12"/>
    <p:sldId id="284" r:id="rId13"/>
    <p:sldId id="261" r:id="rId14"/>
    <p:sldId id="298" r:id="rId15"/>
    <p:sldId id="299" r:id="rId16"/>
    <p:sldId id="267" r:id="rId17"/>
    <p:sldId id="300" r:id="rId18"/>
    <p:sldId id="301" r:id="rId19"/>
    <p:sldId id="311" r:id="rId20"/>
    <p:sldId id="303" r:id="rId21"/>
    <p:sldId id="288" r:id="rId22"/>
    <p:sldId id="304" r:id="rId23"/>
    <p:sldId id="312" r:id="rId24"/>
    <p:sldId id="305" r:id="rId25"/>
    <p:sldId id="308" r:id="rId26"/>
    <p:sldId id="309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kcla" initials="c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351" autoAdjust="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26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4B7957-C8F7-4FFF-839E-8747742370EB}" type="datetimeFigureOut">
              <a:rPr lang="af-ZA"/>
              <a:pPr>
                <a:defRPr/>
              </a:pPr>
              <a:t>2013/02/23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6F98FE-A2BA-4460-9E5F-8126DCC4DBF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9DA188-5955-48D2-BA07-07979E338726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pt-PT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D49F5E-BC0A-4455-97A5-C6AEBF3E88CB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P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5674B5-6A86-4597-A8F6-518DE8DC6403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P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96A8E-1DF8-44B3-B295-613BA5DB7E4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P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96A8E-1DF8-44B3-B295-613BA5DB7E4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P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96A8E-1DF8-44B3-B295-613BA5DB7E4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P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96A8E-1DF8-44B3-B295-613BA5DB7E4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P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96A8E-1DF8-44B3-B295-613BA5DB7E4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P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="1" noProof="0" dirty="0" smtClean="0"/>
              <a:t>Instruções para o Docente: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0" baseline="0" noProof="0" dirty="0" smtClean="0"/>
              <a:t>Peça aos formandos para consultarem a folha de exercício  da unidade 10.2 “</a:t>
            </a:r>
            <a:r>
              <a:rPr lang="pt-PT" sz="1200" dirty="0" smtClean="0"/>
              <a:t>Praticar a comunicação com os pacientes em relação ao tratamento”</a:t>
            </a:r>
            <a:r>
              <a:rPr lang="pt-PT" b="0" baseline="0" noProof="0" dirty="0" smtClean="0"/>
              <a:t>do Caderno de Exercícios</a:t>
            </a:r>
            <a:endParaRPr lang="pt-PT" b="0" noProof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0" noProof="0" dirty="0" smtClean="0"/>
              <a:t>Consulte as instruções na folha de exercício a seguir para realizar</a:t>
            </a:r>
            <a:r>
              <a:rPr lang="pt-PT" b="0" baseline="0" noProof="0" dirty="0" smtClean="0"/>
              <a:t> a actividade</a:t>
            </a:r>
          </a:p>
          <a:p>
            <a:endParaRPr lang="pt-PT" b="1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f-ZA" sz="120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96A8E-1DF8-44B3-B295-613BA5DB7E4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sz="1200" b="1" i="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Instruções para o Docente:</a:t>
            </a:r>
            <a:endParaRPr lang="pt-PT" sz="1200" i="1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PT" sz="1200" i="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Peça</a:t>
            </a:r>
            <a:r>
              <a:rPr lang="pt-PT" sz="1200" i="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aos formandos para abrirem o </a:t>
            </a:r>
            <a:r>
              <a:rPr lang="pt-PT" sz="1200" i="0" kern="1200" baseline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MR</a:t>
            </a:r>
            <a:r>
              <a:rPr lang="pt-PT" sz="1200" i="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Em anexo, na unidade 10.2  (Introdução ao tratamento dos pacientes/doentes com HIV), estão os formulários usados para a prescrição </a:t>
            </a:r>
            <a:r>
              <a:rPr lang="af-ZA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MARV. </a:t>
            </a:r>
            <a:endParaRPr lang="af-ZA" sz="120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</a:pPr>
            <a:endParaRPr lang="af-ZA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3D2EF0-ECB0-4AE1-82FE-2EBE8A493662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P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noProof="0" dirty="0" smtClean="0"/>
              <a:t>Informações adicionais:</a:t>
            </a:r>
            <a:endParaRPr lang="pt-PT" noProof="0" dirty="0" smtClean="0"/>
          </a:p>
          <a:p>
            <a:pPr eaLnBrk="1" hangingPunct="1">
              <a:spcBef>
                <a:spcPct val="0"/>
              </a:spcBef>
            </a:pPr>
            <a:r>
              <a:rPr lang="pt-PT" noProof="0" dirty="0" smtClean="0"/>
              <a:t>Estes</a:t>
            </a:r>
            <a:r>
              <a:rPr lang="pt-PT" baseline="0" noProof="0" dirty="0" smtClean="0"/>
              <a:t> formulários podem ser vistos em anexo na unidade 10.2 (Introdução ao tratamento anti-retroviral) do </a:t>
            </a:r>
            <a:r>
              <a:rPr lang="pt-PT" baseline="0" noProof="0" dirty="0" err="1" smtClean="0"/>
              <a:t>MR</a:t>
            </a:r>
            <a:endParaRPr lang="pt-PT" noProof="0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3D2EF0-ECB0-4AE1-82FE-2EBE8A493662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P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3D2EF0-ECB0-4AE1-82FE-2EBE8A493662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P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af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af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25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0DA4B-9153-4527-BDE3-5092EBB322BC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0DA4B-9153-4527-BDE3-5092EBB322BC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6F98FE-A2BA-4460-9E5F-8126DCC4DBFF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59273A-7C90-4DB4-9D0E-B2D563AA2BEB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5674B5-6A86-4597-A8F6-518DE8DC6403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A72ACDEB-840B-4652-9DAB-64E78DDF3E1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E01A9977-E94B-4529-948B-8645ECC186A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602FE4B-2494-4D1D-AA66-7877E8F1A4CC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1752600"/>
            <a:ext cx="7772400" cy="1470025"/>
          </a:xfrm>
        </p:spPr>
        <p:txBody>
          <a:bodyPr/>
          <a:lstStyle/>
          <a:p>
            <a:pPr algn="ctr" eaLnBrk="1" hangingPunct="1"/>
            <a:r>
              <a:rPr lang="pt-PT" sz="4000" dirty="0" smtClean="0">
                <a:latin typeface="+mn-lt"/>
              </a:rPr>
              <a:t>Unidade 10.2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68580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3600" b="1" dirty="0" smtClean="0"/>
              <a:t>Introdução ao Tratamento Anti-retroviral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Preparação do Doente Antes de Iniciar o Tratamento (1)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Para além de cumprir os critérios clínicos necessários, os doentes devem ser capazes de: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3200" dirty="0" smtClean="0"/>
              <a:t>Compreender a importância do tratamento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3200" dirty="0" smtClean="0"/>
              <a:t>Assumir o compromisso de fazê-lo sempre e correctamente</a:t>
            </a:r>
            <a:r>
              <a:rPr lang="pt-PT" sz="2400" dirty="0" smtClean="0"/>
              <a:t>.</a:t>
            </a:r>
          </a:p>
          <a:p>
            <a:pPr algn="just" eaLnBrk="1" hangingPunct="1">
              <a:lnSpc>
                <a:spcPct val="150000"/>
              </a:lnSpc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pt-PT" dirty="0" smtClean="0"/>
              <a:t>Preparação do Doente Antes de Iniciar o Tratamento (2)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Algumas das informações que o doente deve compreender são:</a:t>
            </a:r>
          </a:p>
          <a:p>
            <a:pPr lvl="1" algn="just"/>
            <a:r>
              <a:rPr lang="pt-PT" dirty="0" smtClean="0"/>
              <a:t>O </a:t>
            </a:r>
            <a:r>
              <a:rPr lang="pt-PT" dirty="0" err="1" smtClean="0"/>
              <a:t>TARV</a:t>
            </a:r>
            <a:r>
              <a:rPr lang="pt-PT" dirty="0" smtClean="0"/>
              <a:t> é um tratamento para toda a vida</a:t>
            </a:r>
          </a:p>
          <a:p>
            <a:pPr lvl="1" algn="just"/>
            <a:r>
              <a:rPr lang="pt-PT" dirty="0" smtClean="0"/>
              <a:t>Fazer o </a:t>
            </a:r>
            <a:r>
              <a:rPr lang="pt-PT" dirty="0" err="1" smtClean="0"/>
              <a:t>TARV</a:t>
            </a:r>
            <a:r>
              <a:rPr lang="pt-PT" dirty="0" smtClean="0"/>
              <a:t> implica ir regularmente à Unidade Sanitária</a:t>
            </a:r>
          </a:p>
          <a:p>
            <a:pPr lvl="1" algn="just"/>
            <a:r>
              <a:rPr lang="pt-PT" dirty="0" smtClean="0"/>
              <a:t>É importante revelar o estado do doente a pelo menos uma pessoa (papel do confidente)</a:t>
            </a:r>
          </a:p>
          <a:p>
            <a:pPr lvl="1" algn="just"/>
            <a:r>
              <a:rPr lang="pt-PT" dirty="0" smtClean="0"/>
              <a:t>A falta de adesão vai comprometer a boa resposta ao tratamento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514600"/>
          </a:xfrm>
        </p:spPr>
        <p:txBody>
          <a:bodyPr/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MARVs: Mecanismos de Acção e Grupos de Fármacos</a:t>
            </a:r>
            <a:br>
              <a:rPr lang="pt-PT" dirty="0" smtClean="0"/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</a:pPr>
            <a:endParaRPr lang="pt-PT" sz="3200" b="1" dirty="0" smtClean="0"/>
          </a:p>
          <a:p>
            <a:pPr lvl="1" algn="ctr" eaLnBrk="1" hangingPunct="1">
              <a:buFont typeface="Arial" charset="0"/>
              <a:buChar char="–"/>
            </a:pPr>
            <a:endParaRPr lang="pt-PT" dirty="0" smtClean="0"/>
          </a:p>
          <a:p>
            <a:pPr lvl="1" algn="ctr" eaLnBrk="1" hangingPunct="1">
              <a:buFont typeface="Arial" charset="0"/>
              <a:buChar char="–"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/>
              <a:t>Mecanismo de Acção dos MARVs (1)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dirty="0" smtClean="0"/>
              <a:t>O tratamento anti-retroviral (TARV) consiste numa combinação de três fármacos anti-retrovirais que actuam bloqueando a capacidade do vírus se replicar.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dirty="0" smtClean="0"/>
              <a:t>Cada um destes medicamentos consegue bloquear a replicação num ponto diferente, de tal forma que para o vírus, torna-se difícil reproduzir-se na presença dos três fármacos.</a:t>
            </a:r>
            <a:endParaRPr lang="af-ZA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/>
              <a:t>Mecanismo de Acção dos MARVs (2)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3000" dirty="0" smtClean="0"/>
              <a:t>A </a:t>
            </a:r>
            <a:r>
              <a:rPr lang="pt-PT" sz="3000" b="1" dirty="0" smtClean="0"/>
              <a:t>terapia tripla </a:t>
            </a:r>
            <a:r>
              <a:rPr lang="pt-PT" sz="3000" dirty="0" smtClean="0"/>
              <a:t>é o padrão mundial para o tratamento da infecção pelo HIV, assim como o esquema do </a:t>
            </a:r>
            <a:r>
              <a:rPr lang="pt-PT" sz="3000" dirty="0" err="1" smtClean="0"/>
              <a:t>TARV</a:t>
            </a:r>
            <a:r>
              <a:rPr lang="pt-PT" sz="3000" dirty="0" smtClean="0"/>
              <a:t> adoptado em Moçambique.</a:t>
            </a:r>
            <a:endParaRPr lang="af-ZA" sz="3000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Inibidores </a:t>
            </a:r>
            <a:r>
              <a:rPr lang="pt-PT" dirty="0" err="1" smtClean="0"/>
              <a:t>Nucleósidos</a:t>
            </a:r>
            <a:r>
              <a:rPr lang="pt-PT" dirty="0" smtClean="0"/>
              <a:t> da </a:t>
            </a:r>
            <a:r>
              <a:rPr lang="pt-PT" dirty="0" err="1" smtClean="0"/>
              <a:t>Transcriptase</a:t>
            </a:r>
            <a:r>
              <a:rPr lang="pt-PT" dirty="0" smtClean="0"/>
              <a:t> Reversa (</a:t>
            </a:r>
            <a:r>
              <a:rPr lang="pt-PT" dirty="0" err="1" smtClean="0"/>
              <a:t>INTR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PT" dirty="0" smtClean="0"/>
              <a:t>Os </a:t>
            </a:r>
            <a:r>
              <a:rPr lang="pt-PT" dirty="0" err="1" smtClean="0"/>
              <a:t>INTR</a:t>
            </a:r>
            <a:r>
              <a:rPr lang="pt-PT" dirty="0" smtClean="0"/>
              <a:t> actuam na enzima </a:t>
            </a:r>
            <a:r>
              <a:rPr lang="pt-PT" dirty="0" err="1" smtClean="0"/>
              <a:t>Transcriptase</a:t>
            </a:r>
            <a:r>
              <a:rPr lang="pt-PT" dirty="0" smtClean="0"/>
              <a:t> reversa do HIV, incorporando-se à cadeia de DNA que</a:t>
            </a:r>
            <a:r>
              <a:rPr lang="af-ZA" dirty="0" smtClean="0"/>
              <a:t> </a:t>
            </a:r>
            <a:r>
              <a:rPr lang="pt-PT" dirty="0" smtClean="0"/>
              <a:t>o vírus cria. </a:t>
            </a:r>
          </a:p>
          <a:p>
            <a:pPr algn="just">
              <a:lnSpc>
                <a:spcPct val="120000"/>
              </a:lnSpc>
            </a:pPr>
            <a:r>
              <a:rPr lang="pt-PT" dirty="0" smtClean="0"/>
              <a:t>A cadeia torna-se defeituosa e, por consequência, impede que o vírus</a:t>
            </a:r>
            <a:r>
              <a:rPr lang="af-ZA" dirty="0" smtClean="0"/>
              <a:t> </a:t>
            </a:r>
            <a:r>
              <a:rPr lang="pt-PT" dirty="0" smtClean="0"/>
              <a:t>penetre no núcleo da célula infectada e crie novos vírus.</a:t>
            </a:r>
            <a:endParaRPr lang="af-ZA" dirty="0" smtClean="0"/>
          </a:p>
          <a:p>
            <a:pPr algn="just">
              <a:lnSpc>
                <a:spcPct val="120000"/>
              </a:lnSpc>
            </a:pPr>
            <a:r>
              <a:rPr lang="pt-PT" dirty="0" smtClean="0"/>
              <a:t>Os </a:t>
            </a:r>
            <a:r>
              <a:rPr lang="pt-PT" b="1" dirty="0" smtClean="0"/>
              <a:t>INTR</a:t>
            </a:r>
            <a:r>
              <a:rPr lang="pt-PT" dirty="0" smtClean="0"/>
              <a:t> usados na primeira linha são </a:t>
            </a:r>
            <a:r>
              <a:rPr lang="pt-PT" b="1" dirty="0" smtClean="0"/>
              <a:t>Zidovudina</a:t>
            </a:r>
            <a:r>
              <a:rPr lang="pt-PT" dirty="0" smtClean="0"/>
              <a:t>, </a:t>
            </a:r>
            <a:r>
              <a:rPr lang="pt-PT" b="1" dirty="0" smtClean="0"/>
              <a:t>Estavudina, Lamivudina, Abacavir, Tenofovir.</a:t>
            </a:r>
          </a:p>
          <a:p>
            <a:pPr algn="just">
              <a:lnSpc>
                <a:spcPct val="120000"/>
              </a:lnSpc>
            </a:pPr>
            <a:r>
              <a:rPr lang="pt-PT" dirty="0" smtClean="0"/>
              <a:t>O TARV de primeira linha contém sempre dois fármacos deste grupo.</a:t>
            </a:r>
          </a:p>
          <a:p>
            <a:pPr>
              <a:lnSpc>
                <a:spcPct val="150000"/>
              </a:lnSpc>
              <a:buNone/>
            </a:pPr>
            <a:endParaRPr lang="af-ZA" b="1" dirty="0" smtClean="0"/>
          </a:p>
          <a:p>
            <a:pPr>
              <a:buNone/>
            </a:pPr>
            <a:endParaRPr lang="af-ZA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Inibidores Não </a:t>
            </a:r>
            <a:r>
              <a:rPr lang="pt-PT" dirty="0" err="1" smtClean="0"/>
              <a:t>Nucleósidos</a:t>
            </a:r>
            <a:r>
              <a:rPr lang="pt-PT" dirty="0" smtClean="0"/>
              <a:t> da </a:t>
            </a:r>
            <a:r>
              <a:rPr lang="pt-PT" dirty="0" err="1" smtClean="0"/>
              <a:t>Transcriptase</a:t>
            </a:r>
            <a:r>
              <a:rPr lang="pt-PT" dirty="0" smtClean="0"/>
              <a:t> Reversa (</a:t>
            </a:r>
            <a:r>
              <a:rPr lang="pt-PT" dirty="0" err="1" smtClean="0"/>
              <a:t>INNTR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pt-PT" dirty="0" smtClean="0"/>
              <a:t>Estes fármacos bloqueiam igualmente a </a:t>
            </a:r>
            <a:r>
              <a:rPr lang="pt-PT" dirty="0" err="1" smtClean="0"/>
              <a:t>transcriptase</a:t>
            </a:r>
            <a:r>
              <a:rPr lang="pt-PT" dirty="0" smtClean="0"/>
              <a:t> reversa, mas por um processo</a:t>
            </a:r>
            <a:r>
              <a:rPr lang="af-ZA" dirty="0" smtClean="0"/>
              <a:t> </a:t>
            </a:r>
            <a:r>
              <a:rPr lang="pt-PT" dirty="0" smtClean="0"/>
              <a:t>diferente dos </a:t>
            </a:r>
            <a:r>
              <a:rPr lang="pt-PT" dirty="0" err="1" smtClean="0"/>
              <a:t>INTR</a:t>
            </a:r>
            <a:r>
              <a:rPr lang="pt-PT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pt-PT" dirty="0" smtClean="0"/>
              <a:t>Impedem a conversão do RNA em DNA e, consequentemente,</a:t>
            </a:r>
            <a:r>
              <a:rPr lang="af-ZA" dirty="0" smtClean="0"/>
              <a:t> </a:t>
            </a:r>
            <a:r>
              <a:rPr lang="pt-PT" dirty="0" smtClean="0"/>
              <a:t>interrompem o processo de replicação viral.</a:t>
            </a:r>
            <a:endParaRPr lang="af-ZA" dirty="0" smtClean="0"/>
          </a:p>
          <a:p>
            <a:pPr algn="just">
              <a:lnSpc>
                <a:spcPct val="110000"/>
              </a:lnSpc>
            </a:pPr>
            <a:r>
              <a:rPr lang="pt-PT" dirty="0" smtClean="0"/>
              <a:t>Os </a:t>
            </a:r>
            <a:r>
              <a:rPr lang="pt-PT" b="1" dirty="0" smtClean="0"/>
              <a:t>INNTR</a:t>
            </a:r>
            <a:r>
              <a:rPr lang="pt-PT" dirty="0" smtClean="0"/>
              <a:t> são </a:t>
            </a:r>
            <a:r>
              <a:rPr lang="pt-PT" b="1" dirty="0" smtClean="0"/>
              <a:t>o Efavirenz e a Nevirapina.</a:t>
            </a:r>
          </a:p>
          <a:p>
            <a:pPr algn="just">
              <a:lnSpc>
                <a:spcPct val="110000"/>
              </a:lnSpc>
            </a:pPr>
            <a:r>
              <a:rPr lang="pt-PT" dirty="0" smtClean="0"/>
              <a:t>O TARV de primeira linha contém um fármaco deste grupo.</a:t>
            </a:r>
            <a:endParaRPr lang="pt-PT" b="1" dirty="0" smtClean="0"/>
          </a:p>
          <a:p>
            <a:pPr>
              <a:lnSpc>
                <a:spcPct val="150000"/>
              </a:lnSpc>
            </a:pPr>
            <a:endParaRPr lang="af-Z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Inibidores da Protease (IP)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/>
            <a:r>
              <a:rPr lang="pt-PT" dirty="0" smtClean="0"/>
              <a:t>Os IPs actuam no último estágio do ciclo de reprodução do vírus.</a:t>
            </a:r>
            <a:endParaRPr lang="af-ZA" dirty="0" smtClean="0"/>
          </a:p>
          <a:p>
            <a:pPr algn="just"/>
            <a:r>
              <a:rPr lang="pt-PT" dirty="0" smtClean="0"/>
              <a:t>Impedem o processamento da síntese protéica viral e a ensamblagem das proteínas da c</a:t>
            </a:r>
            <a:r>
              <a:rPr lang="pt-PT" dirty="0" smtClean="0">
                <a:latin typeface="Arial"/>
                <a:cs typeface="Arial"/>
              </a:rPr>
              <a:t>á</a:t>
            </a:r>
            <a:r>
              <a:rPr lang="pt-PT" dirty="0" smtClean="0"/>
              <a:t>pside do vírus, ou seja, a produção e liberação de novas cópias do vírus a partir da célula infectada pelo HIV.</a:t>
            </a:r>
            <a:endParaRPr lang="af-ZA" dirty="0" smtClean="0"/>
          </a:p>
          <a:p>
            <a:pPr algn="just"/>
            <a:r>
              <a:rPr lang="pt-PT" dirty="0" smtClean="0"/>
              <a:t>Os inibidores da </a:t>
            </a:r>
            <a:r>
              <a:rPr lang="pt-PT" dirty="0" err="1" smtClean="0"/>
              <a:t>protease</a:t>
            </a:r>
            <a:r>
              <a:rPr lang="pt-PT" dirty="0" smtClean="0"/>
              <a:t> são fármacos de </a:t>
            </a:r>
            <a:r>
              <a:rPr lang="pt-PT" b="1" dirty="0" smtClean="0"/>
              <a:t>segunda linha </a:t>
            </a:r>
            <a:r>
              <a:rPr lang="pt-PT" dirty="0" smtClean="0"/>
              <a:t>e, portanto, só podem ser prescritos pelo médico.</a:t>
            </a:r>
          </a:p>
          <a:p>
            <a:pPr algn="just"/>
            <a:r>
              <a:rPr lang="pt-PT" dirty="0" smtClean="0"/>
              <a:t>Os </a:t>
            </a:r>
            <a:r>
              <a:rPr lang="pt-PT" b="1" dirty="0" smtClean="0"/>
              <a:t>IPs</a:t>
            </a:r>
            <a:r>
              <a:rPr lang="pt-PT" dirty="0" smtClean="0"/>
              <a:t> disponíveis são </a:t>
            </a:r>
            <a:r>
              <a:rPr lang="pt-PT" b="1" dirty="0" smtClean="0"/>
              <a:t>Lopinavir-Ritonavir, Indinavir e  Saquinavir.</a:t>
            </a:r>
            <a:endParaRPr lang="af-ZA" b="1" dirty="0" smtClean="0"/>
          </a:p>
          <a:p>
            <a:pPr>
              <a:buNone/>
            </a:pP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Actividade: Comunicação com os Pacientes em TARV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3200" b="1" dirty="0" smtClean="0"/>
              <a:t>Folha de Exercícios: </a:t>
            </a:r>
            <a:r>
              <a:rPr lang="pt-PT" sz="3200" dirty="0" smtClean="0"/>
              <a:t>Praticar a comunicação com os pacientes em relação ao tratamento.</a:t>
            </a:r>
          </a:p>
          <a:p>
            <a:pPr algn="just">
              <a:buNone/>
            </a:pPr>
            <a:endParaRPr lang="pt-PT" sz="3200" dirty="0" smtClean="0"/>
          </a:p>
          <a:p>
            <a:pPr algn="just"/>
            <a:r>
              <a:rPr lang="pt-PT" sz="3200" b="1" dirty="0" smtClean="0"/>
              <a:t>Pontos para discussão:</a:t>
            </a:r>
          </a:p>
          <a:p>
            <a:pPr lvl="1" algn="just">
              <a:buFont typeface="Wingdings" pitchFamily="2" charset="2"/>
              <a:buChar char="ü"/>
            </a:pPr>
            <a:r>
              <a:rPr lang="pt-PT" sz="3200" dirty="0" smtClean="0"/>
              <a:t>Cenários 1 e 2 </a:t>
            </a:r>
          </a:p>
          <a:p>
            <a:pPr algn="ctr">
              <a:buNone/>
            </a:pPr>
            <a:endParaRPr lang="pt-PT" dirty="0" smtClean="0">
              <a:solidFill>
                <a:srgbClr val="92D050"/>
              </a:solidFill>
            </a:endParaRP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/>
          <a:lstStyle/>
          <a:p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>Prescrição de MARVs: Processo Administrativo</a:t>
            </a:r>
            <a:r>
              <a:rPr lang="pt-PT" dirty="0" smtClean="0"/>
              <a:t/>
            </a:r>
            <a:br>
              <a:rPr lang="pt-PT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/>
            <a:endParaRPr lang="af-ZA" sz="4000" dirty="0" smtClean="0"/>
          </a:p>
          <a:p>
            <a:pPr algn="ctr"/>
            <a:endParaRPr lang="pt-PT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pt-PT" dirty="0" smtClean="0"/>
              <a:t>O tratamento dos doentes infectados pelo HIV não consiste só na administração de comprimidos chamados anti-retrovirais.</a:t>
            </a:r>
          </a:p>
          <a:p>
            <a:pPr algn="just" eaLnBrk="1" hangingPunct="1">
              <a:defRPr/>
            </a:pPr>
            <a:r>
              <a:rPr lang="pt-PT" dirty="0" smtClean="0"/>
              <a:t>A infecção pelo HIV é uma doença crónica e, portanto, os doentes que sofrem desta infecção devem ser avaliados e o seu seguimento deve ser realizado de forma rotineira, na procura de problemas de saúde e sinais de progressão da doença. 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Prescrição de MARVs (1)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/>
            <a:r>
              <a:rPr lang="pt-PT" dirty="0" smtClean="0"/>
              <a:t>Os serviços de TARV devem garantir a existência de stocks suficientes de MARVs nas Unidades Sanitárias para evitar a interrupção do tratamento nos doentes. </a:t>
            </a:r>
            <a:endParaRPr lang="af-ZA" dirty="0" smtClean="0"/>
          </a:p>
          <a:p>
            <a:pPr algn="just"/>
            <a:r>
              <a:rPr lang="pt-PT" dirty="0" smtClean="0"/>
              <a:t>O Técnico de Medicina deve conhecer o processo de preenchimento dos formulários e dos livros de registo usados na prescrição de MARVs. </a:t>
            </a:r>
          </a:p>
          <a:p>
            <a:pPr algn="just"/>
            <a:r>
              <a:rPr lang="pt-PT" dirty="0" smtClean="0"/>
              <a:t>No início do TARV, a equipa clínica deve preencher uma série de documentos, nomeadamente:</a:t>
            </a:r>
          </a:p>
          <a:p>
            <a:endParaRPr lang="pt-PT" dirty="0" smtClean="0"/>
          </a:p>
          <a:p>
            <a:endParaRPr lang="af-ZA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Prescrição de </a:t>
            </a:r>
            <a:r>
              <a:rPr lang="pt-PT" dirty="0" err="1" smtClean="0"/>
              <a:t>MARVs</a:t>
            </a:r>
            <a:r>
              <a:rPr lang="pt-PT" dirty="0" smtClean="0"/>
              <a:t> (2)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just"/>
            <a:r>
              <a:rPr lang="pt-PT" sz="2900" b="1" dirty="0" smtClean="0"/>
              <a:t>Cartão do utente:</a:t>
            </a:r>
            <a:r>
              <a:rPr lang="pt-PT" sz="2900" dirty="0" smtClean="0"/>
              <a:t> linha de TARV e data de início.</a:t>
            </a:r>
            <a:endParaRPr lang="af-ZA" sz="2900" dirty="0" smtClean="0"/>
          </a:p>
          <a:p>
            <a:pPr algn="just"/>
            <a:r>
              <a:rPr lang="pt-PT" sz="2900" b="1" dirty="0" smtClean="0"/>
              <a:t>Processo clínico do doente:</a:t>
            </a:r>
            <a:r>
              <a:rPr lang="pt-PT" sz="2900" dirty="0" smtClean="0"/>
              <a:t> que deve constar a data de início do tratamento.</a:t>
            </a:r>
            <a:endParaRPr lang="af-ZA" sz="2900" dirty="0" smtClean="0"/>
          </a:p>
          <a:p>
            <a:pPr algn="just"/>
            <a:r>
              <a:rPr lang="pt-PT" sz="2900" b="1" dirty="0" smtClean="0"/>
              <a:t>Formulário de solicitação de medicamentos anti-retrovirais</a:t>
            </a:r>
            <a:r>
              <a:rPr lang="pt-PT" sz="2900" dirty="0" smtClean="0"/>
              <a:t>: só se preenche a primeira vez que um doente levanta medicamentos anti-retrovirais.</a:t>
            </a:r>
            <a:endParaRPr lang="af-ZA" sz="2900" dirty="0" smtClean="0"/>
          </a:p>
          <a:p>
            <a:pPr algn="just"/>
            <a:r>
              <a:rPr lang="pt-PT" sz="2900" b="1" dirty="0" smtClean="0"/>
              <a:t>Receita médica:</a:t>
            </a:r>
            <a:r>
              <a:rPr lang="pt-PT" sz="2900" dirty="0" smtClean="0"/>
              <a:t> o clínico copia a prescrição numa receita, como forma de fazê-la chegar à farmácia. </a:t>
            </a:r>
            <a:endParaRPr lang="af-ZA" sz="2900" dirty="0" smtClean="0"/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Prescrição de MARVs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pPr algn="just"/>
            <a:endParaRPr lang="pt-PT" sz="2300" b="1" dirty="0" smtClean="0"/>
          </a:p>
          <a:p>
            <a:pPr algn="just"/>
            <a:r>
              <a:rPr lang="pt-PT" sz="2300" b="1" dirty="0" smtClean="0"/>
              <a:t>Ficha individual de levantamento de ARVs (FILA):</a:t>
            </a:r>
            <a:r>
              <a:rPr lang="pt-PT" sz="2300" dirty="0" smtClean="0"/>
              <a:t>  preenchida na farmácia pelo técnico de farmácia (deve ficar na farmácia). Os dados da prescrição do clínico são copiados nesta folha.</a:t>
            </a:r>
          </a:p>
          <a:p>
            <a:pPr algn="just"/>
            <a:endParaRPr lang="af-ZA" sz="2300" dirty="0" smtClean="0"/>
          </a:p>
          <a:p>
            <a:pPr lvl="0" algn="just"/>
            <a:r>
              <a:rPr lang="pt-PT" sz="2300" b="1" dirty="0" smtClean="0"/>
              <a:t>Livro de registo diário de anti-retrovirais (LRDA):</a:t>
            </a:r>
            <a:r>
              <a:rPr lang="pt-PT" sz="2300" dirty="0" smtClean="0"/>
              <a:t> Diariamente, o técnico de farmácia deve lançar os dados da dispensa dos medicamentos para esta folha. </a:t>
            </a:r>
            <a:endParaRPr lang="af-ZA" sz="2300" dirty="0" smtClean="0"/>
          </a:p>
          <a:p>
            <a:pPr>
              <a:buNone/>
            </a:pP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Prescrição de MARVs (4)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pt-PT" sz="2300" b="1" dirty="0" smtClean="0"/>
              <a:t>Mapa Mensal de Informação de ARV (MMIA):</a:t>
            </a:r>
            <a:r>
              <a:rPr lang="pt-PT" sz="2300" dirty="0" smtClean="0"/>
              <a:t> A partir dos registos, os dados são lançados para esta folha. Nela aparece a informação sobre o consumo de ARVs na US e o motivo (novos em tratamento, manutenção, PTV, PPE, transferidos). Esta folha é enviada à província (geralmente ao Depósito Provincial de Medicamentos).</a:t>
            </a:r>
            <a:endParaRPr lang="af-ZA" sz="2300" dirty="0" smtClean="0"/>
          </a:p>
          <a:p>
            <a:pPr lvl="0" algn="just">
              <a:lnSpc>
                <a:spcPct val="150000"/>
              </a:lnSpc>
            </a:pPr>
            <a:r>
              <a:rPr lang="pt-PT" sz="2300" b="1" dirty="0" err="1" smtClean="0"/>
              <a:t>MMIA</a:t>
            </a:r>
            <a:r>
              <a:rPr lang="pt-PT" sz="2300" b="1" dirty="0" smtClean="0"/>
              <a:t> provincial:</a:t>
            </a:r>
            <a:r>
              <a:rPr lang="pt-PT" sz="2300" dirty="0" smtClean="0"/>
              <a:t> a província deve fazer um resumo mensal com os dados dos diferentes distritos para serem enviados a Maputo (</a:t>
            </a:r>
            <a:r>
              <a:rPr lang="pt-PT" sz="2300" dirty="0" err="1" smtClean="0"/>
              <a:t>CMAM</a:t>
            </a:r>
            <a:r>
              <a:rPr lang="pt-PT" sz="2300" dirty="0" smtClean="0"/>
              <a:t>).</a:t>
            </a:r>
            <a:endParaRPr lang="af-ZA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 (1)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PT" kern="1200" dirty="0" smtClean="0"/>
              <a:t>O tratamento do doente com HIV/SIDA não é só o tratamento com anti-retrovirais; exige uma monitoria clínica contínua, tratamento e prevenção das infecções oportunistas e do próprio </a:t>
            </a:r>
            <a:r>
              <a:rPr lang="pt-PT" kern="1200" dirty="0" err="1" smtClean="0"/>
              <a:t>TARV</a:t>
            </a:r>
            <a:r>
              <a:rPr lang="pt-PT" kern="1200" dirty="0" smtClean="0"/>
              <a:t>.</a:t>
            </a:r>
            <a:endParaRPr lang="af-ZA" kern="1200" dirty="0" smtClean="0"/>
          </a:p>
          <a:p>
            <a:pPr lvl="0" algn="just"/>
            <a:r>
              <a:rPr lang="pt-PT" kern="1200" dirty="0" smtClean="0"/>
              <a:t>Nem todos os doentes com infecção pelo HIV se beneficiam do </a:t>
            </a:r>
            <a:r>
              <a:rPr lang="pt-PT" kern="1200" dirty="0" err="1" smtClean="0"/>
              <a:t>TARV</a:t>
            </a:r>
            <a:r>
              <a:rPr lang="pt-PT" kern="1200" dirty="0" smtClean="0"/>
              <a:t>. Os critérios para iniciar o TARV num doente estão bem definidos nos protocolos nacionais.</a:t>
            </a:r>
            <a:endParaRPr lang="af-ZA" kern="1200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 (2)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PT" kern="1200" dirty="0" smtClean="0"/>
              <a:t>O TARV é uma combinação de três fármacos que devem ser tomados durante toda a vida, uma vez iniciados. </a:t>
            </a:r>
            <a:endParaRPr lang="af-ZA" kern="1200" dirty="0" smtClean="0"/>
          </a:p>
          <a:p>
            <a:pPr lvl="0" algn="just"/>
            <a:r>
              <a:rPr lang="pt-PT" kern="1200" dirty="0" smtClean="0"/>
              <a:t>Os MARVs actuam bloqueando a replicação do vírus, permitindo assim a recuperação do sistema imune.</a:t>
            </a:r>
            <a:endParaRPr lang="af-ZA" kern="1200" dirty="0" smtClean="0"/>
          </a:p>
          <a:p>
            <a:pPr lvl="0" algn="just"/>
            <a:r>
              <a:rPr lang="pt-PT" kern="1200" dirty="0" smtClean="0"/>
              <a:t>O </a:t>
            </a:r>
            <a:r>
              <a:rPr lang="pt-PT" kern="1200" dirty="0" err="1" smtClean="0"/>
              <a:t>TARV</a:t>
            </a:r>
            <a:r>
              <a:rPr lang="pt-PT" kern="1200" dirty="0" smtClean="0"/>
              <a:t> permite prolongar a sobrevivência dos doentes e melhorar a sua qualidade de vida.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4495800"/>
          </a:xfrm>
        </p:spPr>
        <p:txBody>
          <a:bodyPr rtlCol="0">
            <a:normAutofit fontScale="925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dirty="0" smtClean="0"/>
              <a:t>No final desta unidade, os formandos devem ser capazes de:</a:t>
            </a:r>
          </a:p>
          <a:p>
            <a:pPr algn="just">
              <a:lnSpc>
                <a:spcPct val="150000"/>
              </a:lnSpc>
            </a:pPr>
            <a:r>
              <a:rPr lang="pt-PT" kern="1200" dirty="0" smtClean="0"/>
              <a:t>Explicar os objectivos do tratamento anti-retroviral</a:t>
            </a:r>
            <a:endParaRPr lang="af-ZA" kern="1200" dirty="0" smtClean="0"/>
          </a:p>
          <a:p>
            <a:pPr algn="just">
              <a:lnSpc>
                <a:spcPct val="150000"/>
              </a:lnSpc>
            </a:pPr>
            <a:r>
              <a:rPr lang="pt-PT" kern="1200" dirty="0" smtClean="0"/>
              <a:t>Conhecer os mecanismos pelos quais os anti-retrovirais actuam contra o HIV (mecanismo de acção)</a:t>
            </a:r>
          </a:p>
          <a:p>
            <a:pPr algn="just">
              <a:lnSpc>
                <a:spcPct val="150000"/>
              </a:lnSpc>
            </a:pPr>
            <a:r>
              <a:rPr lang="pt-PT" kern="1200" dirty="0" smtClean="0"/>
              <a:t>Conhecer os Medicamentos </a:t>
            </a:r>
            <a:r>
              <a:rPr lang="pt-PT" kern="1200" dirty="0" err="1" smtClean="0"/>
              <a:t>ARVs</a:t>
            </a:r>
            <a:endParaRPr lang="pt-PT" kern="1200" dirty="0" smtClean="0"/>
          </a:p>
          <a:p>
            <a:pPr lvl="1">
              <a:lnSpc>
                <a:spcPct val="150000"/>
              </a:lnSpc>
            </a:pPr>
            <a:endParaRPr lang="af-ZA" sz="2400" kern="1200" dirty="0" smtClean="0"/>
          </a:p>
          <a:p>
            <a:pPr lvl="2">
              <a:lnSpc>
                <a:spcPct val="150000"/>
              </a:lnSpc>
            </a:pPr>
            <a:endParaRPr lang="af-ZA" sz="4800" dirty="0" smtClean="0"/>
          </a:p>
          <a:p>
            <a:pPr lvl="1">
              <a:buNone/>
            </a:pPr>
            <a:endParaRPr lang="af-ZA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kern="1200" dirty="0" smtClean="0"/>
              <a:t>Compreender a complexidade de tratar o HIV (o tratamento não é apenas com os </a:t>
            </a:r>
            <a:r>
              <a:rPr lang="pt-PT" kern="1200" dirty="0" err="1" smtClean="0"/>
              <a:t>ARVs</a:t>
            </a:r>
            <a:r>
              <a:rPr lang="pt-PT" kern="1200" dirty="0" smtClean="0"/>
              <a:t>)</a:t>
            </a:r>
            <a:endParaRPr lang="af-ZA" kern="1200" dirty="0" smtClean="0"/>
          </a:p>
          <a:p>
            <a:pPr algn="just">
              <a:lnSpc>
                <a:spcPct val="150000"/>
              </a:lnSpc>
            </a:pPr>
            <a:r>
              <a:rPr lang="pt-PT" kern="1200" dirty="0" smtClean="0"/>
              <a:t>Transmitir informação básica e necessária sobre o TARV aos doentes, para garantir uma correcta adesão ao tratamento</a:t>
            </a:r>
            <a:endParaRPr lang="af-ZA" kern="1200" dirty="0" smtClean="0"/>
          </a:p>
          <a:p>
            <a:pPr algn="just">
              <a:lnSpc>
                <a:spcPct val="150000"/>
              </a:lnSpc>
            </a:pPr>
            <a:r>
              <a:rPr lang="pt-PT" kern="1200" dirty="0" smtClean="0"/>
              <a:t>Reconhecer o processo administrativo pelo qual se iniciam os doentes em TARV e o circuito de requisição dos ARVs </a:t>
            </a:r>
            <a:endParaRPr lang="af-ZA" kern="1200" dirty="0" smtClean="0"/>
          </a:p>
          <a:p>
            <a:pPr lvl="1">
              <a:buNone/>
            </a:pPr>
            <a:endParaRPr lang="af-ZA" sz="5200" dirty="0" smtClean="0"/>
          </a:p>
          <a:p>
            <a:pPr lvl="2"/>
            <a:endParaRPr lang="af-ZA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Tratamento do Doente com HIV (1)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algn="just" eaLnBrk="1" hangingPunct="1">
              <a:lnSpc>
                <a:spcPct val="200000"/>
              </a:lnSpc>
            </a:pPr>
            <a:r>
              <a:rPr lang="pt-PT" dirty="0" smtClean="0"/>
              <a:t>O tratamento do doente com HIV não é apenas a administração dos medicamentos anti-retrovirais (</a:t>
            </a:r>
            <a:r>
              <a:rPr lang="pt-PT" dirty="0" err="1" smtClean="0"/>
              <a:t>MARVs</a:t>
            </a:r>
            <a:r>
              <a:rPr lang="pt-PT" dirty="0" smtClean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Tratamento do Doente com HIV (2)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Nas diferentes fases da doença, as necessidades de tratamento são diferentes: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400" dirty="0" err="1" smtClean="0"/>
              <a:t>Estadio</a:t>
            </a:r>
            <a:r>
              <a:rPr lang="pt-PT" sz="2400" dirty="0" smtClean="0"/>
              <a:t> I: O seguimento clínico e o apoio psicológico são geralmente suficientes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400" dirty="0" err="1" smtClean="0"/>
              <a:t>Estadio</a:t>
            </a:r>
            <a:r>
              <a:rPr lang="pt-PT" sz="2400" dirty="0" smtClean="0"/>
              <a:t> II: manifestações menores.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400" dirty="0" err="1" smtClean="0"/>
              <a:t>Estadio</a:t>
            </a:r>
            <a:r>
              <a:rPr lang="pt-PT" sz="2400" dirty="0" smtClean="0"/>
              <a:t> </a:t>
            </a:r>
            <a:r>
              <a:rPr lang="pt-PT" sz="2400" dirty="0" err="1" smtClean="0"/>
              <a:t>III</a:t>
            </a:r>
            <a:r>
              <a:rPr lang="pt-PT" sz="2400" dirty="0" smtClean="0"/>
              <a:t> e </a:t>
            </a:r>
            <a:r>
              <a:rPr lang="pt-PT" sz="2400" dirty="0" err="1" smtClean="0"/>
              <a:t>IV</a:t>
            </a:r>
            <a:r>
              <a:rPr lang="pt-PT" sz="2400" dirty="0" smtClean="0"/>
              <a:t> (estado avançado): Manejo de condições oportunistas. Avaliação do doente para o início de TARV.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400" dirty="0" smtClean="0"/>
              <a:t>Em estadios II, III e IV: Importância da profilaxia com Cotrimoxazol (quando não está disponível o CD4 ou se CD4 for &lt; 350 cels/mm</a:t>
            </a:r>
            <a:r>
              <a:rPr lang="pt-PT" sz="2400" baseline="30000" dirty="0" smtClean="0"/>
              <a:t>3</a:t>
            </a:r>
            <a:r>
              <a:rPr lang="pt-PT" sz="2400" dirty="0" smtClean="0"/>
              <a:t>)</a:t>
            </a:r>
          </a:p>
          <a:p>
            <a:pPr lvl="1" algn="just" eaLnBrk="1" hangingPunct="1">
              <a:lnSpc>
                <a:spcPct val="150000"/>
              </a:lnSpc>
            </a:pPr>
            <a:endParaRPr lang="pt-PT" sz="2400" dirty="0" smtClean="0"/>
          </a:p>
          <a:p>
            <a:pPr lvl="1" algn="just" eaLnBrk="1" hangingPunct="1">
              <a:lnSpc>
                <a:spcPct val="150000"/>
              </a:lnSpc>
            </a:pPr>
            <a:endParaRPr lang="pt-PT" sz="2400" dirty="0" smtClean="0"/>
          </a:p>
          <a:p>
            <a:pPr lvl="1" algn="just" eaLnBrk="1" hangingPunct="1">
              <a:lnSpc>
                <a:spcPct val="150000"/>
              </a:lnSpc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Definição de </a:t>
            </a:r>
            <a:r>
              <a:rPr lang="pt-PT" dirty="0" err="1" smtClean="0"/>
              <a:t>TARV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Para o tratamento da infecção pelo HIV usam-se medicamentos chamados anti-retrovirais (</a:t>
            </a:r>
            <a:r>
              <a:rPr lang="pt-PT" dirty="0" err="1" smtClean="0"/>
              <a:t>MARVs</a:t>
            </a:r>
            <a:r>
              <a:rPr lang="pt-PT" dirty="0" smtClean="0"/>
              <a:t>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Tratamento Anti-retroviral (TARV) é a prescrição correcta dos medicamentos anti-retrovirais (MARV), combinada com as medidas que permitem assegurar que haja uma boa aderência ao tratamento e uma vigilância da evolução do doente uma vez iniciado o tratamento.</a:t>
            </a:r>
          </a:p>
          <a:p>
            <a:pPr eaLnBrk="1" hangingPunct="1">
              <a:lnSpc>
                <a:spcPct val="15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Mecanismo de Acção do TARV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pt-PT" sz="2600" dirty="0" smtClean="0"/>
              <a:t>Quando o TARV resulta efectivo, os vírus originais não conseguem se replicar mais. </a:t>
            </a:r>
          </a:p>
          <a:p>
            <a:pPr algn="just" eaLnBrk="1" hangingPunct="1"/>
            <a:r>
              <a:rPr lang="pt-PT" sz="2600" dirty="0" smtClean="0"/>
              <a:t>Os danos ao sistema imunológico diminuem (sistema imunológico </a:t>
            </a:r>
            <a:r>
              <a:rPr lang="pt-PT" sz="2600" smtClean="0"/>
              <a:t>começa a recuperar-se</a:t>
            </a:r>
            <a:r>
              <a:rPr lang="pt-PT" sz="2600" dirty="0" smtClean="0"/>
              <a:t>) e o indivíduo fica menos propenso a desenvolver complicações associadas ao HIV e menos susceptível</a:t>
            </a:r>
            <a:r>
              <a:rPr lang="pt-PT" sz="2600" dirty="0" smtClean="0">
                <a:solidFill>
                  <a:srgbClr val="FF0000"/>
                </a:solidFill>
              </a:rPr>
              <a:t> </a:t>
            </a:r>
            <a:r>
              <a:rPr lang="pt-PT" sz="2600" dirty="0" smtClean="0"/>
              <a:t>às infecções oportunistas e outras doenças.</a:t>
            </a:r>
          </a:p>
          <a:p>
            <a:pPr lvl="0" algn="just" eaLnBrk="1" hangingPunct="1"/>
            <a:r>
              <a:rPr lang="pt-PT" sz="2600" kern="1200" dirty="0" smtClean="0"/>
              <a:t>O </a:t>
            </a:r>
            <a:r>
              <a:rPr lang="pt-PT" sz="2600" kern="1200" dirty="0" err="1" smtClean="0"/>
              <a:t>TARV</a:t>
            </a:r>
            <a:r>
              <a:rPr lang="pt-PT" sz="2600" kern="1200" dirty="0" smtClean="0"/>
              <a:t> permite prolongar a sobrevivência dos doentes e melhorar a sua qualidade de vida.</a:t>
            </a:r>
          </a:p>
          <a:p>
            <a:pPr algn="just" eaLnBrk="1" hangingPunct="1"/>
            <a:endParaRPr lang="af-ZA" sz="2600" dirty="0" smtClean="0"/>
          </a:p>
          <a:p>
            <a:pPr eaLnBrk="1" hangingPunct="1">
              <a:buFontTx/>
              <a:buNone/>
            </a:pPr>
            <a:endParaRPr lang="pt-PT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Objectivos do </a:t>
            </a:r>
            <a:r>
              <a:rPr lang="pt-PT" dirty="0" err="1" smtClean="0"/>
              <a:t>TARV</a:t>
            </a:r>
            <a:endParaRPr lang="pt-PT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pt-PT" sz="2400" b="1" dirty="0" smtClean="0"/>
              <a:t>Reduzir a carga viral </a:t>
            </a:r>
            <a:r>
              <a:rPr lang="pt-PT" sz="2400" dirty="0" smtClean="0"/>
              <a:t>o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 smtClean="0"/>
              <a:t>máximo possível por um período de tempo mais longo possível.</a:t>
            </a:r>
            <a:endParaRPr lang="af-ZA" sz="2400" dirty="0" smtClean="0"/>
          </a:p>
          <a:p>
            <a:pPr lvl="0" algn="just">
              <a:lnSpc>
                <a:spcPct val="150000"/>
              </a:lnSpc>
            </a:pPr>
            <a:r>
              <a:rPr lang="pt-PT" sz="2400" b="1" dirty="0" smtClean="0"/>
              <a:t>Restaurar</a:t>
            </a:r>
            <a:r>
              <a:rPr lang="pt-PT" sz="2400" dirty="0" smtClean="0"/>
              <a:t>, tanto o quanto possível, </a:t>
            </a:r>
            <a:r>
              <a:rPr lang="pt-PT" sz="2400" b="1" dirty="0" smtClean="0"/>
              <a:t>o sistema imunológico</a:t>
            </a:r>
            <a:r>
              <a:rPr lang="pt-PT" sz="2400" dirty="0" smtClean="0"/>
              <a:t>, ao manter a contagem de células CD4+ dentro dos parâmetros normais.</a:t>
            </a:r>
            <a:endParaRPr lang="af-ZA" sz="2400" dirty="0" smtClean="0"/>
          </a:p>
          <a:p>
            <a:pPr lvl="0" algn="just">
              <a:lnSpc>
                <a:spcPct val="150000"/>
              </a:lnSpc>
            </a:pPr>
            <a:r>
              <a:rPr lang="pt-PT" sz="2400" b="1" dirty="0" smtClean="0"/>
              <a:t>Reduzir</a:t>
            </a:r>
            <a:r>
              <a:rPr lang="pt-PT" sz="2400" dirty="0" smtClean="0"/>
              <a:t> o aparecimento de </a:t>
            </a:r>
            <a:r>
              <a:rPr lang="pt-PT" sz="2400" b="1" dirty="0" smtClean="0"/>
              <a:t>infecções</a:t>
            </a:r>
            <a:r>
              <a:rPr lang="pt-PT" sz="2400" dirty="0" smtClean="0"/>
              <a:t> e outras doenças oportunistas e </a:t>
            </a:r>
            <a:r>
              <a:rPr lang="pt-PT" sz="2400" b="1" dirty="0" smtClean="0"/>
              <a:t>melhora</a:t>
            </a:r>
            <a:r>
              <a:rPr lang="pt-PT" sz="2400" dirty="0" smtClean="0"/>
              <a:t>r assim o prognóstico, a </a:t>
            </a:r>
            <a:r>
              <a:rPr lang="pt-PT" sz="2400" b="1" dirty="0" smtClean="0"/>
              <a:t>qualidade de vida </a:t>
            </a:r>
            <a:r>
              <a:rPr lang="pt-PT" sz="2400" dirty="0" smtClean="0"/>
              <a:t>dos doentes e aumentar o seu tempo de vida.</a:t>
            </a:r>
            <a:endParaRPr lang="af-ZA" sz="2400" dirty="0" smtClean="0"/>
          </a:p>
          <a:p>
            <a:pPr eaLnBrk="1" hangingPunct="1">
              <a:lnSpc>
                <a:spcPct val="150000"/>
              </a:lnSpc>
              <a:buNone/>
            </a:pPr>
            <a:endParaRPr lang="pt-PT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50000"/>
              </a:lnSpc>
              <a:buFont typeface="Arial" charset="0"/>
              <a:buChar char="–"/>
            </a:pPr>
            <a:endParaRPr lang="pt-PT" sz="2400" dirty="0" smtClean="0"/>
          </a:p>
          <a:p>
            <a:pPr lvl="1" eaLnBrk="1" hangingPunct="1">
              <a:lnSpc>
                <a:spcPct val="150000"/>
              </a:lnSpc>
              <a:buFont typeface="Arial" charset="0"/>
              <a:buChar char="–"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6"/>
  <p:tag name="MMPROD_UIDATA" val="&lt;database version=&quot;6.0&quot;&gt;&lt;object type=&quot;1&quot; unique_id=&quot;10001&quot;&gt;&lt;object type=&quot;8&quot; unique_id=&quot;14133&quot;&gt;&lt;/object&gt;&lt;object type=&quot;2&quot; unique_id=&quot;14134&quot;&gt;&lt;object type=&quot;3&quot; unique_id=&quot;14135&quot;&gt;&lt;property id=&quot;20148&quot; value=&quot;5&quot;/&gt;&lt;property id=&quot;20300&quot; value=&quot;Slide 1 - &amp;quot;Unidade 10.2&amp;quot;&quot;/&gt;&lt;property id=&quot;20307&quot; value=&quot;257&quot;/&gt;&lt;/object&gt;&lt;object type=&quot;3&quot; unique_id=&quot;14136&quot;&gt;&lt;property id=&quot;20148&quot; value=&quot;5&quot;/&gt;&lt;property id=&quot;20300&quot; value=&quot;Slide 2 - &amp;quot;Introdução &amp;quot;&quot;/&gt;&lt;property id=&quot;20307&quot; value=&quot;274&quot;/&gt;&lt;/object&gt;&lt;object type=&quot;3&quot; unique_id=&quot;14137&quot;&gt;&lt;property id=&quot;20148&quot; value=&quot;5&quot;/&gt;&lt;property id=&quot;20300&quot; value=&quot;Slide 3 - &amp;quot;Objectivos de Aprendizagem (1)&amp;quot;&quot;/&gt;&lt;property id=&quot;20307&quot; value=&quot;258&quot;/&gt;&lt;/object&gt;&lt;object type=&quot;3&quot; unique_id=&quot;14138&quot;&gt;&lt;property id=&quot;20148&quot; value=&quot;5&quot;/&gt;&lt;property id=&quot;20300&quot; value=&quot;Slide 4 - &amp;quot;Objectivos de Aprendizagem (2)&amp;quot;&quot;/&gt;&lt;property id=&quot;20307&quot; value=&quot;310&quot;/&gt;&lt;/object&gt;&lt;object type=&quot;3&quot; unique_id=&quot;14139&quot;&gt;&lt;property id=&quot;20148&quot; value=&quot;5&quot;/&gt;&lt;property id=&quot;20300&quot; value=&quot;Slide 5 - &amp;quot;O Tratamento do Doente com HIV (1)&amp;quot;&quot;/&gt;&lt;property id=&quot;20307&quot; value=&quot;275&quot;/&gt;&lt;/object&gt;&lt;object type=&quot;3&quot; unique_id=&quot;14140&quot;&gt;&lt;property id=&quot;20148&quot; value=&quot;5&quot;/&gt;&lt;property id=&quot;20300&quot; value=&quot;Slide 6 - &amp;quot;O Tratamento do Doente com HIV (2)&amp;quot;&quot;/&gt;&lt;property id=&quot;20307&quot; value=&quot;297&quot;/&gt;&lt;/object&gt;&lt;object type=&quot;3&quot; unique_id=&quot;14141&quot;&gt;&lt;property id=&quot;20148&quot; value=&quot;5&quot;/&gt;&lt;property id=&quot;20300&quot; value=&quot;Slide 7 - &amp;quot;Definição de TARV&amp;quot;&quot;/&gt;&lt;property id=&quot;20307&quot; value=&quot;281&quot;/&gt;&lt;/object&gt;&lt;object type=&quot;3&quot; unique_id=&quot;14142&quot;&gt;&lt;property id=&quot;20148&quot; value=&quot;5&quot;/&gt;&lt;property id=&quot;20300&quot; value=&quot;Slide 8 - &amp;quot;Mecanismo de Acção do TARV&amp;quot;&quot;/&gt;&lt;property id=&quot;20307&quot; value=&quot;272&quot;/&gt;&lt;/object&gt;&lt;object type=&quot;3&quot; unique_id=&quot;14143&quot;&gt;&lt;property id=&quot;20148&quot; value=&quot;5&quot;/&gt;&lt;property id=&quot;20300&quot; value=&quot;Slide 9 - &amp;quot;Objectivos do TARV&amp;quot;&quot;/&gt;&lt;property id=&quot;20307&quot; value=&quot;282&quot;/&gt;&lt;/object&gt;&lt;object type=&quot;3&quot; unique_id=&quot;14144&quot;&gt;&lt;property id=&quot;20148&quot; value=&quot;5&quot;/&gt;&lt;property id=&quot;20300&quot; value=&quot;Slide 10 - &amp;quot;Preparação do Doente Antes de Iniciar o Tratamento (1)&amp;quot;&quot;/&gt;&lt;property id=&quot;20307&quot; value=&quot;283&quot;/&gt;&lt;/object&gt;&lt;object type=&quot;3&quot; unique_id=&quot;14145&quot;&gt;&lt;property id=&quot;20148&quot; value=&quot;5&quot;/&gt;&lt;property id=&quot;20300&quot; value=&quot;Slide 11 - &amp;quot;Preparação do Doente Antes de Iniciar o Tratamento (2)&amp;quot;&quot;/&gt;&lt;property id=&quot;20307&quot; value=&quot;284&quot;/&gt;&lt;/object&gt;&lt;object type=&quot;3&quot; unique_id=&quot;14146&quot;&gt;&lt;property id=&quot;20148&quot; value=&quot;5&quot;/&gt;&lt;property id=&quot;20300&quot; value=&quot;Slide 12 - &amp;quot;&amp;#x0D;&amp;#x0A;MARVs: Mecanismos de Acção e Grupos de Fármacos&amp;#x0D;&amp;#x0A;&amp;quot;&quot;/&gt;&lt;property id=&quot;20307&quot; value=&quot;261&quot;/&gt;&lt;/object&gt;&lt;object type=&quot;3&quot; unique_id=&quot;14147&quot;&gt;&lt;property id=&quot;20148&quot; value=&quot;5&quot;/&gt;&lt;property id=&quot;20300&quot; value=&quot;Slide 13 - &amp;quot;Mecanismo de Acção dos MARVs (1)&amp;quot;&quot;/&gt;&lt;property id=&quot;20307&quot; value=&quot;298&quot;/&gt;&lt;/object&gt;&lt;object type=&quot;3&quot; unique_id=&quot;14148&quot;&gt;&lt;property id=&quot;20148&quot; value=&quot;5&quot;/&gt;&lt;property id=&quot;20300&quot; value=&quot;Slide 14 - &amp;quot;Mecanismo de Acção dos MARVs (2)&amp;quot;&quot;/&gt;&lt;property id=&quot;20307&quot; value=&quot;299&quot;/&gt;&lt;/object&gt;&lt;object type=&quot;3&quot; unique_id=&quot;14149&quot;&gt;&lt;property id=&quot;20148&quot; value=&quot;5&quot;/&gt;&lt;property id=&quot;20300&quot; value=&quot;Slide 15 - &amp;quot;Inibidores Nucleósidos da Transcriptase Reversa (INTR)&amp;quot;&quot;/&gt;&lt;property id=&quot;20307&quot; value=&quot;267&quot;/&gt;&lt;/object&gt;&lt;object type=&quot;3&quot; unique_id=&quot;14150&quot;&gt;&lt;property id=&quot;20148&quot; value=&quot;5&quot;/&gt;&lt;property id=&quot;20300&quot; value=&quot;Slide 16 - &amp;quot;Inibidores Não Nucleósidos da Transcriptase Reversa (INNTR)&amp;quot;&quot;/&gt;&lt;property id=&quot;20307&quot; value=&quot;300&quot;/&gt;&lt;/object&gt;&lt;object type=&quot;3&quot; unique_id=&quot;14151&quot;&gt;&lt;property id=&quot;20148&quot; value=&quot;5&quot;/&gt;&lt;property id=&quot;20300&quot; value=&quot;Slide 17 - &amp;quot;Inibidores da Protease (IP)&amp;quot;&quot;/&gt;&lt;property id=&quot;20307&quot; value=&quot;301&quot;/&gt;&lt;/object&gt;&lt;object type=&quot;3&quot; unique_id=&quot;14152&quot;&gt;&lt;property id=&quot;20148&quot; value=&quot;5&quot;/&gt;&lt;property id=&quot;20300&quot; value=&quot;Slide 18 - &amp;quot;Actividade: Comunicação com os Pacientes em TARV&amp;quot;&quot;/&gt;&lt;property id=&quot;20307&quot; value=&quot;311&quot;/&gt;&lt;/object&gt;&lt;object type=&quot;3&quot; unique_id=&quot;14153&quot;&gt;&lt;property id=&quot;20148&quot; value=&quot;5&quot;/&gt;&lt;property id=&quot;20300&quot; value=&quot;Slide 19 - &amp;quot;&amp;#x0D;&amp;#x0A;Prescrição de MARVs: Processo Administrativo&amp;#x0D;&amp;#x0A;&amp;quot;&quot;/&gt;&lt;property id=&quot;20307&quot; value=&quot;303&quot;/&gt;&lt;/object&gt;&lt;object type=&quot;3&quot; unique_id=&quot;14154&quot;&gt;&lt;property id=&quot;20148&quot; value=&quot;5&quot;/&gt;&lt;property id=&quot;20300&quot; value=&quot;Slide 20 - &amp;quot;Prescrição de MARVs (1)&amp;quot;&quot;/&gt;&lt;property id=&quot;20307&quot; value=&quot;288&quot;/&gt;&lt;/object&gt;&lt;object type=&quot;3&quot; unique_id=&quot;14155&quot;&gt;&lt;property id=&quot;20148&quot; value=&quot;5&quot;/&gt;&lt;property id=&quot;20300&quot; value=&quot;Slide 21 - &amp;quot;Prescrição de MARVs (2)&amp;quot;&quot;/&gt;&lt;property id=&quot;20307&quot; value=&quot;304&quot;/&gt;&lt;/object&gt;&lt;object type=&quot;3&quot; unique_id=&quot;14156&quot;&gt;&lt;property id=&quot;20148&quot; value=&quot;5&quot;/&gt;&lt;property id=&quot;20300&quot; value=&quot;Slide 22 - &amp;quot;Prescrição de MARVs (3)&amp;quot;&quot;/&gt;&lt;property id=&quot;20307&quot; value=&quot;312&quot;/&gt;&lt;/object&gt;&lt;object type=&quot;3&quot; unique_id=&quot;14157&quot;&gt;&lt;property id=&quot;20148&quot; value=&quot;5&quot;/&gt;&lt;property id=&quot;20300&quot; value=&quot;Slide 23 - &amp;quot;Prescrição de MARVs (4)&amp;quot;&quot;/&gt;&lt;property id=&quot;20307&quot; value=&quot;305&quot;/&gt;&lt;/object&gt;&lt;object type=&quot;3&quot; unique_id=&quot;14158&quot;&gt;&lt;property id=&quot;20148&quot; value=&quot;5&quot;/&gt;&lt;property id=&quot;20300&quot; value=&quot;Slide 24 - &amp;quot;Considerações (1)&amp;quot;&quot;/&gt;&lt;property id=&quot;20307&quot; value=&quot;308&quot;/&gt;&lt;/object&gt;&lt;object type=&quot;3&quot; unique_id=&quot;14159&quot;&gt;&lt;property id=&quot;20148&quot; value=&quot;5&quot;/&gt;&lt;property id=&quot;20300&quot; value=&quot;Slide 25 - &amp;quot;Considerações (2)&amp;quot;&quot;/&gt;&lt;property id=&quot;20307&quot; value=&quot;309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1518</TotalTime>
  <Words>1506</Words>
  <Application>Microsoft Office PowerPoint</Application>
  <PresentationFormat>On-screen Show (4:3)</PresentationFormat>
  <Paragraphs>134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MISAU</vt:lpstr>
      <vt:lpstr>1_TBOI Landscape Draft</vt:lpstr>
      <vt:lpstr>Unidade 10.2</vt:lpstr>
      <vt:lpstr>Introdução </vt:lpstr>
      <vt:lpstr>Objectivos de Aprendizagem (1)</vt:lpstr>
      <vt:lpstr>Objectivos de Aprendizagem (2)</vt:lpstr>
      <vt:lpstr>O Tratamento do Doente com HIV (1)</vt:lpstr>
      <vt:lpstr>O Tratamento do Doente com HIV (2)</vt:lpstr>
      <vt:lpstr>Definição de TARV</vt:lpstr>
      <vt:lpstr>Mecanismo de Acção do TARV</vt:lpstr>
      <vt:lpstr>Objectivos do TARV</vt:lpstr>
      <vt:lpstr>Preparação do Doente Antes de Iniciar o Tratamento (1)</vt:lpstr>
      <vt:lpstr>Preparação do Doente Antes de Iniciar o Tratamento (2)</vt:lpstr>
      <vt:lpstr> MARVs: Mecanismos de Acção e Grupos de Fármacos </vt:lpstr>
      <vt:lpstr>Mecanismo de Acção dos MARVs (1)</vt:lpstr>
      <vt:lpstr>Mecanismo de Acção dos MARVs (2)</vt:lpstr>
      <vt:lpstr>Inibidores Nucleósidos da Transcriptase Reversa (INTR)</vt:lpstr>
      <vt:lpstr>Inibidores Não Nucleósidos da Transcriptase Reversa (INNTR)</vt:lpstr>
      <vt:lpstr>Inibidores da Protease (IP)</vt:lpstr>
      <vt:lpstr>Actividade: Comunicação com os Pacientes em TARV</vt:lpstr>
      <vt:lpstr> Prescrição de MARVs: Processo Administrativo </vt:lpstr>
      <vt:lpstr>Prescrição de MARVs (1)</vt:lpstr>
      <vt:lpstr>Prescrição de MARVs (2)</vt:lpstr>
      <vt:lpstr>Prescrição de MARVs (3)</vt:lpstr>
      <vt:lpstr>Prescrição de MARVs (4)</vt:lpstr>
      <vt:lpstr>Pontos-chave (1)</vt:lpstr>
      <vt:lpstr>Pontos-chave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Ruano</dc:creator>
  <cp:lastModifiedBy>pilarm</cp:lastModifiedBy>
  <cp:revision>192</cp:revision>
  <dcterms:created xsi:type="dcterms:W3CDTF">2006-08-16T00:00:00Z</dcterms:created>
  <dcterms:modified xsi:type="dcterms:W3CDTF">2013-02-23T11:47:48Z</dcterms:modified>
</cp:coreProperties>
</file>