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3"/>
  </p:notesMasterIdLst>
  <p:sldIdLst>
    <p:sldId id="256" r:id="rId3"/>
    <p:sldId id="273" r:id="rId4"/>
    <p:sldId id="274" r:id="rId5"/>
    <p:sldId id="257" r:id="rId6"/>
    <p:sldId id="260" r:id="rId7"/>
    <p:sldId id="276" r:id="rId8"/>
    <p:sldId id="262" r:id="rId9"/>
    <p:sldId id="287" r:id="rId10"/>
    <p:sldId id="263" r:id="rId11"/>
    <p:sldId id="282" r:id="rId12"/>
    <p:sldId id="271" r:id="rId13"/>
    <p:sldId id="286" r:id="rId14"/>
    <p:sldId id="270" r:id="rId15"/>
    <p:sldId id="261" r:id="rId16"/>
    <p:sldId id="283" r:id="rId17"/>
    <p:sldId id="281" r:id="rId18"/>
    <p:sldId id="264" r:id="rId19"/>
    <p:sldId id="265" r:id="rId20"/>
    <p:sldId id="266" r:id="rId21"/>
    <p:sldId id="290" r:id="rId22"/>
    <p:sldId id="277" r:id="rId23"/>
    <p:sldId id="278" r:id="rId24"/>
    <p:sldId id="289" r:id="rId25"/>
    <p:sldId id="291" r:id="rId26"/>
    <p:sldId id="279" r:id="rId27"/>
    <p:sldId id="268" r:id="rId28"/>
    <p:sldId id="280" r:id="rId29"/>
    <p:sldId id="284" r:id="rId30"/>
    <p:sldId id="275" r:id="rId31"/>
    <p:sldId id="285" r:id="rId32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kcla" initials="c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57" autoAdjust="0"/>
    <p:restoredTop sz="79104" autoAdjust="0"/>
  </p:normalViewPr>
  <p:slideViewPr>
    <p:cSldViewPr>
      <p:cViewPr>
        <p:scale>
          <a:sx n="63" d="100"/>
          <a:sy n="63" d="100"/>
        </p:scale>
        <p:origin x="-171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cs typeface="Arial" charset="0"/>
              </a:defRPr>
            </a:lvl1pPr>
          </a:lstStyle>
          <a:p>
            <a:pPr>
              <a:defRPr/>
            </a:pPr>
            <a:fld id="{EA3E80E8-5EFA-4DAE-A1B2-30895A61693D}" type="datetime1">
              <a:rPr lang="en-US"/>
              <a:pPr>
                <a:defRPr/>
              </a:pPr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af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cs typeface="Arial" charset="0"/>
              </a:defRPr>
            </a:lvl1pPr>
          </a:lstStyle>
          <a:p>
            <a:pPr>
              <a:defRPr/>
            </a:pPr>
            <a:fld id="{65329080-3A0D-465A-8DCA-5CD3BAF65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FE1B02-DD7D-4012-A7B2-83EE8A53473C}" type="slidenum">
              <a:rPr lang="en-US" smtClean="0">
                <a:latin typeface="Calibri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</a:t>
            </a:r>
          </a:p>
          <a:p>
            <a:r>
              <a:rPr lang="pt-PT" dirty="0" smtClean="0">
                <a:latin typeface="Arial" pitchFamily="34" charset="0"/>
              </a:rPr>
              <a:t>Peça aos formandos para consultarem o Manual de Referência unidade 10.3.</a:t>
            </a:r>
          </a:p>
          <a:p>
            <a:r>
              <a:rPr lang="pt-PT" dirty="0" smtClean="0">
                <a:latin typeface="Arial" pitchFamily="34" charset="0"/>
              </a:rPr>
              <a:t>Ali podem encontrar o algoritmo sobre elegibilidade para TARV e as Tabelas 1 e 2, que resumem os criterios clínicos e as contra-indicações para TARV.</a:t>
            </a:r>
          </a:p>
          <a:p>
            <a:endParaRPr lang="pt-PT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959407B-F8B5-4BAB-8E77-85127EE80B96}" type="slidenum">
              <a:rPr lang="en-US" smtClean="0">
                <a:latin typeface="Calibri" pitchFamily="34" charset="0"/>
                <a:cs typeface="Arial" pitchFamily="34" charset="0"/>
              </a:rPr>
              <a:pPr/>
              <a:t>10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Peça aos formandos para consultarem a folha de </a:t>
            </a:r>
            <a:r>
              <a:rPr lang="pt-BR" dirty="0" err="1" smtClean="0"/>
              <a:t>exerc</a:t>
            </a:r>
            <a:r>
              <a:rPr lang="pt-PT" dirty="0" smtClean="0"/>
              <a:t>ícios da unidade 10.3 “Casos clínicos sobre elegibilidade para o TARV” do Caderno de Exercícios.</a:t>
            </a:r>
            <a:endParaRPr lang="pt-BR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Consulte as instruções na folha de exercício a seguir para realizar a </a:t>
            </a:r>
            <a:r>
              <a:rPr lang="pt-BR" dirty="0" err="1" smtClean="0"/>
              <a:t>actividade</a:t>
            </a:r>
            <a:r>
              <a:rPr lang="pt-BR" dirty="0" smtClean="0"/>
              <a:t>.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af-ZA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FB351C-8EF2-405E-A0BE-F7F421F789B9}" type="slidenum">
              <a:rPr lang="en-US" smtClean="0">
                <a:latin typeface="Calibri" pitchFamily="34" charset="0"/>
                <a:cs typeface="Arial" pitchFamily="34" charset="0"/>
              </a:rPr>
              <a:pPr/>
              <a:t>11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EC39DD-0E16-45E1-A0D2-824341B9E1A8}" type="slidenum">
              <a:rPr lang="en-US" smtClean="0">
                <a:latin typeface="Calibri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5D0596-2A4F-4B40-A180-36D4FECB5F25}" type="slidenum">
              <a:rPr lang="en-US" smtClean="0">
                <a:latin typeface="Calibri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</a:t>
            </a:r>
          </a:p>
          <a:p>
            <a:r>
              <a:rPr lang="pt-PT" dirty="0" smtClean="0">
                <a:latin typeface="Arial" pitchFamily="34" charset="0"/>
              </a:rPr>
              <a:t>Peça aos formandos para consultarem o algoritmo sobre preparação do doente para iniciar o </a:t>
            </a:r>
            <a:r>
              <a:rPr lang="pt-PT" dirty="0" err="1" smtClean="0">
                <a:latin typeface="Arial" pitchFamily="34" charset="0"/>
              </a:rPr>
              <a:t>TARV</a:t>
            </a:r>
            <a:r>
              <a:rPr lang="pt-PT" dirty="0" smtClean="0">
                <a:latin typeface="Arial" pitchFamily="34" charset="0"/>
              </a:rPr>
              <a:t> na unidade 10.3 do Manual de Referência. </a:t>
            </a:r>
          </a:p>
          <a:p>
            <a:endParaRPr lang="pt-PT" dirty="0" smtClean="0"/>
          </a:p>
          <a:p>
            <a:endParaRPr lang="pt-PT" dirty="0" smtClean="0">
              <a:latin typeface="Arial" pitchFamily="34" charset="0"/>
            </a:endParaRPr>
          </a:p>
          <a:p>
            <a:endParaRPr lang="pt-PT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58BC3E-0597-40A3-9915-62F893CDC958}" type="slidenum">
              <a:rPr lang="en-US" smtClean="0">
                <a:latin typeface="Calibri" pitchFamily="34" charset="0"/>
                <a:cs typeface="Arial" pitchFamily="34" charset="0"/>
              </a:rPr>
              <a:pPr/>
              <a:t>15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  <a:endParaRPr lang="af-ZA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Peça aos formandos para consultarem a folha de exerc</a:t>
            </a:r>
            <a:r>
              <a:rPr lang="pt-PT" dirty="0" smtClean="0"/>
              <a:t>ícios da unidade 10.3 “Casos clínicos para usar o algoritmo: Preparação</a:t>
            </a:r>
            <a:r>
              <a:rPr lang="pt-PT" baseline="0" dirty="0" smtClean="0"/>
              <a:t> do Paciente que precisa de TAR</a:t>
            </a:r>
            <a:r>
              <a:rPr lang="pt-PT" dirty="0" smtClean="0"/>
              <a:t>V” do Caderno de Exercícios</a:t>
            </a:r>
            <a:endParaRPr lang="pt-BR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Consulte as instruções na folha de exercício a seguir para realizar a actividade.</a:t>
            </a: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B4C3C3-A3AB-4B9A-B221-811539451683}" type="slidenum">
              <a:rPr lang="en-US" smtClean="0">
                <a:latin typeface="Calibri" pitchFamily="34" charset="0"/>
                <a:cs typeface="Arial" pitchFamily="34" charset="0"/>
              </a:rPr>
              <a:pPr/>
              <a:t>16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smtClean="0">
                <a:solidFill>
                  <a:srgbClr val="FF0000"/>
                </a:solidFill>
              </a:rPr>
              <a:t>Informa</a:t>
            </a:r>
            <a:r>
              <a:rPr lang="pt-PT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çã</a:t>
            </a:r>
            <a:r>
              <a:rPr lang="pt-PT" b="1" smtClean="0">
                <a:solidFill>
                  <a:srgbClr val="FF0000"/>
                </a:solidFill>
              </a:rPr>
              <a:t>o adicional:</a:t>
            </a:r>
          </a:p>
          <a:p>
            <a:pPr eaLnBrk="1" hangingPunct="1">
              <a:spcBef>
                <a:spcPct val="0"/>
              </a:spcBef>
            </a:pPr>
            <a:r>
              <a:rPr lang="pt-PT" smtClean="0"/>
              <a:t>O fármaco que contém esta combinação chama-se </a:t>
            </a:r>
            <a:r>
              <a:rPr lang="pt-PT" b="1" smtClean="0"/>
              <a:t>Duovir-N</a:t>
            </a:r>
            <a:r>
              <a:rPr lang="pt-PT" smtClean="0"/>
              <a:t>. A combinação só de ZDV + 3TC chama-se </a:t>
            </a:r>
            <a:r>
              <a:rPr lang="pt-PT" b="1" smtClean="0"/>
              <a:t>Duovir</a:t>
            </a:r>
          </a:p>
          <a:p>
            <a:pPr eaLnBrk="1" hangingPunct="1">
              <a:spcBef>
                <a:spcPct val="0"/>
              </a:spcBef>
            </a:pPr>
            <a:endParaRPr lang="pt-PT" b="1" smtClean="0">
              <a:solidFill>
                <a:srgbClr val="FF0000"/>
              </a:solidFill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73FF16-B24F-4535-B463-F9608E1CCCF0}" type="slidenum">
              <a:rPr lang="en-US" smtClean="0">
                <a:latin typeface="Calibri" pitchFamily="34" charset="0"/>
                <a:cs typeface="Arial" pitchFamily="34" charset="0"/>
              </a:rPr>
              <a:pPr/>
              <a:t>17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88C58A-A479-4CF5-B71D-F17B2EB601F2}" type="slidenum">
              <a:rPr lang="en-US" smtClean="0">
                <a:latin typeface="Calibri" pitchFamily="34" charset="0"/>
                <a:cs typeface="Arial" pitchFamily="34" charset="0"/>
              </a:rPr>
              <a:pPr/>
              <a:t>18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2B7D0E-E642-4FEC-8695-3A7D67E4CF1A}" type="slidenum">
              <a:rPr lang="en-US" smtClean="0">
                <a:latin typeface="Calibri" pitchFamily="34" charset="0"/>
                <a:cs typeface="Arial" pitchFamily="34" charset="0"/>
              </a:rPr>
              <a:pPr/>
              <a:t>19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2B7D0E-E642-4FEC-8695-3A7D67E4CF1A}" type="slidenum">
              <a:rPr lang="en-US" smtClean="0">
                <a:latin typeface="Calibri" pitchFamily="34" charset="0"/>
                <a:cs typeface="Arial" pitchFamily="34" charset="0"/>
              </a:rPr>
              <a:pPr/>
              <a:t>20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PT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92972F-438D-474E-A3A1-B6E5295B583B}" type="slidenum">
              <a:rPr lang="en-US" smtClean="0">
                <a:latin typeface="Calibri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209C67-4A72-492C-9779-A23BE5822039}" type="slidenum">
              <a:rPr lang="en-US" smtClean="0">
                <a:latin typeface="Calibri" pitchFamily="34" charset="0"/>
                <a:cs typeface="Arial" pitchFamily="34" charset="0"/>
              </a:rPr>
              <a:pPr/>
              <a:t>21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Peça aos formados para consultarem o anexo da Unidade 10.3, </a:t>
            </a:r>
            <a:r>
              <a:rPr lang="pt-PT" i="1" dirty="0" smtClean="0">
                <a:solidFill>
                  <a:srgbClr val="FFFF00"/>
                </a:solidFill>
              </a:rPr>
              <a:t>Introdução ao tratamento anti-retroviral sobre início de TARV</a:t>
            </a:r>
            <a:r>
              <a:rPr lang="pt-PT" i="1" dirty="0" smtClean="0"/>
              <a:t> </a:t>
            </a:r>
            <a:r>
              <a:rPr lang="pt-PT" dirty="0" smtClean="0"/>
              <a:t>no Manual de Referência, onde encontrarão uma cópia do formulário de solicitação de MARV.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61D053-F09A-481F-9396-28CFD414452F}" type="slidenum">
              <a:rPr lang="en-US" smtClean="0">
                <a:latin typeface="Calibri" pitchFamily="34" charset="0"/>
                <a:cs typeface="Arial" pitchFamily="34" charset="0"/>
              </a:rPr>
              <a:pPr/>
              <a:t>22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329080-3A0D-465A-8DCA-5CD3BAF655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4F3ACA-718A-4E99-AE86-046538867BE1}" type="slidenum">
              <a:rPr lang="en-US" smtClean="0">
                <a:latin typeface="Calibri" pitchFamily="34" charset="0"/>
                <a:cs typeface="Arial" pitchFamily="34" charset="0"/>
              </a:rPr>
              <a:pPr/>
              <a:t>25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Nota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As informações sobre reacções adversas mais frequentes ao TARV e a outros medicamentos usados no tratamento dos doentes com HIV serão desenvolvidas na unidade 10.5 de Reacções Adversas.</a:t>
            </a:r>
          </a:p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05CD60-6256-4550-83A7-04B37E5F8BE2}" type="slidenum">
              <a:rPr lang="en-US" smtClean="0">
                <a:latin typeface="Calibri" pitchFamily="34" charset="0"/>
                <a:cs typeface="Arial" pitchFamily="34" charset="0"/>
              </a:rPr>
              <a:pPr/>
              <a:t>26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smtClean="0"/>
              <a:t>Nota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smtClean="0"/>
              <a:t>As informações sobre reacções adversas mais frequentes ao TARV e outros medicamentos usados no tratamento dos doentes com HIV serão desenvolvidas na unidade 10.5 de Reacções Adversas.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47A336-4A3F-47AC-9CE5-0CE46984C20C}" type="slidenum">
              <a:rPr lang="en-US" smtClean="0">
                <a:latin typeface="Calibri" pitchFamily="34" charset="0"/>
                <a:cs typeface="Arial" pitchFamily="34" charset="0"/>
              </a:rPr>
              <a:pPr/>
              <a:t>27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Arial" pitchFamily="34" charset="0"/>
              </a:rPr>
              <a:t>Instruções para o Docente:</a:t>
            </a:r>
          </a:p>
          <a:p>
            <a:r>
              <a:rPr lang="pt-PT" dirty="0" smtClean="0">
                <a:latin typeface="Arial" pitchFamily="34" charset="0"/>
              </a:rPr>
              <a:t>Peça aos formandos para consultarem algoritmo sobre Início de </a:t>
            </a:r>
            <a:r>
              <a:rPr lang="pt-PT" dirty="0" err="1" smtClean="0">
                <a:latin typeface="Arial" pitchFamily="34" charset="0"/>
              </a:rPr>
              <a:t>TARV</a:t>
            </a:r>
            <a:r>
              <a:rPr lang="pt-PT" dirty="0" smtClean="0">
                <a:latin typeface="Arial" pitchFamily="34" charset="0"/>
              </a:rPr>
              <a:t> no Manual de Referência na unidade 10.3</a:t>
            </a:r>
          </a:p>
          <a:p>
            <a:endParaRPr lang="pt-PT" dirty="0" smtClean="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955407-A8A4-4735-8DD0-2EE31E236B99}" type="slidenum">
              <a:rPr lang="en-US" smtClean="0">
                <a:latin typeface="Calibri" pitchFamily="34" charset="0"/>
                <a:cs typeface="Arial" pitchFamily="34" charset="0"/>
              </a:rPr>
              <a:pPr/>
              <a:t>28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Peça aos formandos para consultarem a folha de exerc</a:t>
            </a:r>
            <a:r>
              <a:rPr lang="pt-PT" dirty="0" smtClean="0"/>
              <a:t>ícios na unidade 10.3 “Casos clínicos sobre indicações e contra-indicações clínicas para a primeira Linha de TARV” do Caderno de Exercícios</a:t>
            </a:r>
            <a:endParaRPr lang="pt-BR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Consulte as instruções na folha de exercícios a seguir para realizar a actividade.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af-ZA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710B4B-9AAA-44AB-9968-72C3CF37DC69}" type="slidenum">
              <a:rPr lang="en-US" smtClean="0">
                <a:latin typeface="Calibri" pitchFamily="34" charset="0"/>
                <a:cs typeface="Arial" pitchFamily="34" charset="0"/>
              </a:rPr>
              <a:pPr/>
              <a:t>29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A18BB0-2CE1-4E31-B06B-C7F4F592B10B}" type="slidenum">
              <a:rPr lang="en-US" smtClean="0">
                <a:latin typeface="Calibri" pitchFamily="34" charset="0"/>
                <a:cs typeface="Arial" pitchFamily="34" charset="0"/>
              </a:rPr>
              <a:pPr/>
              <a:t>30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PT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PT" b="1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FB56CE-2387-4D61-888B-6A13EC17B3EA}" type="slidenum">
              <a:rPr lang="en-US" smtClean="0">
                <a:latin typeface="Calibri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DE65AB-2E27-4950-99F2-2C9DD778449F}" type="slidenum">
              <a:rPr lang="en-US" smtClean="0">
                <a:latin typeface="Calibri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smtClean="0">
              <a:solidFill>
                <a:srgbClr val="0000FF"/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FFAAF2-17E7-4BE4-837A-85D6A01CC9D6}" type="slidenum">
              <a:rPr lang="en-US" smtClean="0">
                <a:latin typeface="Calibri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Nota para o Docente</a:t>
            </a:r>
            <a:r>
              <a:rPr lang="pt-PT" i="1" dirty="0" smtClean="0"/>
              <a:t>:  </a:t>
            </a:r>
            <a:r>
              <a:rPr lang="pt-PT" dirty="0" smtClean="0"/>
              <a:t>Em outras unidades da formação vão abordar os conteúdos relativos a reacções adversas, falência do tratamento e SIR.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E1F364-03E0-4BAE-969F-7FD9D172C546}" type="slidenum">
              <a:rPr lang="en-US" smtClean="0">
                <a:latin typeface="Calibri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  <a:endParaRPr lang="pt-PT" dirty="0" smtClean="0"/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Peça aos formandos para consultarem a Tabela 1 da Unidade </a:t>
            </a:r>
            <a:r>
              <a:rPr lang="pt-PT" i="1" dirty="0" smtClean="0"/>
              <a:t>Início de ARV  </a:t>
            </a:r>
            <a:r>
              <a:rPr lang="pt-PT" dirty="0" smtClean="0"/>
              <a:t>do Manual de Referência. A Tabela 1 resume os critérios clínicos e imunológicos para iniciar TARV.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E97787-9510-4641-B2D4-6D1C6AE42195}" type="slidenum">
              <a:rPr lang="en-US" smtClean="0">
                <a:latin typeface="Calibri" pitchFamily="34" charset="0"/>
                <a:cs typeface="Arial" pitchFamily="34" charset="0"/>
              </a:rPr>
              <a:pPr/>
              <a:t>7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  <a:endParaRPr lang="pt-PT" dirty="0" smtClean="0"/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Peça aos formandos para consultarem a Tabela 1 da Unidade </a:t>
            </a:r>
            <a:r>
              <a:rPr lang="pt-PT" i="1" dirty="0" smtClean="0"/>
              <a:t>Início de ARV  </a:t>
            </a:r>
            <a:r>
              <a:rPr lang="pt-PT" dirty="0" smtClean="0"/>
              <a:t>do Manual de Referência. A Tabela 1 resume os critérios clínicos e imunológicos para iniciar TARV.</a:t>
            </a:r>
          </a:p>
          <a:p>
            <a:pPr eaLnBrk="1" hangingPunct="1">
              <a:spcBef>
                <a:spcPct val="0"/>
              </a:spcBef>
            </a:pPr>
            <a:r>
              <a:rPr lang="pt-PT" b="1" dirty="0" smtClean="0"/>
              <a:t>VHB</a:t>
            </a:r>
            <a:r>
              <a:rPr lang="pt-PT" dirty="0" smtClean="0"/>
              <a:t>: Virus da Hepatite B; </a:t>
            </a:r>
            <a:r>
              <a:rPr lang="pt-PT" b="1" dirty="0" smtClean="0"/>
              <a:t>HTLV</a:t>
            </a:r>
            <a:r>
              <a:rPr lang="pt-PT" dirty="0" smtClean="0"/>
              <a:t>: Virus Linfotrófico para</a:t>
            </a:r>
            <a:r>
              <a:rPr lang="pt-PT" baseline="0" dirty="0" smtClean="0"/>
              <a:t> células T Humanas</a:t>
            </a:r>
            <a:endParaRPr lang="pt-PT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E97787-9510-4641-B2D4-6D1C6AE42195}" type="slidenum">
              <a:rPr lang="en-US" smtClean="0">
                <a:latin typeface="Calibri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Peça aos formandos para consultarem a Tabela 2 da Unidade </a:t>
            </a:r>
            <a:r>
              <a:rPr lang="pt-PT" i="1" dirty="0" smtClean="0"/>
              <a:t>Início de TARV</a:t>
            </a:r>
            <a:r>
              <a:rPr lang="pt-PT" dirty="0" smtClean="0"/>
              <a:t>  no MR. Nela podem encontrar as contra-indicações clínicas para o início de TARV.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A1E3AD-DFDB-473D-8FF9-EC169C0EA5CF}" type="slidenum">
              <a:rPr lang="en-US" smtClean="0">
                <a:latin typeface="Calibri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C331740-714B-454B-9660-98F089AF2240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451CF24A-6389-4F38-AA17-4F905B07E584}" type="slidenum">
              <a:rPr lang="en-US" sz="1200">
                <a:solidFill>
                  <a:srgbClr val="7F7F7F"/>
                </a:solidFill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EAFBA2AD-E6C1-4AFE-8A69-87461F7D2B17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8" r:id="rId1"/>
    <p:sldLayoutId id="2147484299" r:id="rId2"/>
    <p:sldLayoutId id="2147484300" r:id="rId3"/>
    <p:sldLayoutId id="2147484301" r:id="rId4"/>
    <p:sldLayoutId id="2147484302" r:id="rId5"/>
    <p:sldLayoutId id="2147484303" r:id="rId6"/>
    <p:sldLayoutId id="2147484304" r:id="rId7"/>
    <p:sldLayoutId id="2147484305" r:id="rId8"/>
    <p:sldLayoutId id="2147484306" r:id="rId9"/>
    <p:sldLayoutId id="2147484307" r:id="rId10"/>
    <p:sldLayoutId id="2147484308" r:id="rId11"/>
    <p:sldLayoutId id="214748430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2133600"/>
            <a:ext cx="7772400" cy="2590800"/>
          </a:xfrm>
        </p:spPr>
        <p:txBody>
          <a:bodyPr/>
          <a:lstStyle/>
          <a:p>
            <a:pPr algn="ctr" eaLnBrk="1" hangingPunct="1"/>
            <a:r>
              <a:rPr lang="pt-PT" sz="4000" dirty="0" smtClean="0"/>
              <a:t>Unidade 10.3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PT" sz="4000" b="1" dirty="0" err="1" smtClean="0"/>
              <a:t>In</a:t>
            </a:r>
            <a:r>
              <a:rPr lang="pt-BR" sz="4000" b="1" dirty="0" smtClean="0"/>
              <a:t>í</a:t>
            </a:r>
            <a:r>
              <a:rPr lang="pt-PT" sz="4000" b="1" dirty="0" smtClean="0"/>
              <a:t>cio de </a:t>
            </a:r>
            <a:r>
              <a:rPr lang="pt-PT" sz="4000" b="1" dirty="0" err="1" smtClean="0"/>
              <a:t>TARV</a:t>
            </a:r>
            <a:endParaRPr lang="pt-PT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3200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PT" dirty="0" smtClean="0">
                <a:ea typeface="ＭＳ Ｐゴシック" pitchFamily="-108" charset="-128"/>
              </a:rPr>
              <a:t>Algoritmo para Elegibilidade para o TARV </a:t>
            </a:r>
            <a:br>
              <a:rPr lang="pt-PT" dirty="0" smtClean="0">
                <a:ea typeface="ＭＳ Ｐゴシック" pitchFamily="-108" charset="-128"/>
              </a:rPr>
            </a:br>
            <a:r>
              <a:rPr lang="pt-PT" dirty="0" smtClean="0">
                <a:ea typeface="ＭＳ Ｐゴシック" pitchFamily="-108" charset="-128"/>
              </a:rPr>
              <a:t/>
            </a:r>
            <a:br>
              <a:rPr lang="pt-PT" dirty="0" smtClean="0">
                <a:ea typeface="ＭＳ Ｐゴシック" pitchFamily="-108" charset="-128"/>
              </a:rPr>
            </a:br>
            <a:r>
              <a:rPr lang="pt-PT" dirty="0" smtClean="0">
                <a:ea typeface="ＭＳ Ｐゴシック" pitchFamily="-108" charset="-128"/>
              </a:rPr>
              <a:t>Tabelas 1 e 2: Critérios Clínicos e Contra-indicações para o </a:t>
            </a:r>
            <a:r>
              <a:rPr lang="pt-PT" dirty="0" err="1" smtClean="0">
                <a:ea typeface="ＭＳ Ｐゴシック" pitchFamily="-108" charset="-128"/>
              </a:rPr>
              <a:t>TARV</a:t>
            </a:r>
            <a:r>
              <a:rPr lang="pt-PT" sz="3200" dirty="0" smtClean="0">
                <a:ea typeface="ＭＳ Ｐゴシック" pitchFamily="-108" charset="-128"/>
              </a:rPr>
              <a:t/>
            </a:r>
            <a:br>
              <a:rPr lang="pt-PT" sz="3200" dirty="0" smtClean="0">
                <a:ea typeface="ＭＳ Ｐゴシック" pitchFamily="-108" charset="-128"/>
              </a:rPr>
            </a:br>
            <a:endParaRPr lang="en-US" sz="3200" dirty="0" smtClean="0"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Actividade: Estudo de Caso</a:t>
            </a:r>
          </a:p>
        </p:txBody>
      </p:sp>
      <p:sp>
        <p:nvSpPr>
          <p:cNvPr id="17411" name="Subtitle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4958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600" b="1" dirty="0" smtClean="0">
                <a:ea typeface="ＭＳ Ｐゴシック" pitchFamily="-108" charset="-128"/>
              </a:rPr>
              <a:t>Folha de Exercícios 1 </a:t>
            </a:r>
            <a:r>
              <a:rPr lang="pt-PT" sz="3600" dirty="0" smtClean="0">
                <a:ea typeface="ＭＳ Ｐゴシック" pitchFamily="-108" charset="-128"/>
              </a:rPr>
              <a:t>– Casos clínicos sobre elegibilidade para o </a:t>
            </a:r>
            <a:r>
              <a:rPr lang="pt-PT" sz="3600" dirty="0" err="1" smtClean="0">
                <a:ea typeface="ＭＳ Ｐゴシック" pitchFamily="-108" charset="-128"/>
              </a:rPr>
              <a:t>TARV</a:t>
            </a:r>
            <a:endParaRPr lang="pt-PT" sz="3600" dirty="0" smtClean="0">
              <a:ea typeface="ＭＳ Ｐゴシック" pitchFamily="-108" charset="-128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600" b="1" dirty="0" smtClean="0">
                <a:ea typeface="ＭＳ Ｐゴシック" pitchFamily="-108" charset="-128"/>
              </a:rPr>
              <a:t>Pontos para Discussão: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sz="3400" dirty="0" smtClean="0">
                <a:ea typeface="ＭＳ Ｐゴシック" pitchFamily="-108" charset="-128"/>
              </a:rPr>
              <a:t>Casos 1-4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sz="3400" dirty="0" smtClean="0">
                <a:ea typeface="ＭＳ Ｐゴシック" pitchFamily="-108" charset="-128"/>
              </a:rPr>
              <a:t>Uso da tabela para o início do </a:t>
            </a:r>
            <a:r>
              <a:rPr lang="pt-PT" sz="3400" dirty="0" err="1" smtClean="0">
                <a:ea typeface="ＭＳ Ｐゴシック" pitchFamily="-108" charset="-128"/>
              </a:rPr>
              <a:t>TARV</a:t>
            </a:r>
            <a:endParaRPr lang="pt-PT" sz="3400" dirty="0" smtClean="0">
              <a:ea typeface="ＭＳ Ｐゴシック" pitchFamily="-108" charset="-128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pt-PT" sz="3600" dirty="0" smtClean="0">
              <a:ea typeface="ＭＳ Ｐゴシック" pitchFamily="-108" charset="-128"/>
            </a:endParaRPr>
          </a:p>
          <a:p>
            <a:pPr algn="just" eaLnBrk="1" hangingPunct="1">
              <a:buFontTx/>
              <a:buNone/>
              <a:defRPr/>
            </a:pPr>
            <a:endParaRPr lang="pt-PT" dirty="0" smtClean="0">
              <a:solidFill>
                <a:srgbClr val="92D050"/>
              </a:solidFill>
              <a:ea typeface="ＭＳ Ｐゴシック" pitchFamily="-108" charset="-128"/>
            </a:endParaRPr>
          </a:p>
          <a:p>
            <a:pPr algn="just" eaLnBrk="1" hangingPunct="1">
              <a:buFontTx/>
              <a:buNone/>
              <a:defRPr/>
            </a:pPr>
            <a:endParaRPr lang="en-US" dirty="0" smtClean="0"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Preparação para Iniciar o </a:t>
            </a:r>
            <a:r>
              <a:rPr lang="pt-PT" dirty="0" err="1" smtClean="0"/>
              <a:t>TARV</a:t>
            </a:r>
            <a:endParaRPr lang="pt-PT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PT" sz="3200" dirty="0" smtClean="0"/>
              <a:t>Uma vez que os pacientes são identificados como elegíveis para o </a:t>
            </a:r>
            <a:r>
              <a:rPr lang="pt-PT" sz="3200" dirty="0" err="1" smtClean="0"/>
              <a:t>TARV</a:t>
            </a:r>
            <a:r>
              <a:rPr lang="pt-PT" sz="3200" dirty="0" smtClean="0"/>
              <a:t>, os TMG devem seguir de forma sistemática uma série de passos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48600" cy="1143000"/>
          </a:xfrm>
        </p:spPr>
        <p:txBody>
          <a:bodyPr/>
          <a:lstStyle/>
          <a:p>
            <a:pPr eaLnBrk="1" hangingPunct="1"/>
            <a:r>
              <a:rPr lang="pt-PT" sz="3200" smtClean="0"/>
              <a:t>Passos para a  Avaliação dos Doentes Antes do Início do TARV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2600" dirty="0" smtClean="0"/>
              <a:t>O resultado do teste HIV é confirmado e consta no processo clínico </a:t>
            </a:r>
            <a:endParaRPr lang="af-ZA" sz="2600" dirty="0" smtClean="0"/>
          </a:p>
          <a:p>
            <a:pPr algn="just" eaLnBrk="1" hangingPunct="1"/>
            <a:r>
              <a:rPr lang="pt-PT" sz="2600" dirty="0" smtClean="0"/>
              <a:t>O doente reúne critérios clínicos e/ou imunológicos (estadio clínico, CD4) </a:t>
            </a:r>
            <a:endParaRPr lang="af-ZA" sz="2600" dirty="0" smtClean="0"/>
          </a:p>
          <a:p>
            <a:pPr algn="just" eaLnBrk="1" hangingPunct="1"/>
            <a:r>
              <a:rPr lang="pt-PT" sz="2600" dirty="0" smtClean="0"/>
              <a:t>Já iniciou o CTZ há pelo menos duas semanas com o mínimo de duas semanas antes sem problemas</a:t>
            </a:r>
            <a:endParaRPr lang="af-ZA" sz="2600" dirty="0" smtClean="0"/>
          </a:p>
          <a:p>
            <a:pPr algn="just" eaLnBrk="1" hangingPunct="1"/>
            <a:r>
              <a:rPr lang="pt-PT" sz="2600" dirty="0" smtClean="0"/>
              <a:t>As infecções oportunistas (IO) já foram tratadas e estabilizadas</a:t>
            </a:r>
            <a:endParaRPr lang="af-ZA" sz="2600" dirty="0" smtClean="0"/>
          </a:p>
          <a:p>
            <a:pPr algn="just" eaLnBrk="1" hangingPunct="1"/>
            <a:r>
              <a:rPr lang="pt-PT" sz="2600" dirty="0" smtClean="0"/>
              <a:t>Os estudos de laboratório necessários foram feitos e são normais (hemograma, bioquímica, creatinina)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pt-P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Outros Requisitos para o Início do TARV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t-PT" dirty="0" smtClean="0"/>
              <a:t>O doente está preparado para o tratamento (tem informação correcta e suficiente sobre o tratamento)</a:t>
            </a:r>
          </a:p>
          <a:p>
            <a:pPr algn="just" eaLnBrk="1" hangingPunct="1">
              <a:lnSpc>
                <a:spcPct val="140000"/>
              </a:lnSpc>
            </a:pPr>
            <a:r>
              <a:rPr lang="pt-PT" dirty="0" smtClean="0"/>
              <a:t>Os medicamentos ARVs são fornecidos de forma contínua e completa na US</a:t>
            </a:r>
            <a:endParaRPr lang="af-ZA" dirty="0" smtClean="0"/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47850"/>
          </a:xfrm>
        </p:spPr>
        <p:txBody>
          <a:bodyPr/>
          <a:lstStyle/>
          <a:p>
            <a:r>
              <a:rPr lang="pt-PT" sz="4000" smtClean="0"/>
              <a:t/>
            </a:r>
            <a:br>
              <a:rPr lang="pt-PT" sz="4000" smtClean="0"/>
            </a:br>
            <a:r>
              <a:rPr lang="pt-PT" sz="4000" smtClean="0"/>
              <a:t>Algoritmo de Preparação do Doente para Iniciar o TARV </a:t>
            </a:r>
            <a:r>
              <a:rPr lang="pt-PT" smtClean="0"/>
              <a:t/>
            </a:r>
            <a:br>
              <a:rPr lang="pt-PT" smtClean="0"/>
            </a:br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z="3200" smtClean="0">
              <a:solidFill>
                <a:srgbClr val="92D050"/>
              </a:solidFill>
            </a:endParaRPr>
          </a:p>
          <a:p>
            <a:pPr eaLnBrk="1" hangingPunct="1"/>
            <a:endParaRPr lang="pt-PT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Actividade: Estudo de Caso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PT" dirty="0" smtClean="0">
              <a:solidFill>
                <a:srgbClr val="92D050"/>
              </a:solidFill>
            </a:endParaRP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600" dirty="0" smtClean="0"/>
              <a:t>  </a:t>
            </a:r>
            <a:r>
              <a:rPr lang="pt-PT" sz="3200" b="1" dirty="0" smtClean="0"/>
              <a:t>Folha de Exercícios  2 </a:t>
            </a:r>
            <a:r>
              <a:rPr lang="pt-PT" sz="3200" dirty="0" smtClean="0"/>
              <a:t>– Casos clínicos para usar o algoritmo “Preparação do Paciente que Precisa de TARV”</a:t>
            </a:r>
          </a:p>
          <a:p>
            <a:pPr algn="just" eaLnBrk="1" hangingPunct="1">
              <a:buFontTx/>
              <a:buNone/>
            </a:pPr>
            <a:endParaRPr lang="pt-PT" dirty="0" smtClean="0">
              <a:solidFill>
                <a:srgbClr val="92D050"/>
              </a:solidFill>
            </a:endParaRPr>
          </a:p>
          <a:p>
            <a:pPr algn="just"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Linhas de TARV: Primeira Linha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t-PT" sz="2400" dirty="0" smtClean="0"/>
              <a:t>Tratamento dado a um doente que nunca recebeu o TARV</a:t>
            </a:r>
            <a:r>
              <a:rPr lang="pt-PT" sz="2400" dirty="0" smtClean="0">
                <a:solidFill>
                  <a:srgbClr val="0000FF"/>
                </a:solidFill>
              </a:rPr>
              <a:t> </a:t>
            </a:r>
            <a:r>
              <a:rPr lang="pt-PT" sz="2400" dirty="0" smtClean="0"/>
              <a:t>e que não tem contra-indicações para a primeira linha em Moçambique</a:t>
            </a:r>
          </a:p>
          <a:p>
            <a:pPr lvl="1" algn="just" eaLnBrk="1" hangingPunct="1">
              <a:lnSpc>
                <a:spcPct val="140000"/>
              </a:lnSpc>
              <a:buNone/>
            </a:pPr>
            <a:r>
              <a:rPr lang="pt-PT" b="1" dirty="0" smtClean="0"/>
              <a:t>A)</a:t>
            </a:r>
            <a:r>
              <a:rPr lang="pt-PT" b="1" dirty="0" smtClean="0">
                <a:solidFill>
                  <a:srgbClr val="FF0000"/>
                </a:solidFill>
              </a:rPr>
              <a:t> </a:t>
            </a:r>
            <a:r>
              <a:rPr lang="pt-PT" b="1" dirty="0" smtClean="0"/>
              <a:t>Tenofovir (TDF) + Lamivudina (3TC) + Efavirenz (EFV)</a:t>
            </a:r>
          </a:p>
          <a:p>
            <a:pPr lvl="1" algn="just" eaLnBrk="1" hangingPunct="1">
              <a:lnSpc>
                <a:spcPct val="140000"/>
              </a:lnSpc>
              <a:buNone/>
            </a:pPr>
            <a:r>
              <a:rPr lang="pt-PT" b="1" dirty="0" smtClean="0"/>
              <a:t>B) Zidovudina (ZDV) + Lamivudina (3TC) + Nevirapina (NVP)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Primeira Linha Alternativa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30000"/>
              </a:lnSpc>
              <a:defRPr/>
            </a:pPr>
            <a:r>
              <a:rPr lang="pt-PT" sz="2600" dirty="0" smtClean="0">
                <a:ea typeface="ＭＳ Ｐゴシック" pitchFamily="-108" charset="-128"/>
              </a:rPr>
              <a:t>A primeira linha alternativa é indicada nos casos de existir contra-indicações para receber um dos fármacos da primeira linha. </a:t>
            </a:r>
          </a:p>
          <a:p>
            <a:pPr algn="just" eaLnBrk="1" hangingPunct="1">
              <a:lnSpc>
                <a:spcPct val="130000"/>
              </a:lnSpc>
              <a:defRPr/>
            </a:pPr>
            <a:r>
              <a:rPr lang="pt-PT" sz="2600" dirty="0" smtClean="0">
                <a:ea typeface="ＭＳ Ｐゴシック" pitchFamily="-108" charset="-128"/>
              </a:rPr>
              <a:t>Algumas das combinações de </a:t>
            </a:r>
            <a:r>
              <a:rPr lang="pt-PT" sz="2600" b="1" dirty="0" smtClean="0">
                <a:ea typeface="ＭＳ Ｐゴシック" pitchFamily="-108" charset="-128"/>
              </a:rPr>
              <a:t>primeira linha alternativas</a:t>
            </a:r>
            <a:r>
              <a:rPr lang="pt-PT" sz="2600" dirty="0" smtClean="0">
                <a:ea typeface="ＭＳ Ｐゴシック" pitchFamily="-108" charset="-128"/>
              </a:rPr>
              <a:t> também podem ser iniciadas pelo TMG, uma vez que este conhece bem as indicações. Exemplos mais comuns:</a:t>
            </a:r>
          </a:p>
          <a:p>
            <a:pPr lvl="1" algn="just" eaLnBrk="1" hangingPunct="1">
              <a:lnSpc>
                <a:spcPct val="130000"/>
              </a:lnSpc>
              <a:defRPr/>
            </a:pPr>
            <a:r>
              <a:rPr lang="pt-PT" sz="2400" dirty="0" smtClean="0">
                <a:ea typeface="ＭＳ Ｐゴシック" pitchFamily="-108" charset="-128"/>
              </a:rPr>
              <a:t>AZT+3TC+EFV</a:t>
            </a:r>
          </a:p>
          <a:p>
            <a:pPr lvl="1" algn="just" eaLnBrk="1" hangingPunct="1">
              <a:lnSpc>
                <a:spcPct val="130000"/>
              </a:lnSpc>
              <a:defRPr/>
            </a:pPr>
            <a:r>
              <a:rPr lang="pt-PT" sz="2400" dirty="0" smtClean="0">
                <a:ea typeface="ＭＳ Ｐゴシック" pitchFamily="-108" charset="-128"/>
              </a:rPr>
              <a:t>d4T+3TC+NVP/EFV</a:t>
            </a:r>
          </a:p>
          <a:p>
            <a:pPr lvl="1" algn="just" eaLnBrk="1" hangingPunct="1">
              <a:lnSpc>
                <a:spcPct val="130000"/>
              </a:lnSpc>
              <a:buNone/>
              <a:defRPr/>
            </a:pPr>
            <a:endParaRPr lang="pt-PT" sz="2400" dirty="0" smtClean="0">
              <a:ea typeface="ＭＳ Ｐゴシック" pitchFamily="-108" charset="-128"/>
            </a:endParaRPr>
          </a:p>
          <a:p>
            <a:pPr eaLnBrk="1" hangingPunct="1">
              <a:lnSpc>
                <a:spcPct val="130000"/>
              </a:lnSpc>
              <a:defRPr/>
            </a:pPr>
            <a:endParaRPr lang="pt-PT" sz="2600" dirty="0" smtClean="0"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143000"/>
          </a:xfrm>
        </p:spPr>
        <p:txBody>
          <a:bodyPr/>
          <a:lstStyle/>
          <a:p>
            <a:pPr eaLnBrk="1" hangingPunct="1"/>
            <a:r>
              <a:rPr lang="pt-PT" sz="3200" dirty="0" smtClean="0"/>
              <a:t>Indicações para a Primeira Linha Alternativa (1)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200000"/>
              </a:lnSpc>
              <a:buNone/>
            </a:pPr>
            <a:r>
              <a:rPr lang="pt-BR" sz="2400" b="1" dirty="0" smtClean="0"/>
              <a:t>Alternativa à 1ª linha com TDF/3TC/EFV:</a:t>
            </a:r>
            <a:endParaRPr lang="pt-PT" sz="2400" dirty="0" smtClean="0"/>
          </a:p>
          <a:p>
            <a:pPr algn="just" eaLnBrk="1" hangingPunct="1"/>
            <a:r>
              <a:rPr lang="pt-PT" b="1" dirty="0" smtClean="0"/>
              <a:t>Doentes com antecedentes de Insuficiencia renal, HTA ou Diabetes mellitus: </a:t>
            </a:r>
            <a:r>
              <a:rPr lang="pt-PT" dirty="0" smtClean="0"/>
              <a:t>AZT+3TC+EFV</a:t>
            </a:r>
            <a:endParaRPr lang="pt-BR" b="1" dirty="0" smtClean="0"/>
          </a:p>
          <a:p>
            <a:endParaRPr lang="pt-BR" b="1" dirty="0" smtClean="0"/>
          </a:p>
          <a:p>
            <a:r>
              <a:rPr lang="pt-BR" b="1" dirty="0" smtClean="0"/>
              <a:t>Se antecedentes psiquiátricos graves: </a:t>
            </a:r>
            <a:r>
              <a:rPr lang="pt-BR" dirty="0" smtClean="0"/>
              <a:t>TDF + 3TC + NVP</a:t>
            </a:r>
            <a:endParaRPr lang="pt-PT" dirty="0" smtClean="0"/>
          </a:p>
          <a:p>
            <a:pPr algn="just" eaLnBrk="1" hangingPunct="1">
              <a:lnSpc>
                <a:spcPct val="200000"/>
              </a:lnSpc>
            </a:pPr>
            <a:endParaRPr lang="pt-PT" sz="2400" dirty="0" smtClean="0"/>
          </a:p>
          <a:p>
            <a:pPr eaLnBrk="1" hangingPunct="1">
              <a:lnSpc>
                <a:spcPct val="200000"/>
              </a:lnSpc>
              <a:buFontTx/>
              <a:buNone/>
            </a:pPr>
            <a:endParaRPr lang="pt-PT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 (1)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40000"/>
              </a:lnSpc>
              <a:buFontTx/>
              <a:buNone/>
            </a:pPr>
            <a:r>
              <a:rPr lang="pt-PT" sz="3300" dirty="0" smtClean="0"/>
              <a:t>   O tratamento anti-retroviral (TARV) é uma mistura de três ou mais medicamentos que devem ser tomados diariamente, durante o resto da vida do doente, a fim de prevenir as complicações do SIDA.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en-US" sz="2900" dirty="0" smtClean="0"/>
          </a:p>
          <a:p>
            <a:pPr eaLnBrk="1" hangingPunct="1">
              <a:lnSpc>
                <a:spcPct val="130000"/>
              </a:lnSpc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143000"/>
          </a:xfrm>
        </p:spPr>
        <p:txBody>
          <a:bodyPr/>
          <a:lstStyle/>
          <a:p>
            <a:pPr eaLnBrk="1" hangingPunct="1"/>
            <a:r>
              <a:rPr lang="pt-PT" sz="3200" dirty="0" smtClean="0"/>
              <a:t>Indicações para a Primeira Linha Alternativa (2)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200000"/>
              </a:lnSpc>
              <a:buNone/>
            </a:pPr>
            <a:r>
              <a:rPr lang="pt-BR" sz="2400" b="1" dirty="0" smtClean="0"/>
              <a:t>Alternativa à 1ª linha com AZT/3TC/NVP:</a:t>
            </a:r>
            <a:endParaRPr lang="pt-PT" sz="2400" dirty="0" smtClean="0"/>
          </a:p>
          <a:p>
            <a:pPr algn="just" eaLnBrk="1" hangingPunct="1">
              <a:lnSpc>
                <a:spcPct val="200000"/>
              </a:lnSpc>
            </a:pPr>
            <a:r>
              <a:rPr lang="pt-PT" sz="2400" b="1" dirty="0" smtClean="0"/>
              <a:t>Tuberculose</a:t>
            </a:r>
            <a:r>
              <a:rPr lang="pt-PT" sz="2400" dirty="0" smtClean="0"/>
              <a:t>: inicia com  AZT + 3TC  + EFV </a:t>
            </a:r>
          </a:p>
          <a:p>
            <a:pPr algn="just" eaLnBrk="1" hangingPunct="1">
              <a:lnSpc>
                <a:spcPct val="200000"/>
              </a:lnSpc>
            </a:pPr>
            <a:r>
              <a:rPr lang="pt-PT" sz="2400" b="1" dirty="0" smtClean="0"/>
              <a:t>Anemia (Hb&lt; 8 g/dl)</a:t>
            </a:r>
            <a:r>
              <a:rPr lang="pt-PT" sz="2400" dirty="0" smtClean="0"/>
              <a:t>:</a:t>
            </a:r>
            <a:r>
              <a:rPr lang="pt-PT" sz="2400" b="1" dirty="0" smtClean="0"/>
              <a:t> </a:t>
            </a:r>
            <a:r>
              <a:rPr lang="pt-PT" sz="2400" dirty="0" smtClean="0"/>
              <a:t>inicia com d4T + 3TC + NVP</a:t>
            </a:r>
          </a:p>
          <a:p>
            <a:pPr eaLnBrk="1" hangingPunct="1">
              <a:lnSpc>
                <a:spcPct val="200000"/>
              </a:lnSpc>
              <a:buFontTx/>
              <a:buNone/>
            </a:pPr>
            <a:endParaRPr lang="pt-PT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Casos Especiais ou Mais Complexos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O doente deverá ser avaliado pelo médico:</a:t>
            </a:r>
          </a:p>
          <a:p>
            <a:pPr algn="just" eaLnBrk="1" hangingPunct="1"/>
            <a:r>
              <a:rPr lang="pt-PT" dirty="0" smtClean="0"/>
              <a:t>Nos casos de contra-indicações combinadas:</a:t>
            </a:r>
          </a:p>
          <a:p>
            <a:pPr lvl="1" algn="just" eaLnBrk="1" hangingPunct="1"/>
            <a:r>
              <a:rPr lang="pt-PT" dirty="0" smtClean="0"/>
              <a:t>Grávida em tratamento para TB</a:t>
            </a:r>
          </a:p>
          <a:p>
            <a:pPr lvl="1" algn="just" eaLnBrk="1" hangingPunct="1"/>
            <a:r>
              <a:rPr lang="pt-PT" dirty="0" smtClean="0"/>
              <a:t>Doente com anemia (Hb&lt;8 g/dl) e Neuropatia periférica</a:t>
            </a:r>
          </a:p>
          <a:p>
            <a:pPr lvl="1" algn="just" eaLnBrk="1" hangingPunct="1">
              <a:buFontTx/>
              <a:buNone/>
            </a:pPr>
            <a:endParaRPr lang="pt-PT" dirty="0" smtClean="0"/>
          </a:p>
          <a:p>
            <a:pPr algn="just" eaLnBrk="1" hangingPunct="1"/>
            <a:r>
              <a:rPr lang="pt-PT" dirty="0" smtClean="0"/>
              <a:t>Nos casos de alterações clínicas ou analíticas (por exemplo: elevação de transaminases ou creatinina)</a:t>
            </a:r>
          </a:p>
          <a:p>
            <a:pPr lvl="1"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Início de TARV: Passos (1)</a:t>
            </a:r>
          </a:p>
        </p:txBody>
      </p:sp>
      <p:pic>
        <p:nvPicPr>
          <p:cNvPr id="24579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99125" y="1676400"/>
            <a:ext cx="2987675" cy="4495800"/>
          </a:xfrm>
        </p:spPr>
      </p:pic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609600" y="2133600"/>
            <a:ext cx="495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PT" dirty="0"/>
              <a:t> </a:t>
            </a:r>
            <a:r>
              <a:rPr lang="pt-PT" sz="2400" dirty="0"/>
              <a:t>Preencher o formulário de      solicitação de MARV</a:t>
            </a:r>
          </a:p>
          <a:p>
            <a:pPr algn="just">
              <a:buFont typeface="Arial" pitchFamily="34" charset="0"/>
              <a:buChar char="•"/>
            </a:pPr>
            <a:endParaRPr lang="pt-PT" sz="2400" dirty="0" smtClean="0"/>
          </a:p>
          <a:p>
            <a:pPr algn="just">
              <a:buFont typeface="Arial" pitchFamily="34" charset="0"/>
              <a:buChar char="•"/>
            </a:pPr>
            <a:r>
              <a:rPr lang="pt-PT" sz="2400" dirty="0" smtClean="0"/>
              <a:t>Manter </a:t>
            </a:r>
            <a:r>
              <a:rPr lang="pt-PT" sz="2400" dirty="0"/>
              <a:t>Cotrimoxazol e Isoniazida (se o doente estiver a tomar</a:t>
            </a:r>
            <a:r>
              <a:rPr lang="pt-PT" sz="2400" dirty="0" smtClean="0"/>
              <a:t>)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Início de TARV: Passos (2)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PT" sz="2400" dirty="0" smtClean="0"/>
              <a:t> Iniciar o TARV com o esquema:</a:t>
            </a:r>
          </a:p>
          <a:p>
            <a:pPr lvl="0">
              <a:buNone/>
            </a:pPr>
            <a:r>
              <a:rPr lang="pt-PT" sz="2400" b="1" dirty="0" smtClean="0"/>
              <a:t>A) </a:t>
            </a:r>
          </a:p>
          <a:p>
            <a:pPr lvl="1"/>
            <a:r>
              <a:rPr lang="pt-PT" sz="2200" dirty="0" smtClean="0"/>
              <a:t>Tenofovir (TDF) 300 mg 1x/dia</a:t>
            </a:r>
          </a:p>
          <a:p>
            <a:pPr lvl="1"/>
            <a:r>
              <a:rPr lang="pt-PT" sz="2200" dirty="0" smtClean="0"/>
              <a:t>Lamivudina (3TC) 150 mg 1x/dia</a:t>
            </a:r>
          </a:p>
          <a:p>
            <a:pPr lvl="1"/>
            <a:r>
              <a:rPr lang="pt-PT" sz="2200" dirty="0" smtClean="0"/>
              <a:t>Efavirenz (EFV) 600 mg 1x/dia</a:t>
            </a:r>
          </a:p>
          <a:p>
            <a:pPr algn="just">
              <a:buNone/>
            </a:pPr>
            <a:r>
              <a:rPr lang="pt-PT" sz="2400" b="1" i="1" dirty="0" smtClean="0"/>
              <a:t>Ou</a:t>
            </a:r>
          </a:p>
          <a:p>
            <a:pPr algn="just">
              <a:buNone/>
            </a:pPr>
            <a:r>
              <a:rPr lang="pt-PT" sz="2400" b="1" dirty="0" smtClean="0"/>
              <a:t>B)</a:t>
            </a:r>
            <a:endParaRPr lang="pt-PT" sz="2400" dirty="0" smtClean="0"/>
          </a:p>
          <a:p>
            <a:pPr lvl="1" algn="just">
              <a:buFont typeface="Arial" pitchFamily="34" charset="0"/>
              <a:buChar char="•"/>
            </a:pPr>
            <a:r>
              <a:rPr lang="pt-PT" sz="2400" dirty="0" smtClean="0"/>
              <a:t>Nevirapina 1 x/dia</a:t>
            </a:r>
          </a:p>
          <a:p>
            <a:pPr lvl="1" algn="just">
              <a:buFont typeface="Arial" pitchFamily="34" charset="0"/>
              <a:buChar char="•"/>
            </a:pPr>
            <a:r>
              <a:rPr lang="pt-PT" sz="2400" dirty="0" smtClean="0"/>
              <a:t>Zidovudina + Lamivudina 2 vezes/dia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Quando iniciar a nova primeira linha com TDF+3TC+EFV?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/>
              <a:t>Novos inícios, incluindo as grávidas</a:t>
            </a:r>
          </a:p>
          <a:p>
            <a:r>
              <a:rPr lang="pt-PT" dirty="0" smtClean="0"/>
              <a:t>Pacientes em TARV há menos de 6 meses com outra primeira linha</a:t>
            </a:r>
          </a:p>
          <a:p>
            <a:pPr lvl="0"/>
            <a:r>
              <a:rPr lang="pt-PT" dirty="0" smtClean="0"/>
              <a:t>Co-infeçção TB-HIV em paciente naíve para TARV e/ou pacientes que desenvolvem TB nos primeiros 6 meses de TARV</a:t>
            </a:r>
          </a:p>
          <a:p>
            <a:pPr lvl="0"/>
            <a:r>
              <a:rPr lang="pt-PT" dirty="0" smtClean="0"/>
              <a:t>Co-infecção HIV-VHB</a:t>
            </a:r>
          </a:p>
          <a:p>
            <a:pPr lvl="0"/>
            <a:r>
              <a:rPr lang="pt-PT" dirty="0" smtClean="0"/>
              <a:t>Casos de intolerância ao esquema actual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Por que Iniciar Metade da Dose de Nevirapina?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Quando os doentes iniciam a </a:t>
            </a:r>
            <a:r>
              <a:rPr lang="pt-PT" dirty="0" err="1" smtClean="0"/>
              <a:t>NVP</a:t>
            </a:r>
            <a:r>
              <a:rPr lang="pt-PT" dirty="0" smtClean="0"/>
              <a:t> tomando uma dose completa, correm maior risco de sofrer reacções adversas, especialmente hepatite ou reacções cutâneas.</a:t>
            </a:r>
          </a:p>
          <a:p>
            <a:pPr algn="just" eaLnBrk="1" hangingPunct="1"/>
            <a:r>
              <a:rPr lang="pt-PT" dirty="0" smtClean="0"/>
              <a:t>O esquema durante as duas primeiras semanas (também chamada </a:t>
            </a:r>
            <a:r>
              <a:rPr lang="pt-PT" b="1" dirty="0" smtClean="0"/>
              <a:t>fase de indução</a:t>
            </a:r>
            <a:r>
              <a:rPr lang="pt-PT" dirty="0" smtClean="0"/>
              <a:t>) é: </a:t>
            </a:r>
          </a:p>
          <a:p>
            <a:pPr lvl="1" eaLnBrk="1" hangingPunct="1"/>
            <a:r>
              <a:rPr lang="pt-PT" dirty="0" smtClean="0"/>
              <a:t>Duovir (AZT+3TC) 1 comprimido 1 vez por dia</a:t>
            </a:r>
          </a:p>
          <a:p>
            <a:pPr lvl="1" eaLnBrk="1" hangingPunct="1"/>
            <a:r>
              <a:rPr lang="pt-PT" dirty="0" smtClean="0"/>
              <a:t>Duovir-N (ZDV+3TC+NVP) 1 comprimido,1 vez por 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Início de TARV: Passos (3)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dirty="0" smtClean="0">
                <a:ea typeface="ＭＳ Ｐゴシック" pitchFamily="-108" charset="-128"/>
              </a:rPr>
              <a:t>Duas semanas após o início, o doente deve ir à consulta de controlo:</a:t>
            </a:r>
          </a:p>
          <a:p>
            <a:pPr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Avaliar efeitos secundários.</a:t>
            </a:r>
          </a:p>
          <a:p>
            <a:pPr lvl="1"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Saber se o doente apresenta erupção cutânea, dor abdominal, cansaço, náuseas, outros sintomas</a:t>
            </a:r>
          </a:p>
          <a:p>
            <a:pPr lvl="1"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Examinar: erupção cutânea, icterícia, dor abdominal, hepatomegalia </a:t>
            </a:r>
          </a:p>
          <a:p>
            <a:pPr lvl="1"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Pedir provas de laboratório: transaminases, hemoglobina (se tratamento com ZDV). O doente deve fazer um controlo analítico um mês após o início de TARV.</a:t>
            </a:r>
            <a:endParaRPr lang="af-ZA" dirty="0" smtClean="0">
              <a:ea typeface="ＭＳ Ｐゴシック" pitchFamily="-108" charset="-128"/>
            </a:endParaRPr>
          </a:p>
          <a:p>
            <a:pPr eaLnBrk="1" hangingPunct="1">
              <a:buFontTx/>
              <a:buNone/>
              <a:defRPr/>
            </a:pPr>
            <a:endParaRPr lang="af-ZA" dirty="0" smtClean="0">
              <a:ea typeface="ＭＳ Ｐゴシック" pitchFamily="-108" charset="-128"/>
            </a:endParaRPr>
          </a:p>
          <a:p>
            <a:pPr eaLnBrk="1" hangingPunct="1">
              <a:buFontTx/>
              <a:buNone/>
              <a:defRPr/>
            </a:pPr>
            <a:endParaRPr lang="pt-PT" dirty="0" smtClean="0"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Início de TARV: Passos (3)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Se houver sinais ou sintomas: determinar o grau de gravidade  e tratar ou encaminhar</a:t>
            </a:r>
            <a:endParaRPr lang="af-ZA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Se não houver sinais ou sintomas: duplicar a dose de Nevirapina (1x</a:t>
            </a:r>
            <a:r>
              <a:rPr lang="en-US" dirty="0" smtClean="0"/>
              <a:t>/</a:t>
            </a:r>
            <a:r>
              <a:rPr lang="pt-PT" dirty="0" smtClean="0"/>
              <a:t>dia a 2x/dia)</a:t>
            </a:r>
            <a:endParaRPr lang="af-ZA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Avaliar adesão, aconselhar</a:t>
            </a:r>
            <a:endParaRPr lang="af-ZA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Planificar próximas consultas </a:t>
            </a:r>
            <a:endParaRPr lang="af-ZA" dirty="0" smtClean="0"/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z="4000" dirty="0" smtClean="0"/>
              <a:t>Algoritmo para o início do TARV</a:t>
            </a:r>
            <a:endParaRPr lang="en-US" sz="40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solidFill>
                <a:srgbClr val="92D050"/>
              </a:solidFill>
            </a:endParaRPr>
          </a:p>
          <a:p>
            <a:pPr eaLnBrk="1" hangingPunct="1"/>
            <a:endParaRPr lang="pt-PT" sz="3600" smtClean="0"/>
          </a:p>
          <a:p>
            <a:pPr eaLnBrk="1" hangingPunct="1"/>
            <a:endParaRPr lang="pt-PT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Actividades: Estudo de Casos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PT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600" dirty="0" smtClean="0"/>
              <a:t>   </a:t>
            </a:r>
            <a:r>
              <a:rPr lang="pt-PT" sz="3600" b="1" dirty="0" smtClean="0"/>
              <a:t>Folha de Exercícios 3 </a:t>
            </a:r>
            <a:r>
              <a:rPr lang="pt-PT" sz="3600" dirty="0" smtClean="0"/>
              <a:t>- Casos clínicos sobre indicações e contra-indicações clínicas para a primeira linha de TARV</a:t>
            </a:r>
            <a:endParaRPr lang="af-ZA" sz="3600" dirty="0" smtClean="0"/>
          </a:p>
          <a:p>
            <a:pPr algn="just" eaLnBrk="1" hangingPunct="1">
              <a:lnSpc>
                <a:spcPct val="150000"/>
              </a:lnSpc>
            </a:pPr>
            <a:endParaRPr lang="pt-PT" sz="3600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dirty="0" smtClean="0">
              <a:solidFill>
                <a:srgbClr val="92D050"/>
              </a:solidFill>
            </a:endParaRPr>
          </a:p>
          <a:p>
            <a:pPr eaLnBrk="1" hangingPunct="1"/>
            <a:endParaRPr lang="en-US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 (2)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O tratamento anti-retroviral tem como finalidade a:</a:t>
            </a:r>
            <a:endParaRPr lang="en-US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Redução da mortalidade e morbilidade causada pelo SIDA e doenças oportunistas</a:t>
            </a:r>
            <a:endParaRPr lang="en-US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Redução da transmissão (vertical, sexual, etc.)</a:t>
            </a:r>
            <a:endParaRPr lang="en-US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Melhoria do funcionamento e qualidade de vida dos doentes HIV+</a:t>
            </a:r>
            <a:endParaRPr lang="en-US" dirty="0" smtClean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dirty="0" smtClean="0"/>
          </a:p>
          <a:p>
            <a:pPr eaLnBrk="1" hangingPunct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  <a:endParaRPr lang="pt-PT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9530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dirty="0" smtClean="0">
                <a:ea typeface="ＭＳ Ｐゴシック" pitchFamily="-108" charset="-128"/>
              </a:rPr>
              <a:t>É importante fazer:</a:t>
            </a:r>
          </a:p>
          <a:p>
            <a:pPr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A identificação correcta dos doentes que precisam de tratamento (indicações e contra-indicações clínicas de TARV).</a:t>
            </a:r>
          </a:p>
          <a:p>
            <a:pPr algn="just" eaLnBrk="1" hangingPunct="1">
              <a:buFontTx/>
              <a:buNone/>
              <a:defRPr/>
            </a:pPr>
            <a:endParaRPr lang="pt-PT" dirty="0" smtClean="0">
              <a:ea typeface="ＭＳ Ｐゴシック" pitchFamily="-108" charset="-128"/>
            </a:endParaRPr>
          </a:p>
          <a:p>
            <a:pPr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Importância da preparação do doente para iniciar o TARV</a:t>
            </a:r>
            <a:r>
              <a:rPr lang="en-US" dirty="0" smtClean="0">
                <a:ea typeface="ＭＳ Ｐゴシック" pitchFamily="-108" charset="-128"/>
              </a:rPr>
              <a:t> (</a:t>
            </a:r>
            <a:r>
              <a:rPr lang="pt-PT" dirty="0" smtClean="0">
                <a:ea typeface="ＭＳ Ｐゴシック" pitchFamily="-108" charset="-128"/>
              </a:rPr>
              <a:t>condições necessárias para o início de TARV).</a:t>
            </a:r>
          </a:p>
          <a:p>
            <a:pPr algn="just" eaLnBrk="1" hangingPunct="1">
              <a:buFontTx/>
              <a:buNone/>
              <a:defRPr/>
            </a:pPr>
            <a:r>
              <a:rPr lang="pt-PT" dirty="0" smtClean="0">
                <a:ea typeface="ＭＳ Ｐゴシック" pitchFamily="-108" charset="-128"/>
              </a:rPr>
              <a:t> </a:t>
            </a:r>
            <a:endParaRPr lang="en-US" dirty="0" smtClean="0">
              <a:ea typeface="ＭＳ Ｐゴシック" pitchFamily="-108" charset="-128"/>
            </a:endParaRPr>
          </a:p>
          <a:p>
            <a:pPr algn="just" eaLnBrk="1" hangingPunct="1">
              <a:defRPr/>
            </a:pPr>
            <a:r>
              <a:rPr lang="pt-PT" dirty="0" smtClean="0">
                <a:ea typeface="ＭＳ Ｐゴシック" pitchFamily="-108" charset="-128"/>
              </a:rPr>
              <a:t>Selecção  apropriada dos ARVs (Linhas de TARV)</a:t>
            </a:r>
            <a:endParaRPr lang="en-US" dirty="0" smtClean="0">
              <a:ea typeface="ＭＳ Ｐゴシック" pitchFamily="-10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sz="2600" dirty="0" smtClean="0"/>
              <a:t>No final desta unidade, os formados devem ser capazes de: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sz="2600" dirty="0" smtClean="0"/>
              <a:t>Identificar correctamente os doentes que têm indicações para iniciar o TARV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sz="2600" dirty="0" smtClean="0"/>
              <a:t>Preparar adequadamente os doentes para o início do TARV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sz="2600" dirty="0" smtClean="0"/>
              <a:t>Aplicar correctamente a 1</a:t>
            </a:r>
            <a:r>
              <a:rPr lang="pt-PT" sz="2600" baseline="30000" dirty="0" smtClean="0"/>
              <a:t>ª</a:t>
            </a:r>
            <a:r>
              <a:rPr lang="pt-PT" sz="2600" dirty="0" smtClean="0"/>
              <a:t> linha de TARV nos doentes elegíveis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sz="2600" dirty="0" smtClean="0"/>
              <a:t>Aplicar correctamente a 1</a:t>
            </a:r>
            <a:r>
              <a:rPr lang="pt-PT" sz="2600" baseline="30000" dirty="0" smtClean="0"/>
              <a:t>ª</a:t>
            </a:r>
            <a:r>
              <a:rPr lang="pt-PT" sz="2600" dirty="0" smtClean="0"/>
              <a:t> linha alternativa de TARV nos doentes elegíveis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sz="2600" dirty="0" smtClean="0"/>
              <a:t>Encaminhar os casos mais complexos que implicam contra-indicações para 1</a:t>
            </a:r>
            <a:r>
              <a:rPr lang="pt-PT" sz="2600" baseline="30000" dirty="0" smtClean="0"/>
              <a:t>ª</a:t>
            </a:r>
            <a:r>
              <a:rPr lang="pt-PT" sz="2600" dirty="0" smtClean="0"/>
              <a:t> linha e 1</a:t>
            </a:r>
            <a:r>
              <a:rPr lang="pt-PT" sz="2600" baseline="30000" dirty="0" smtClean="0"/>
              <a:t>ª </a:t>
            </a:r>
            <a:r>
              <a:rPr lang="pt-PT" sz="2600" dirty="0" smtClean="0"/>
              <a:t> linha alternativa.</a:t>
            </a:r>
          </a:p>
          <a:p>
            <a:pPr eaLnBrk="1" hangingPunct="1">
              <a:lnSpc>
                <a:spcPct val="80000"/>
              </a:lnSpc>
            </a:pPr>
            <a:endParaRPr lang="af-ZA" sz="2600" dirty="0" smtClean="0"/>
          </a:p>
          <a:p>
            <a:pPr eaLnBrk="1" hangingPunct="1">
              <a:lnSpc>
                <a:spcPct val="80000"/>
              </a:lnSpc>
            </a:pPr>
            <a:endParaRPr lang="pt-PT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dirty="0" smtClean="0"/>
              <a:t>Riscos de Iniciar o TARV Sem Uma Correcta Avaliação </a:t>
            </a:r>
            <a:r>
              <a:rPr lang="pt-PT" dirty="0" smtClean="0"/>
              <a:t>(1)</a:t>
            </a:r>
            <a:r>
              <a:rPr lang="pt-B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pt-PT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dirty="0" smtClean="0"/>
              <a:t>   Os doentes devem começar o TARV no momento certo. Os riscos de não avaliar correctamente o doente são:</a:t>
            </a:r>
          </a:p>
          <a:p>
            <a:pPr lvl="1" algn="just" eaLnBrk="1" hangingPunct="1">
              <a:lnSpc>
                <a:spcPct val="150000"/>
              </a:lnSpc>
              <a:buNone/>
            </a:pPr>
            <a:r>
              <a:rPr lang="pt-PT" sz="2800" b="1" dirty="0" smtClean="0"/>
              <a:t>1. Não iniciar o TARV num doente que apresente: 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pt-PT" dirty="0" smtClean="0"/>
              <a:t>Risco de morte por progressão da infecção e doenças oportunistas;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dirty="0" smtClean="0"/>
              <a:t>Riscos de Iniciar o TARV Sem Uma Correcta Avaliação </a:t>
            </a:r>
            <a:r>
              <a:rPr lang="pt-PT" dirty="0" smtClean="0"/>
              <a:t>(2)</a:t>
            </a:r>
            <a:r>
              <a:rPr lang="en-US" dirty="0" smtClean="0"/>
              <a:t/>
            </a:r>
            <a:br>
              <a:rPr lang="en-US" dirty="0" smtClean="0"/>
            </a:br>
            <a:endParaRPr lang="pt-PT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sz="2600" b="1" dirty="0" smtClean="0"/>
              <a:t>2. Iniciar o </a:t>
            </a:r>
            <a:r>
              <a:rPr lang="pt-PT" sz="2600" b="1" dirty="0" err="1" smtClean="0"/>
              <a:t>TARV</a:t>
            </a:r>
            <a:r>
              <a:rPr lang="pt-PT" sz="2600" b="1" dirty="0" smtClean="0"/>
              <a:t> num doente que ainda não precisa ou não está preparado:</a:t>
            </a:r>
          </a:p>
          <a:p>
            <a:pPr lvl="1" algn="just" eaLnBrk="1" hangingPunct="1"/>
            <a:r>
              <a:rPr lang="pt-PT" dirty="0" smtClean="0"/>
              <a:t>Ainda tem boa situação clínico-imunológica, não reúne critérios para iniciar o TARV (risco desnecessário de RAM, resistência ao tratamento);</a:t>
            </a:r>
          </a:p>
          <a:p>
            <a:pPr lvl="1" algn="just" eaLnBrk="1" hangingPunct="1"/>
            <a:r>
              <a:rPr lang="pt-PT" dirty="0" smtClean="0"/>
              <a:t>Não foi bem avaliado e estabilizado das IOs (risco de </a:t>
            </a:r>
            <a:r>
              <a:rPr lang="pt-PT" dirty="0" err="1" smtClean="0"/>
              <a:t>SIR</a:t>
            </a:r>
            <a:r>
              <a:rPr lang="pt-PT" dirty="0" smtClean="0"/>
              <a:t>);</a:t>
            </a:r>
          </a:p>
          <a:p>
            <a:pPr lvl="1" algn="just" eaLnBrk="1" hangingPunct="1"/>
            <a:r>
              <a:rPr lang="pt-PT" dirty="0" smtClean="0"/>
              <a:t>Não foi bem preparado para adesão (risco de má adesão e falência do tratamento).</a:t>
            </a:r>
          </a:p>
          <a:p>
            <a:pPr eaLnBrk="1" hangingPunct="1"/>
            <a:endParaRPr lang="pt-PT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Indicações  para o TARV: Critérios Clínicos e Imunológicos (1)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pt-PT" sz="3600" dirty="0" smtClean="0"/>
              <a:t>Doentes nos estadios III e IV da OMS, independentemente do valor do CD4+</a:t>
            </a:r>
            <a:endParaRPr lang="af-ZA" sz="3600" dirty="0" smtClean="0"/>
          </a:p>
          <a:p>
            <a:pPr algn="just" eaLnBrk="1" hangingPunct="1">
              <a:lnSpc>
                <a:spcPct val="120000"/>
              </a:lnSpc>
            </a:pPr>
            <a:r>
              <a:rPr lang="pt-PT" sz="3600" dirty="0" smtClean="0"/>
              <a:t>Doentes HIV+ (sintomáticos ou não) com CD4 ≤350 cels/mm</a:t>
            </a:r>
            <a:r>
              <a:rPr lang="pt-PT" sz="3600" baseline="30000" dirty="0" smtClean="0"/>
              <a:t>3 </a:t>
            </a:r>
          </a:p>
          <a:p>
            <a:pPr algn="just" eaLnBrk="1" hangingPunct="1">
              <a:lnSpc>
                <a:spcPct val="120000"/>
              </a:lnSpc>
              <a:buNone/>
            </a:pPr>
            <a:endParaRPr lang="pt-PT" sz="3200" baseline="30000" dirty="0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af-ZA" sz="5100" dirty="0" smtClean="0"/>
          </a:p>
          <a:p>
            <a:pPr eaLnBrk="1" hangingPunct="1">
              <a:lnSpc>
                <a:spcPct val="150000"/>
              </a:lnSpc>
              <a:buNone/>
            </a:pPr>
            <a:endParaRPr lang="pt-PT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Indicações  para o TARV: Critérios Clínicos e Imunológicos (2)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Todos os doentes com co-infecção VHB-HIV e HTLV-HIV</a:t>
            </a:r>
          </a:p>
          <a:p>
            <a:pPr algn="just" eaLnBrk="1" hangingPunct="1">
              <a:lnSpc>
                <a:spcPct val="150000"/>
              </a:lnSpc>
            </a:pPr>
            <a:r>
              <a:rPr lang="af-ZA" sz="3200" dirty="0" smtClean="0"/>
              <a:t>Todas as mulheres grávidas HIV (+)</a:t>
            </a:r>
          </a:p>
          <a:p>
            <a:pPr lvl="0" algn="just" eaLnBrk="1" hangingPunct="1">
              <a:lnSpc>
                <a:spcPct val="150000"/>
              </a:lnSpc>
            </a:pPr>
            <a:r>
              <a:rPr lang="pt-PT" sz="3200" dirty="0" smtClean="0"/>
              <a:t>Todos os pacientes com qualquer cancro invasivo e HIV </a:t>
            </a:r>
          </a:p>
          <a:p>
            <a:pPr algn="just" eaLnBrk="1" hangingPunct="1">
              <a:lnSpc>
                <a:spcPct val="150000"/>
              </a:lnSpc>
            </a:pPr>
            <a:endParaRPr lang="af-ZA" sz="3200" dirty="0" smtClean="0"/>
          </a:p>
          <a:p>
            <a:pPr eaLnBrk="1" hangingPunct="1">
              <a:lnSpc>
                <a:spcPct val="150000"/>
              </a:lnSpc>
              <a:buNone/>
            </a:pPr>
            <a:endParaRPr lang="pt-PT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Contra-indicações Clínicas para Iniciar o TARV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pt-PT" dirty="0" smtClean="0"/>
              <a:t>Doença hepática ou renal (elevação de transaminases ou creatinina ou sintomas de hepatite ou insuficiência renal)</a:t>
            </a:r>
          </a:p>
          <a:p>
            <a:pPr algn="just" eaLnBrk="1" hangingPunct="1">
              <a:lnSpc>
                <a:spcPct val="110000"/>
              </a:lnSpc>
            </a:pPr>
            <a:r>
              <a:rPr lang="pt-PT" dirty="0" smtClean="0"/>
              <a:t>Início de CTZ há menos de 2 semanas (adiar início de TARV)</a:t>
            </a:r>
          </a:p>
          <a:p>
            <a:pPr algn="just" eaLnBrk="1" hangingPunct="1">
              <a:lnSpc>
                <a:spcPct val="110000"/>
              </a:lnSpc>
            </a:pPr>
            <a:r>
              <a:rPr lang="pt-PT" dirty="0" smtClean="0"/>
              <a:t>Infecções oportunistas não tratadas ou não estabilizadas</a:t>
            </a:r>
          </a:p>
          <a:p>
            <a:pPr algn="just" eaLnBrk="1" hangingPunct="1">
              <a:lnSpc>
                <a:spcPct val="110000"/>
              </a:lnSpc>
            </a:pPr>
            <a:r>
              <a:rPr lang="pt-PT" dirty="0" smtClean="0"/>
              <a:t>Doente não preparado para a adesão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7"/>
  <p:tag name="MMPROD_UIDATA" val="&lt;database version=&quot;6.0&quot;&gt;&lt;object type=&quot;1&quot; unique_id=&quot;10001&quot;&gt;&lt;object type=&quot;8&quot; unique_id=&quot;14511&quot;&gt;&lt;/object&gt;&lt;object type=&quot;2&quot; unique_id=&quot;14512&quot;&gt;&lt;object type=&quot;3&quot; unique_id=&quot;14513&quot;&gt;&lt;property id=&quot;20148&quot; value=&quot;5&quot;/&gt;&lt;property id=&quot;20300&quot; value=&quot;Slide 1 - &amp;quot;Unidade 10.3&amp;quot;&quot;/&gt;&lt;property id=&quot;20307&quot; value=&quot;256&quot;/&gt;&lt;/object&gt;&lt;object type=&quot;3&quot; unique_id=&quot;14514&quot;&gt;&lt;property id=&quot;20148&quot; value=&quot;5&quot;/&gt;&lt;property id=&quot;20300&quot; value=&quot;Slide 2 - &amp;quot;Introdução (1)&amp;quot;&quot;/&gt;&lt;property id=&quot;20307&quot; value=&quot;273&quot;/&gt;&lt;/object&gt;&lt;object type=&quot;3&quot; unique_id=&quot;14515&quot;&gt;&lt;property id=&quot;20148&quot; value=&quot;5&quot;/&gt;&lt;property id=&quot;20300&quot; value=&quot;Slide 3 - &amp;quot;Introdução (2)&amp;quot;&quot;/&gt;&lt;property id=&quot;20307&quot; value=&quot;274&quot;/&gt;&lt;/object&gt;&lt;object type=&quot;3&quot; unique_id=&quot;14516&quot;&gt;&lt;property id=&quot;20148&quot; value=&quot;5&quot;/&gt;&lt;property id=&quot;20300&quot; value=&quot;Slide 4 - &amp;quot;Objectivos de Aprendizagem&amp;quot;&quot;/&gt;&lt;property id=&quot;20307&quot; value=&quot;257&quot;/&gt;&lt;/object&gt;&lt;object type=&quot;3&quot; unique_id=&quot;14517&quot;&gt;&lt;property id=&quot;20148&quot; value=&quot;5&quot;/&gt;&lt;property id=&quot;20300&quot; value=&quot;Slide 5 - &amp;quot;&amp;#x0D;&amp;#x0A;Riscos de Iniciar o TARV Sem Uma Correcta Avaliação (1) &amp;#x0D;&amp;#x0A;&amp;quot;&quot;/&gt;&lt;property id=&quot;20307&quot; value=&quot;260&quot;/&gt;&lt;/object&gt;&lt;object type=&quot;3&quot; unique_id=&quot;14518&quot;&gt;&lt;property id=&quot;20148&quot; value=&quot;5&quot;/&gt;&lt;property id=&quot;20300&quot; value=&quot;Slide 6 - &amp;quot;&amp;#x0D;&amp;#x0A;Riscos de Iniciar o TARV Sem Uma Correcta Avaliação (2)&amp;#x0D;&amp;#x0A;&amp;quot;&quot;/&gt;&lt;property id=&quot;20307&quot; value=&quot;276&quot;/&gt;&lt;/object&gt;&lt;object type=&quot;3&quot; unique_id=&quot;14519&quot;&gt;&lt;property id=&quot;20148&quot; value=&quot;5&quot;/&gt;&lt;property id=&quot;20300&quot; value=&quot;Slide 7 - &amp;quot;Indicações  para o TARV: Critérios Clínicos e Imunológicos&amp;quot;&quot;/&gt;&lt;property id=&quot;20307&quot; value=&quot;262&quot;/&gt;&lt;/object&gt;&lt;object type=&quot;3&quot; unique_id=&quot;14520&quot;&gt;&lt;property id=&quot;20148&quot; value=&quot;5&quot;/&gt;&lt;property id=&quot;20300&quot; value=&quot;Slide 8 - &amp;quot;Contra-indicações Clínicas para Iniciar o TARV&amp;quot;&quot;/&gt;&lt;property id=&quot;20307&quot; value=&quot;263&quot;/&gt;&lt;/object&gt;&lt;object type=&quot;3&quot; unique_id=&quot;14521&quot;&gt;&lt;property id=&quot;20148&quot; value=&quot;5&quot;/&gt;&lt;property id=&quot;20300&quot; value=&quot;Slide 9 - &amp;quot;Algoritmo para Elegibilidade para o TARV &amp;#x0D;&amp;#x0A;&amp;#x0D;&amp;#x0A;Tabelas 1 e 2: Critérios Clínicos e Contra-indicações para o TARV&amp;#x0D;&amp;#x0A;&amp;quot;&quot;/&gt;&lt;property id=&quot;20307&quot; value=&quot;282&quot;/&gt;&lt;/object&gt;&lt;object type=&quot;3&quot; unique_id=&quot;14522&quot;&gt;&lt;property id=&quot;20148&quot; value=&quot;5&quot;/&gt;&lt;property id=&quot;20300&quot; value=&quot;Slide 10 - &amp;quot;Actividade: Estudo de Caso&amp;quot;&quot;/&gt;&lt;property id=&quot;20307&quot; value=&quot;271&quot;/&gt;&lt;/object&gt;&lt;object type=&quot;3&quot; unique_id=&quot;14523&quot;&gt;&lt;property id=&quot;20148&quot; value=&quot;5&quot;/&gt;&lt;property id=&quot;20300&quot; value=&quot;Slide 11 - &amp;quot;Preparação para Iniciar o TARV&amp;quot;&quot;/&gt;&lt;property id=&quot;20307&quot; value=&quot;286&quot;/&gt;&lt;/object&gt;&lt;object type=&quot;3&quot; unique_id=&quot;14524&quot;&gt;&lt;property id=&quot;20148&quot; value=&quot;5&quot;/&gt;&lt;property id=&quot;20300&quot; value=&quot;Slide 12 - &amp;quot;Passos para a  Avaliação dos Doentes Antes do Início do TARV&amp;quot;&quot;/&gt;&lt;property id=&quot;20307&quot; value=&quot;270&quot;/&gt;&lt;/object&gt;&lt;object type=&quot;3&quot; unique_id=&quot;14525&quot;&gt;&lt;property id=&quot;20148&quot; value=&quot;5&quot;/&gt;&lt;property id=&quot;20300&quot; value=&quot;Slide 13 - &amp;quot;Outros Requisitos para o Início do TARV &amp;quot;&quot;/&gt;&lt;property id=&quot;20307&quot; value=&quot;261&quot;/&gt;&lt;/object&gt;&lt;object type=&quot;3&quot; unique_id=&quot;14526&quot;&gt;&lt;property id=&quot;20148&quot; value=&quot;5&quot;/&gt;&lt;property id=&quot;20300&quot; value=&quot;Slide 14 - &amp;quot;&amp;#x0D;&amp;#x0A;Algoritmo de Preparação do Doente para Iniciar o TARV &amp;#x0D;&amp;#x0A;&amp;quot;&quot;/&gt;&lt;property id=&quot;20307&quot; value=&quot;283&quot;/&gt;&lt;/object&gt;&lt;object type=&quot;3&quot; unique_id=&quot;14527&quot;&gt;&lt;property id=&quot;20148&quot; value=&quot;5&quot;/&gt;&lt;property id=&quot;20300&quot; value=&quot;Slide 15 - &amp;quot;Actividade: Estudo de Caso&amp;quot;&quot;/&gt;&lt;property id=&quot;20307&quot; value=&quot;281&quot;/&gt;&lt;/object&gt;&lt;object type=&quot;3&quot; unique_id=&quot;14528&quot;&gt;&lt;property id=&quot;20148&quot; value=&quot;5&quot;/&gt;&lt;property id=&quot;20300&quot; value=&quot;Slide 16 - &amp;quot;Linhas de TARV: Primeira Linha&amp;quot;&quot;/&gt;&lt;property id=&quot;20307&quot; value=&quot;264&quot;/&gt;&lt;/object&gt;&lt;object type=&quot;3&quot; unique_id=&quot;14529&quot;&gt;&lt;property id=&quot;20148&quot; value=&quot;5&quot;/&gt;&lt;property id=&quot;20300&quot; value=&quot;Slide 17 - &amp;quot;Primeira Linha Alternativa&amp;quot;&quot;/&gt;&lt;property id=&quot;20307&quot; value=&quot;265&quot;/&gt;&lt;/object&gt;&lt;object type=&quot;3&quot; unique_id=&quot;14530&quot;&gt;&lt;property id=&quot;20148&quot; value=&quot;5&quot;/&gt;&lt;property id=&quot;20300&quot; value=&quot;Slide 18 - &amp;quot;Indicações para a Primeira Linha Alternativa&amp;quot;&quot;/&gt;&lt;property id=&quot;20307&quot; value=&quot;266&quot;/&gt;&lt;/object&gt;&lt;object type=&quot;3&quot; unique_id=&quot;14531&quot;&gt;&lt;property id=&quot;20148&quot; value=&quot;5&quot;/&gt;&lt;property id=&quot;20300&quot; value=&quot;Slide 19 - &amp;quot;Casos Especiais ou Mais Complexos&amp;quot;&quot;/&gt;&lt;property id=&quot;20307&quot; value=&quot;277&quot;/&gt;&lt;/object&gt;&lt;object type=&quot;3&quot; unique_id=&quot;14532&quot;&gt;&lt;property id=&quot;20148&quot; value=&quot;5&quot;/&gt;&lt;property id=&quot;20300&quot; value=&quot;Slide 20 - &amp;quot;Início de TARV: Passos (1)&amp;quot;&quot;/&gt;&lt;property id=&quot;20307&quot; value=&quot;278&quot;/&gt;&lt;/object&gt;&lt;object type=&quot;3&quot; unique_id=&quot;14533&quot;&gt;&lt;property id=&quot;20148&quot; value=&quot;5&quot;/&gt;&lt;property id=&quot;20300&quot; value=&quot;Slide 21 - &amp;quot;Por que Iniciar Metade da Dose de Nevirapina?&amp;quot;&quot;/&gt;&lt;property id=&quot;20307&quot; value=&quot;279&quot;/&gt;&lt;/object&gt;&lt;object type=&quot;3&quot; unique_id=&quot;14534&quot;&gt;&lt;property id=&quot;20148&quot; value=&quot;5&quot;/&gt;&lt;property id=&quot;20300&quot; value=&quot;Slide 22 - &amp;quot;Início de TARV: Passos (2)&amp;quot;&quot;/&gt;&lt;property id=&quot;20307&quot; value=&quot;268&quot;/&gt;&lt;/object&gt;&lt;object type=&quot;3&quot; unique_id=&quot;14535&quot;&gt;&lt;property id=&quot;20148&quot; value=&quot;5&quot;/&gt;&lt;property id=&quot;20300&quot; value=&quot;Slide 23 - &amp;quot;Início de TARV: Passos (3)&amp;quot;&quot;/&gt;&lt;property id=&quot;20307&quot; value=&quot;280&quot;/&gt;&lt;/object&gt;&lt;object type=&quot;3&quot; unique_id=&quot;14536&quot;&gt;&lt;property id=&quot;20148&quot; value=&quot;5&quot;/&gt;&lt;property id=&quot;20300&quot; value=&quot;Slide 24 - &amp;quot;Algoritmo para o início do TARV&amp;quot;&quot;/&gt;&lt;property id=&quot;20307&quot; value=&quot;284&quot;/&gt;&lt;/object&gt;&lt;object type=&quot;3&quot; unique_id=&quot;14537&quot;&gt;&lt;property id=&quot;20148&quot; value=&quot;5&quot;/&gt;&lt;property id=&quot;20300&quot; value=&quot;Slide 25 - &amp;quot;Actividades: Estudo de Casos&amp;quot;&quot;/&gt;&lt;property id=&quot;20307&quot; value=&quot;275&quot;/&gt;&lt;/object&gt;&lt;object type=&quot;3&quot; unique_id=&quot;14538&quot;&gt;&lt;property id=&quot;20148&quot; value=&quot;5&quot;/&gt;&lt;property id=&quot;20300&quot; value=&quot;Slide 26 - &amp;quot;Considerações&amp;quot;&quot;/&gt;&lt;property id=&quot;20307&quot; value=&quot;285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1798</TotalTime>
  <Words>1781</Words>
  <Application>Microsoft Office PowerPoint</Application>
  <PresentationFormat>On-screen Show (4:3)</PresentationFormat>
  <Paragraphs>198</Paragraphs>
  <Slides>30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MISAU</vt:lpstr>
      <vt:lpstr>1_TBOI Landscape Draft</vt:lpstr>
      <vt:lpstr>Unidade 10.3</vt:lpstr>
      <vt:lpstr>Introdução (1)</vt:lpstr>
      <vt:lpstr>Introdução (2)</vt:lpstr>
      <vt:lpstr>Objectivos de Aprendizagem</vt:lpstr>
      <vt:lpstr> Riscos de Iniciar o TARV Sem Uma Correcta Avaliação (1)  </vt:lpstr>
      <vt:lpstr> Riscos de Iniciar o TARV Sem Uma Correcta Avaliação (2) </vt:lpstr>
      <vt:lpstr>Indicações  para o TARV: Critérios Clínicos e Imunológicos (1)</vt:lpstr>
      <vt:lpstr>Indicações  para o TARV: Critérios Clínicos e Imunológicos (2)</vt:lpstr>
      <vt:lpstr>Contra-indicações Clínicas para Iniciar o TARV</vt:lpstr>
      <vt:lpstr>Algoritmo para Elegibilidade para o TARV   Tabelas 1 e 2: Critérios Clínicos e Contra-indicações para o TARV </vt:lpstr>
      <vt:lpstr>Actividade: Estudo de Caso</vt:lpstr>
      <vt:lpstr>Preparação para Iniciar o TARV</vt:lpstr>
      <vt:lpstr>Passos para a  Avaliação dos Doentes Antes do Início do TARV</vt:lpstr>
      <vt:lpstr>Outros Requisitos para o Início do TARV </vt:lpstr>
      <vt:lpstr> Algoritmo de Preparação do Doente para Iniciar o TARV  </vt:lpstr>
      <vt:lpstr>Actividade: Estudo de Caso</vt:lpstr>
      <vt:lpstr>Linhas de TARV: Primeira Linha</vt:lpstr>
      <vt:lpstr>Primeira Linha Alternativa</vt:lpstr>
      <vt:lpstr>Indicações para a Primeira Linha Alternativa (1)</vt:lpstr>
      <vt:lpstr>Indicações para a Primeira Linha Alternativa (2)</vt:lpstr>
      <vt:lpstr>Casos Especiais ou Mais Complexos</vt:lpstr>
      <vt:lpstr>Início de TARV: Passos (1)</vt:lpstr>
      <vt:lpstr>Início de TARV: Passos (2)</vt:lpstr>
      <vt:lpstr>Quando iniciar a nova primeira linha com TDF+3TC+EFV?</vt:lpstr>
      <vt:lpstr>Por que Iniciar Metade da Dose de Nevirapina?</vt:lpstr>
      <vt:lpstr>Início de TARV: Passos (3)</vt:lpstr>
      <vt:lpstr>Início de TARV: Passos (3)</vt:lpstr>
      <vt:lpstr>Algoritmo para o início do TARV</vt:lpstr>
      <vt:lpstr>Actividades: Estudo de Casos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14</dc:title>
  <dc:creator>Maria Ruano</dc:creator>
  <cp:lastModifiedBy>pilarm</cp:lastModifiedBy>
  <cp:revision>176</cp:revision>
  <dcterms:created xsi:type="dcterms:W3CDTF">2006-08-16T00:00:00Z</dcterms:created>
  <dcterms:modified xsi:type="dcterms:W3CDTF">2013-02-20T19:34:55Z</dcterms:modified>
</cp:coreProperties>
</file>