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6" r:id="rId3"/>
    <p:sldId id="271" r:id="rId4"/>
    <p:sldId id="257" r:id="rId5"/>
    <p:sldId id="259" r:id="rId6"/>
    <p:sldId id="267" r:id="rId7"/>
    <p:sldId id="273" r:id="rId8"/>
    <p:sldId id="274" r:id="rId9"/>
    <p:sldId id="275" r:id="rId10"/>
    <p:sldId id="276" r:id="rId11"/>
    <p:sldId id="278" r:id="rId12"/>
    <p:sldId id="265" r:id="rId13"/>
    <p:sldId id="268" r:id="rId14"/>
    <p:sldId id="266" r:id="rId15"/>
    <p:sldId id="272" r:id="rId16"/>
    <p:sldId id="269" r:id="rId17"/>
    <p:sldId id="270" r:id="rId18"/>
    <p:sldId id="279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889" autoAdjust="0"/>
  </p:normalViewPr>
  <p:slideViewPr>
    <p:cSldViewPr>
      <p:cViewPr>
        <p:scale>
          <a:sx n="73" d="100"/>
          <a:sy n="73" d="100"/>
        </p:scale>
        <p:origin x="-12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4D449B-A00D-4DD3-A25D-E8BF64404300}" type="datetimeFigureOut">
              <a:rPr lang="af-ZA"/>
              <a:pPr>
                <a:defRPr/>
              </a:pPr>
              <a:t>2013/02/20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4B41A5-A964-4A12-B6A0-6B593336D8D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02E8B-AA2E-4EC4-A065-13BA988F3AEE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746C7B-2D3F-41FB-84AB-2EBC731E049E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P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CE88AD-7BF6-4183-B266-D368FD8AE28E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E5926A-F88F-46DC-9D26-34B5B82902F5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P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D3F0CB-AB4C-4799-946F-BF24BA251944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P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af-Z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Instruções para o Docente: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0" dirty="0" smtClean="0"/>
              <a:t>Peça aos</a:t>
            </a:r>
            <a:r>
              <a:rPr lang="pt-BR" b="0" baseline="0" dirty="0" smtClean="0"/>
              <a:t> formandos para consultarem a Folha de </a:t>
            </a:r>
            <a:r>
              <a:rPr lang="pt-BR" b="0" baseline="0" dirty="0" err="1" smtClean="0"/>
              <a:t>exerc</a:t>
            </a:r>
            <a:r>
              <a:rPr lang="pt-PT" b="0" baseline="0" dirty="0" err="1" smtClean="0"/>
              <a:t>ícios</a:t>
            </a:r>
            <a:r>
              <a:rPr lang="pt-PT" b="0" baseline="0" dirty="0" smtClean="0"/>
              <a:t> da unidade 10.6, “</a:t>
            </a:r>
            <a:r>
              <a:rPr lang="pt-PT" sz="1200" dirty="0" smtClean="0"/>
              <a:t>Casos Clínicos sobre Síndrome de </a:t>
            </a:r>
            <a:r>
              <a:rPr lang="pt-PT" sz="1200" dirty="0" err="1" smtClean="0"/>
              <a:t>Imuno-Restauração</a:t>
            </a:r>
            <a:r>
              <a:rPr lang="pt-PT" sz="1200" dirty="0" smtClean="0"/>
              <a:t>” </a:t>
            </a:r>
            <a:r>
              <a:rPr lang="pt-PT" b="0" baseline="0" dirty="0" smtClean="0"/>
              <a:t>do Caderno de Exercícios</a:t>
            </a:r>
            <a:endParaRPr lang="pt-BR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0" dirty="0" smtClean="0"/>
              <a:t>Consulte as instruções na folha de exercícios a seguir para realizar</a:t>
            </a:r>
            <a:r>
              <a:rPr lang="pt-BR" b="0" baseline="0" dirty="0" smtClean="0"/>
              <a:t> a </a:t>
            </a:r>
            <a:r>
              <a:rPr lang="pt-BR" b="0" baseline="0" dirty="0" err="1" smtClean="0"/>
              <a:t>actividade</a:t>
            </a:r>
            <a:endParaRPr lang="pt-BR" b="0" baseline="0" dirty="0" smtClean="0"/>
          </a:p>
          <a:p>
            <a:endParaRPr lang="af-Z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FBF34C-B079-4B1C-8CA0-BD4F0F2F4579}" type="slidenum">
              <a:rPr lang="pt-PT" smtClean="0"/>
              <a:pPr>
                <a:defRPr/>
              </a:pPr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B41A5-A964-4A12-B6A0-6B593336D8DC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243864-1117-48CA-8337-97829848B431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B41A5-A964-4A12-B6A0-6B593336D8DC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B41A5-A964-4A12-B6A0-6B593336D8DC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5440DD-C586-4FD4-8369-E71FBAA37B78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i="0" dirty="0" smtClean="0"/>
              <a:t>Nota</a:t>
            </a:r>
            <a:r>
              <a:rPr lang="pt-PT" b="1" i="0" baseline="0" dirty="0" smtClean="0"/>
              <a:t>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b="1" baseline="0" dirty="0" smtClean="0"/>
              <a:t>Uma explicação alternativa</a:t>
            </a:r>
            <a:endParaRPr lang="pt-PT" baseline="0" dirty="0" smtClean="0"/>
          </a:p>
          <a:p>
            <a:pPr algn="just" eaLnBrk="1" hangingPunct="1">
              <a:spcBef>
                <a:spcPct val="0"/>
              </a:spcBef>
            </a:pPr>
            <a:r>
              <a:rPr lang="pt-PT" baseline="0" dirty="0" smtClean="0"/>
              <a:t>Pergunte aos técnicos se conhecem a reacção que algumas crianças apresentam após a vacinação com BCG (vacina para TB). Estas crianças podem apresentar um aumento dos nódulos linfáticos, frequentemente a nível da axila ou pescoço. Esta reacção é similar ao </a:t>
            </a:r>
            <a:r>
              <a:rPr lang="pt-PT" baseline="0" dirty="0" err="1" smtClean="0"/>
              <a:t>SIR</a:t>
            </a:r>
            <a:r>
              <a:rPr lang="pt-PT" baseline="0" dirty="0" smtClean="0"/>
              <a:t>.</a:t>
            </a:r>
          </a:p>
          <a:p>
            <a:pPr algn="just" eaLnBrk="1" hangingPunct="1">
              <a:spcBef>
                <a:spcPct val="0"/>
              </a:spcBef>
            </a:pPr>
            <a:r>
              <a:rPr lang="pt-PT" baseline="0" dirty="0" smtClean="0"/>
              <a:t>A vacina é um est</a:t>
            </a:r>
            <a:r>
              <a:rPr lang="pt-PT" baseline="0" dirty="0" smtClean="0">
                <a:latin typeface="Calibri"/>
              </a:rPr>
              <a:t>í</a:t>
            </a:r>
            <a:r>
              <a:rPr lang="pt-PT" baseline="0" dirty="0" smtClean="0"/>
              <a:t>mulo imune, que faz com que as crianças apresentem reacção contra o estímulo (semelhante à reacção que apresentariam ao desenvolver a TB ganglionar)</a:t>
            </a:r>
          </a:p>
          <a:p>
            <a:pPr algn="just" eaLnBrk="1" hangingPunct="1">
              <a:spcBef>
                <a:spcPct val="0"/>
              </a:spcBef>
            </a:pPr>
            <a:r>
              <a:rPr lang="pt-PT" baseline="0" dirty="0" smtClean="0"/>
              <a:t>Pode-se estabelecer um paralelismo entre a reacção das crianças, a vacina e o SIR nos doentes HIV com infecção por TB com imunossupressão grave. Estes doentes já sofrem da doença tuberculosa, mas devido à fraqueza do sistema imune, a TB </a:t>
            </a:r>
            <a:r>
              <a:rPr lang="pt-PT" baseline="0" dirty="0" smtClean="0">
                <a:latin typeface="Calibri"/>
              </a:rPr>
              <a:t>é</a:t>
            </a:r>
            <a:r>
              <a:rPr lang="pt-PT" baseline="0" dirty="0" smtClean="0"/>
              <a:t> subclínica (tem poucos sintomas). No momento em que se inicia </a:t>
            </a:r>
            <a:r>
              <a:rPr lang="pt-PT" baseline="0" dirty="0" err="1" smtClean="0"/>
              <a:t>TARV</a:t>
            </a:r>
            <a:r>
              <a:rPr lang="pt-PT" baseline="0" dirty="0" smtClean="0"/>
              <a:t> e o sistema imune começa a melhorar, as manifestações clínicas de TB são mais evidentes. </a:t>
            </a:r>
          </a:p>
          <a:p>
            <a:pPr algn="just" eaLnBrk="1" hangingPunct="1">
              <a:spcBef>
                <a:spcPct val="0"/>
              </a:spcBef>
            </a:pPr>
            <a:r>
              <a:rPr lang="pt-PT" baseline="0" dirty="0" smtClean="0"/>
              <a:t>Nesta comparação, a doença tuberculosa seria o estímulo imune (similar a vacina de BCG em crianças) e as manifestações clínicas da TB seriam a resposta do sistema imune quando se recupera depois de iniciar o </a:t>
            </a:r>
            <a:r>
              <a:rPr lang="pt-PT" baseline="0" dirty="0" err="1" smtClean="0"/>
              <a:t>TARV</a:t>
            </a:r>
            <a:r>
              <a:rPr lang="pt-PT" baseline="0" dirty="0" smtClean="0"/>
              <a:t>.</a:t>
            </a:r>
            <a:endParaRPr lang="pt-PT" dirty="0" smtClean="0"/>
          </a:p>
          <a:p>
            <a:pPr algn="just" eaLnBrk="1" hangingPunct="1">
              <a:spcBef>
                <a:spcPct val="0"/>
              </a:spcBef>
            </a:pPr>
            <a:r>
              <a:rPr lang="pt-PT" dirty="0" smtClean="0"/>
              <a:t>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5CA3F2-A8B0-49E9-BCB3-87CB821299BA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E2FA12-681C-4BAC-85F4-816E91786052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P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B59856-FD85-4EBB-B988-502622BC23F6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P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B41A5-A964-4A12-B6A0-6B593336D8DC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smtClean="0"/>
              <a:t> </a:t>
            </a:r>
            <a:endParaRPr lang="af-ZA" smtClean="0"/>
          </a:p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7C4B5-BB94-46D0-8DBD-E1831CD4D5A4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f-Z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70052B-3501-4844-B091-FA2CBBA9A8D6}" type="slidenum">
              <a:rPr lang="pt-PT" smtClean="0"/>
              <a:pPr>
                <a:defRPr/>
              </a:pPr>
              <a:t>9</a:t>
            </a:fld>
            <a:endParaRPr lang="pt-P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E07F986-3B48-4F0F-AE32-FA7708F084E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E01714E8-A2A6-478C-B6F3-B59FB676450D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0" name="TextBox 9"/>
          <p:cNvSpPr txBox="1"/>
          <p:nvPr/>
        </p:nvSpPr>
        <p:spPr>
          <a:xfrm>
            <a:off x="457200" y="6316663"/>
            <a:ext cx="708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af-ZA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31911E15-ACA2-47E7-A38D-08FFE67B5B02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38400"/>
            <a:ext cx="7772400" cy="259080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dirty="0" smtClean="0">
                <a:latin typeface="+mn-lt"/>
              </a:rPr>
              <a:t/>
            </a:r>
            <a:br>
              <a:rPr lang="pt-PT" dirty="0" smtClean="0">
                <a:latin typeface="+mn-lt"/>
              </a:rPr>
            </a:br>
            <a:r>
              <a:rPr lang="pt-PT" sz="4000" dirty="0" smtClean="0">
                <a:latin typeface="+mn-lt"/>
              </a:rPr>
              <a:t>Unidade 10.6</a:t>
            </a:r>
            <a:br>
              <a:rPr lang="pt-PT" sz="4000" dirty="0" smtClean="0">
                <a:latin typeface="+mn-lt"/>
              </a:rPr>
            </a:br>
            <a:r>
              <a:rPr lang="pt-PT" sz="4000" dirty="0" smtClean="0">
                <a:latin typeface="+mn-lt"/>
              </a:rPr>
              <a:t>Síndrome de </a:t>
            </a:r>
            <a:r>
              <a:rPr lang="pt-PT" sz="4000" dirty="0" err="1" smtClean="0">
                <a:latin typeface="+mn-lt"/>
              </a:rPr>
              <a:t>Imuno-Restauração</a:t>
            </a:r>
            <a:r>
              <a:rPr lang="pt-PT" sz="4000" dirty="0" smtClean="0">
                <a:latin typeface="+mn-lt"/>
              </a:rPr>
              <a:t> (SIR)</a:t>
            </a:r>
            <a:r>
              <a:rPr lang="pt-PT" dirty="0" smtClean="0">
                <a:latin typeface="+mn-lt"/>
              </a:rPr>
              <a:t/>
            </a:r>
            <a:br>
              <a:rPr lang="pt-PT" dirty="0" smtClean="0">
                <a:latin typeface="+mn-lt"/>
              </a:rPr>
            </a:br>
            <a:endParaRPr lang="pt-PT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Factores de Risco para o </a:t>
            </a:r>
            <a:r>
              <a:rPr lang="pt-PT" dirty="0" err="1" smtClean="0"/>
              <a:t>SIR</a:t>
            </a:r>
            <a:endParaRPr lang="pt-PT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O SIR é mais frequente nos seguintes casos: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Quando as </a:t>
            </a:r>
            <a:r>
              <a:rPr lang="pt-PT" sz="2800" dirty="0" err="1" smtClean="0"/>
              <a:t>IOs</a:t>
            </a:r>
            <a:r>
              <a:rPr lang="pt-PT" sz="2800" dirty="0" smtClean="0"/>
              <a:t> não estão bem diagnosticadas e estabilizadas no início do </a:t>
            </a:r>
            <a:r>
              <a:rPr lang="pt-PT" sz="2800" dirty="0" err="1" smtClean="0"/>
              <a:t>TARV</a:t>
            </a:r>
            <a:r>
              <a:rPr lang="pt-PT" sz="2800" dirty="0" smtClean="0"/>
              <a:t>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Imunodepressão avançada no momento de iniciar o TARV (quanto menor a contagem de CD4 inicial, maior é o risco de ocorrer o </a:t>
            </a:r>
            <a:r>
              <a:rPr lang="pt-PT" sz="2800" dirty="0" err="1" smtClean="0"/>
              <a:t>SIR</a:t>
            </a:r>
            <a:r>
              <a:rPr lang="pt-PT" sz="2800" dirty="0" smtClean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Tratamento para o SIR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Trate a infecção oportunista detectada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</a:t>
            </a:r>
            <a:r>
              <a:rPr lang="pt-PT" dirty="0" err="1" smtClean="0"/>
              <a:t>TARV</a:t>
            </a:r>
            <a:r>
              <a:rPr lang="pt-PT" dirty="0" smtClean="0"/>
              <a:t> deve ser continuado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doente com suspeita de SIR deve ser encaminhado para avaliação pelo médico (com excepção de TB confirmada e evidente, cujo caso pode ser gerido pelo TMG)</a:t>
            </a:r>
          </a:p>
          <a:p>
            <a:pPr eaLnBrk="1" hangingPunct="1">
              <a:lnSpc>
                <a:spcPct val="150000"/>
              </a:lnSpc>
              <a:buNone/>
            </a:pPr>
            <a:endParaRPr lang="pt-PT" sz="2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Tratamento para o SIR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eaLnBrk="1" hangingPunct="1"/>
            <a:r>
              <a:rPr lang="pt-PT" sz="3200" dirty="0" smtClean="0"/>
              <a:t>Indicações para internar, consultar, ou encaminhar:</a:t>
            </a:r>
          </a:p>
          <a:p>
            <a:pPr lvl="1" algn="just" eaLnBrk="1" hangingPunct="1"/>
            <a:r>
              <a:rPr lang="pt-PT" sz="3200" dirty="0" smtClean="0"/>
              <a:t>O doente que esteja a fazer o TARV e tratamento indicado para IO, mas que esteja a piorar clinicamente</a:t>
            </a:r>
          </a:p>
          <a:p>
            <a:pPr lvl="1" algn="just" eaLnBrk="1" hangingPunct="1"/>
            <a:r>
              <a:rPr lang="pt-PT" sz="3200" dirty="0" smtClean="0"/>
              <a:t>Presença de linfadenopatia grande que precisa de intervenção cirúrgica para drenar</a:t>
            </a:r>
          </a:p>
          <a:p>
            <a:pPr algn="just" eaLnBrk="1" hangingPunct="1"/>
            <a:r>
              <a:rPr lang="pt-PT" sz="3200" dirty="0" smtClean="0"/>
              <a:t>O Técnico de Medicina deve consultar o médico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Prevenção do SIR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720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pt-PT" dirty="0" smtClean="0"/>
              <a:t>O início do TARV deve ser adiado quando existe uma IO, podendo ser introduzido 4-8 semanas após o início do tratamento específico da IO. Este procedimento reduz o risco do SIR.</a:t>
            </a:r>
          </a:p>
          <a:p>
            <a:pPr algn="just" eaLnBrk="1" hangingPunct="1">
              <a:defRPr/>
            </a:pPr>
            <a:r>
              <a:rPr lang="pt-PT" dirty="0" smtClean="0"/>
              <a:t>A avaliação completa do doente com diagnóstico e tratamento ou estabilização das Infecções Oportunistas é imprescindível antes do início do TARV </a:t>
            </a:r>
          </a:p>
          <a:p>
            <a:pPr algn="just" eaLnBrk="1" hangingPunct="1">
              <a:defRPr/>
            </a:pPr>
            <a:r>
              <a:rPr lang="pt-PT" b="1" dirty="0" smtClean="0"/>
              <a:t>Não inicie o </a:t>
            </a:r>
            <a:r>
              <a:rPr lang="pt-PT" b="1" dirty="0" err="1" smtClean="0"/>
              <a:t>TARV</a:t>
            </a:r>
            <a:r>
              <a:rPr lang="pt-PT" b="1" dirty="0" smtClean="0"/>
              <a:t> e o tratamento das IOs em simultâneo!  </a:t>
            </a:r>
            <a:endParaRPr lang="af-ZA" b="1" dirty="0" smtClean="0"/>
          </a:p>
          <a:p>
            <a:pPr eaLnBrk="1" hangingPunct="1">
              <a:defRPr/>
            </a:pPr>
            <a:endParaRPr lang="af-ZA" dirty="0" smtClean="0"/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Actividade: Estudo de Caso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sz="3600" b="1" dirty="0" smtClean="0"/>
              <a:t>Folha de Exercícios </a:t>
            </a:r>
            <a:r>
              <a:rPr lang="pt-PT" sz="3600" dirty="0" smtClean="0"/>
              <a:t>– Casos Clínicos sobre Síndrome de </a:t>
            </a:r>
            <a:r>
              <a:rPr lang="pt-PT" sz="3600" dirty="0" err="1" smtClean="0"/>
              <a:t>Imuno-Restauração</a:t>
            </a:r>
            <a:endParaRPr lang="pt-PT" sz="3600" dirty="0" smtClean="0"/>
          </a:p>
          <a:p>
            <a:pPr algn="just">
              <a:lnSpc>
                <a:spcPct val="150000"/>
              </a:lnSpc>
            </a:pPr>
            <a:r>
              <a:rPr lang="pt-PT" sz="3600" b="1" dirty="0" smtClean="0"/>
              <a:t>Pontos para Discussão</a:t>
            </a:r>
            <a:r>
              <a:rPr lang="pt-PT" sz="3600" dirty="0" smtClean="0"/>
              <a:t>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400" dirty="0" smtClean="0"/>
              <a:t>Casos 1-2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400" dirty="0" smtClean="0"/>
              <a:t>Uso do algoritmo do </a:t>
            </a:r>
            <a:r>
              <a:rPr lang="pt-PT" sz="3400" dirty="0" err="1" smtClean="0"/>
              <a:t>SIR</a:t>
            </a:r>
            <a:endParaRPr lang="pt-PT" sz="3400" dirty="0" smtClean="0"/>
          </a:p>
          <a:p>
            <a:pPr marL="800100" lvl="5" indent="-342900">
              <a:buClr>
                <a:srgbClr val="FF3300"/>
              </a:buClr>
              <a:buNone/>
            </a:pPr>
            <a:endParaRPr lang="pt-PT" sz="2800" dirty="0" smtClean="0">
              <a:solidFill>
                <a:srgbClr val="92D050"/>
              </a:solidFill>
            </a:endParaRPr>
          </a:p>
          <a:p>
            <a:endParaRPr lang="pt-PT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r>
              <a:rPr lang="pt-PT" dirty="0" smtClean="0"/>
              <a:t>(1)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O Síndrome de imuno-restauração (SIR) é um quadro clínico que pode aparecer após o início do TARV como consequência da melhoria da imunidade no doente que apresenta uma infecção ou condição oportunista não diagnosticada ou não tratada correctamente. </a:t>
            </a:r>
            <a:endParaRPr lang="af-ZA" sz="24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 sua frequência é desconhecida, mas pensa-se que pode ser a causa da má evolução e/ou morte nos primeiros momentos após o início do TARV.</a:t>
            </a:r>
            <a:endParaRPr lang="af-ZA" sz="2400" dirty="0" smtClean="0"/>
          </a:p>
          <a:p>
            <a:pPr eaLnBrk="1" hangingPunct="1">
              <a:buFontTx/>
              <a:buNone/>
            </a:pPr>
            <a:endParaRPr lang="af-ZA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r>
              <a:rPr lang="pt-PT" dirty="0" smtClean="0"/>
              <a:t>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170000"/>
              </a:lnSpc>
            </a:pPr>
            <a:r>
              <a:rPr lang="pt-PT" dirty="0" smtClean="0"/>
              <a:t>A infecção que mais frequentemente produz o SIR é a TB. </a:t>
            </a:r>
          </a:p>
          <a:p>
            <a:pPr algn="just" eaLnBrk="1" hangingPunct="1">
              <a:lnSpc>
                <a:spcPct val="170000"/>
              </a:lnSpc>
            </a:pPr>
            <a:r>
              <a:rPr lang="pt-PT" dirty="0" smtClean="0"/>
              <a:t>Durante o tratamento do SIR e/ou da própria infecção ou doença oportunista, o TARV deve ser mantido, ainda que nos casos graves possa ser  necessária a suspensão temporal.</a:t>
            </a:r>
            <a:endParaRPr lang="af-ZA" dirty="0" smtClean="0"/>
          </a:p>
          <a:p>
            <a:pPr algn="just" eaLnBrk="1" hangingPunct="1">
              <a:defRPr/>
            </a:pPr>
            <a:endParaRPr lang="af-ZA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</a:t>
            </a:r>
            <a:r>
              <a:rPr lang="pt-PT" dirty="0" smtClean="0"/>
              <a:t>(3)</a:t>
            </a:r>
            <a:endParaRPr lang="af-ZA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70000"/>
              </a:lnSpc>
            </a:pPr>
            <a:r>
              <a:rPr lang="pt-PT" dirty="0" smtClean="0"/>
              <a:t>A prevenção do SIR passa por uma avaliação completa do doente e a estabilização de infecções oportunistas antes do início do TARV. </a:t>
            </a:r>
            <a:endParaRPr lang="af-ZA" dirty="0" smtClean="0"/>
          </a:p>
          <a:p>
            <a:pPr algn="just" eaLnBrk="1" hangingPunct="1">
              <a:lnSpc>
                <a:spcPct val="170000"/>
              </a:lnSpc>
            </a:pPr>
            <a:r>
              <a:rPr lang="pt-PT" dirty="0" smtClean="0"/>
              <a:t>O TMG deve ser capaz de identificar a sua existência e encaminhar ao médico os casos mais complexos. </a:t>
            </a:r>
            <a:endParaRPr lang="af-ZA" dirty="0" smtClean="0"/>
          </a:p>
          <a:p>
            <a:endParaRPr lang="af-Z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O SIR aparece como complicação frequente provocada pelo início do TARV, associado principalmente à TB Pulmonar e Extrapulmonar.</a:t>
            </a:r>
          </a:p>
          <a:p>
            <a:pPr algn="just" eaLnBrk="1" hangingPunct="1">
              <a:buNone/>
            </a:pPr>
            <a:endParaRPr lang="en-US" dirty="0" smtClean="0"/>
          </a:p>
          <a:p>
            <a:pPr algn="just" eaLnBrk="1" hangingPunct="1"/>
            <a:r>
              <a:rPr lang="pt-PT" dirty="0" smtClean="0"/>
              <a:t>O SIR também pode ser associado ao sarcoma de Kaposi, herpes, criptococose ou outras doenças ou infecções oportunistas.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PT" dirty="0" smtClean="0"/>
              <a:t>No fim desta unidade, os formandos devem ser capazes de:</a:t>
            </a:r>
          </a:p>
          <a:p>
            <a:pPr lvl="1" algn="just"/>
            <a:r>
              <a:rPr lang="pt-PT" dirty="0" smtClean="0"/>
              <a:t>Reconhecer o Síndrome de Imuno-restauração;</a:t>
            </a:r>
            <a:endParaRPr lang="af-ZA" dirty="0" smtClean="0"/>
          </a:p>
          <a:p>
            <a:pPr lvl="1" algn="just"/>
            <a:r>
              <a:rPr lang="pt-PT" dirty="0" smtClean="0"/>
              <a:t>Gerir os casos de </a:t>
            </a:r>
            <a:r>
              <a:rPr lang="pt-PT" dirty="0" err="1" smtClean="0"/>
              <a:t>SIR</a:t>
            </a:r>
            <a:r>
              <a:rPr lang="pt-PT" dirty="0" smtClean="0"/>
              <a:t> menos complexos, principalmente os que estão relacionados com Tuberculose;</a:t>
            </a:r>
            <a:endParaRPr lang="af-ZA" dirty="0" smtClean="0"/>
          </a:p>
          <a:p>
            <a:pPr lvl="1" algn="just"/>
            <a:r>
              <a:rPr lang="pt-PT" dirty="0" smtClean="0"/>
              <a:t>Encaminhar ao médico os casos complexos ou os doentes que já fazem tratamento das </a:t>
            </a:r>
            <a:r>
              <a:rPr lang="pt-PT" dirty="0" err="1" smtClean="0"/>
              <a:t>IOs</a:t>
            </a:r>
            <a:r>
              <a:rPr lang="pt-PT" dirty="0" smtClean="0"/>
              <a:t> relacionadas ao </a:t>
            </a:r>
            <a:r>
              <a:rPr lang="pt-PT" dirty="0" err="1" smtClean="0"/>
              <a:t>SIR</a:t>
            </a:r>
            <a:r>
              <a:rPr lang="pt-PT" dirty="0" smtClean="0"/>
              <a:t>.</a:t>
            </a:r>
            <a:endParaRPr lang="af-ZA" dirty="0" smtClean="0"/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af-Z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Definição do SIR (1)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É um quadro clínico que, em geral, é consequência duma resposta do sistema imune perante uma infecção ou doença oportunista;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SIR acontece após o início do TARV, com maior frequência nas primeiras semanas (1-12 semanas), ainda que se possa apresentar muito tempo depois (6 meses ou mais);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Pode ser leve ou grave (até fatal).</a:t>
            </a:r>
          </a:p>
          <a:p>
            <a:pPr algn="just" eaLnBrk="1" hangingPunct="1">
              <a:lnSpc>
                <a:spcPct val="150000"/>
              </a:lnSpc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Definição do SIR (2)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Duas apresentações clínicas:</a:t>
            </a:r>
          </a:p>
          <a:p>
            <a:pPr marL="514350" indent="-51435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PT" dirty="0" smtClean="0"/>
              <a:t>Agravamento de uma doença previamente diagnosticada e tratada (ainda sob tratamento) antes do início do TARV </a:t>
            </a:r>
          </a:p>
          <a:p>
            <a:pPr marL="514350" indent="-51435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t-PT" dirty="0" smtClean="0"/>
              <a:t>Novos sinais e sintomas de uma infecção que não foi diagnosticada antes do início do TARV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SIR (1)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As doenças oportunistas mais frequentemente associadas ao </a:t>
            </a:r>
            <a:r>
              <a:rPr lang="pt-PT" dirty="0" err="1" smtClean="0"/>
              <a:t>SIR</a:t>
            </a:r>
            <a:r>
              <a:rPr lang="pt-PT" dirty="0" smtClean="0"/>
              <a:t> em países com recursos limitados são:</a:t>
            </a:r>
            <a:endParaRPr lang="af-ZA" dirty="0" smtClean="0">
              <a:solidFill>
                <a:srgbClr val="FF0000"/>
              </a:solidFill>
            </a:endParaRPr>
          </a:p>
          <a:p>
            <a:pPr lvl="2" algn="just" eaLnBrk="1" hangingPunct="1">
              <a:lnSpc>
                <a:spcPct val="150000"/>
              </a:lnSpc>
            </a:pPr>
            <a:r>
              <a:rPr lang="pt-PT" dirty="0" err="1" smtClean="0"/>
              <a:t>Mycobacterium</a:t>
            </a:r>
            <a:r>
              <a:rPr lang="pt-PT" dirty="0" smtClean="0"/>
              <a:t> </a:t>
            </a:r>
            <a:r>
              <a:rPr lang="pt-PT" dirty="0" err="1" smtClean="0"/>
              <a:t>tuberculosis</a:t>
            </a:r>
            <a:r>
              <a:rPr lang="pt-PT" dirty="0" smtClean="0"/>
              <a:t> (pulmonar ou </a:t>
            </a:r>
            <a:r>
              <a:rPr lang="pt-PT" dirty="0" err="1" smtClean="0"/>
              <a:t>extrapulmonar</a:t>
            </a:r>
            <a:r>
              <a:rPr lang="pt-PT" dirty="0" smtClean="0"/>
              <a:t>; frequentemente ganglionar)</a:t>
            </a:r>
            <a:endParaRPr lang="af-ZA" dirty="0" smtClean="0"/>
          </a:p>
          <a:p>
            <a:pPr lvl="2" algn="just" eaLnBrk="1" hangingPunct="1">
              <a:lnSpc>
                <a:spcPct val="150000"/>
              </a:lnSpc>
            </a:pPr>
            <a:r>
              <a:rPr lang="pt-PT" dirty="0" err="1" smtClean="0"/>
              <a:t>Mycobacterium</a:t>
            </a:r>
            <a:r>
              <a:rPr lang="pt-PT" dirty="0" smtClean="0"/>
              <a:t> </a:t>
            </a:r>
            <a:r>
              <a:rPr lang="pt-PT" dirty="0" err="1" smtClean="0"/>
              <a:t>avium</a:t>
            </a:r>
            <a:r>
              <a:rPr lang="pt-PT" dirty="0" smtClean="0"/>
              <a:t> </a:t>
            </a:r>
            <a:r>
              <a:rPr lang="pt-PT" dirty="0" err="1" smtClean="0"/>
              <a:t>complex</a:t>
            </a:r>
            <a:endParaRPr lang="af-ZA" dirty="0" smtClean="0"/>
          </a:p>
          <a:p>
            <a:pPr lvl="2" algn="just" eaLnBrk="1" hangingPunct="1">
              <a:lnSpc>
                <a:spcPct val="150000"/>
              </a:lnSpc>
            </a:pPr>
            <a:r>
              <a:rPr lang="pt-PT" dirty="0" err="1" smtClean="0"/>
              <a:t>Cryptococo</a:t>
            </a:r>
            <a:r>
              <a:rPr lang="pt-PT" dirty="0" smtClean="0"/>
              <a:t> </a:t>
            </a:r>
            <a:r>
              <a:rPr lang="pt-PT" dirty="0" err="1" smtClean="0"/>
              <a:t>neoformans</a:t>
            </a:r>
            <a:endParaRPr lang="af-Z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SIR (2)</a:t>
            </a:r>
            <a:endParaRPr lang="af-ZA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3200" dirty="0" smtClean="0"/>
              <a:t>O SIR também pode ser associado ao sarcoma de Kaposi, herpes e outras doenças ou infecções oportunistas. </a:t>
            </a:r>
            <a:endParaRPr lang="af-ZA" sz="3200" dirty="0" smtClean="0"/>
          </a:p>
          <a:p>
            <a:pPr>
              <a:lnSpc>
                <a:spcPct val="150000"/>
              </a:lnSpc>
            </a:pPr>
            <a:endParaRPr lang="af-ZA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Evolução Após o Início do TARV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Após o início do </a:t>
            </a:r>
            <a:r>
              <a:rPr lang="pt-PT" dirty="0" err="1" smtClean="0"/>
              <a:t>TARV</a:t>
            </a:r>
            <a:r>
              <a:rPr lang="pt-PT" dirty="0" smtClean="0"/>
              <a:t>, podem acontecer várias situações:</a:t>
            </a:r>
          </a:p>
          <a:p>
            <a:pPr lvl="1" algn="just" eaLnBrk="1" hangingPunct="1"/>
            <a:r>
              <a:rPr lang="pt-PT" dirty="0" smtClean="0"/>
              <a:t>Boa resposta, sem problemas;</a:t>
            </a:r>
          </a:p>
          <a:p>
            <a:pPr lvl="1" algn="just" eaLnBrk="1" hangingPunct="1"/>
            <a:r>
              <a:rPr lang="pt-PT" dirty="0" smtClean="0"/>
              <a:t>Reacção adversa ao </a:t>
            </a:r>
            <a:r>
              <a:rPr lang="pt-PT" dirty="0" err="1" smtClean="0"/>
              <a:t>TARV</a:t>
            </a:r>
            <a:r>
              <a:rPr lang="pt-PT" dirty="0" smtClean="0"/>
              <a:t>;</a:t>
            </a:r>
          </a:p>
          <a:p>
            <a:pPr lvl="1" algn="just" eaLnBrk="1" hangingPunct="1"/>
            <a:r>
              <a:rPr lang="pt-PT" dirty="0" smtClean="0"/>
              <a:t>Aparição de nova infecção oportunista que não tinha sido diagnosticada (</a:t>
            </a:r>
            <a:r>
              <a:rPr lang="pt-PT" b="1" dirty="0" err="1" smtClean="0"/>
              <a:t>SIR</a:t>
            </a:r>
            <a:r>
              <a:rPr lang="pt-PT" dirty="0" smtClean="0"/>
              <a:t>);</a:t>
            </a:r>
          </a:p>
          <a:p>
            <a:pPr lvl="1" algn="just" eaLnBrk="1" hangingPunct="1"/>
            <a:r>
              <a:rPr lang="pt-PT" dirty="0" smtClean="0"/>
              <a:t>Agravamento de infecção oportunista já diagnosticada (</a:t>
            </a:r>
            <a:r>
              <a:rPr lang="pt-PT" b="1" dirty="0" err="1" smtClean="0"/>
              <a:t>SIR</a:t>
            </a:r>
            <a:r>
              <a:rPr lang="pt-PT" dirty="0" smtClean="0"/>
              <a:t>);</a:t>
            </a:r>
          </a:p>
          <a:p>
            <a:pPr lvl="1" algn="just" eaLnBrk="1" hangingPunct="1"/>
            <a:r>
              <a:rPr lang="pt-PT" dirty="0" smtClean="0"/>
              <a:t>Falência terapêutica.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Diagnóstico Diferencial do SIR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pt-PT" sz="2600" dirty="0" smtClean="0"/>
              <a:t>Suspeita-se SIR num doente que desenvolve sinais e sintomas de IO (ex.: </a:t>
            </a:r>
            <a:r>
              <a:rPr lang="pt-PT" sz="2600" dirty="0" err="1" smtClean="0"/>
              <a:t>TB</a:t>
            </a:r>
            <a:r>
              <a:rPr lang="pt-PT" sz="2600" dirty="0" smtClean="0"/>
              <a:t>), ou que tenha agravamento duma IO já diagnosticada,  com CD4 a aumentar.</a:t>
            </a:r>
          </a:p>
          <a:p>
            <a:pPr lvl="1" algn="just">
              <a:lnSpc>
                <a:spcPct val="150000"/>
              </a:lnSpc>
            </a:pPr>
            <a:r>
              <a:rPr lang="pt-PT" dirty="0" smtClean="0"/>
              <a:t>Com falência clínica + aumento de </a:t>
            </a:r>
            <a:r>
              <a:rPr lang="pt-PT" dirty="0" err="1" smtClean="0"/>
              <a:t>CD4</a:t>
            </a:r>
            <a:r>
              <a:rPr lang="pt-PT" dirty="0" smtClean="0"/>
              <a:t> = suspeitar  síndrome de </a:t>
            </a:r>
            <a:r>
              <a:rPr lang="pt-PT" dirty="0" err="1" smtClean="0"/>
              <a:t>imuno-restauração</a:t>
            </a:r>
            <a:r>
              <a:rPr lang="pt-PT" dirty="0" smtClean="0"/>
              <a:t>.</a:t>
            </a:r>
          </a:p>
          <a:p>
            <a:pPr lvl="1" algn="just">
              <a:lnSpc>
                <a:spcPct val="150000"/>
              </a:lnSpc>
            </a:pPr>
            <a:r>
              <a:rPr lang="pt-PT" dirty="0" smtClean="0"/>
              <a:t>Com falência clínica + queda de </a:t>
            </a:r>
            <a:r>
              <a:rPr lang="pt-PT" dirty="0" err="1" smtClean="0"/>
              <a:t>CD4</a:t>
            </a:r>
            <a:r>
              <a:rPr lang="pt-PT" dirty="0" smtClean="0"/>
              <a:t> = suspeitar falência terapêutica.</a:t>
            </a:r>
          </a:p>
          <a:p>
            <a:pPr lvl="1" algn="just">
              <a:lnSpc>
                <a:spcPct val="160000"/>
              </a:lnSpc>
            </a:pPr>
            <a:endParaRPr lang="pt-PT" sz="2400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0"/>
  <p:tag name="MMPROD_UIDATA" val="&lt;database version=&quot;6.0&quot;&gt;&lt;object type=&quot;1&quot; unique_id=&quot;10001&quot;&gt;&lt;object type=&quot;8&quot; unique_id=&quot;15140&quot;&gt;&lt;/object&gt;&lt;object type=&quot;2&quot; unique_id=&quot;15141&quot;&gt;&lt;object type=&quot;3&quot; unique_id=&quot;15142&quot;&gt;&lt;property id=&quot;20148&quot; value=&quot;5&quot;/&gt;&lt;property id=&quot;20300&quot; value=&quot;Slide 1 - &amp;quot;&amp;#x0D;&amp;#x0A;Unidade 10.6&amp;#x0D;&amp;#x0A;Síndrome de Imuno-Restauração (SIR)&amp;#x0D;&amp;#x0A;&amp;quot;&quot;/&gt;&lt;property id=&quot;20307&quot; value=&quot;256&quot;/&gt;&lt;/object&gt;&lt;object type=&quot;3&quot; unique_id=&quot;15143&quot;&gt;&lt;property id=&quot;20148&quot; value=&quot;5&quot;/&gt;&lt;property id=&quot;20300&quot; value=&quot;Slide 2 - &amp;quot;Introdução &amp;quot;&quot;/&gt;&lt;property id=&quot;20307&quot; value=&quot;271&quot;/&gt;&lt;/object&gt;&lt;object type=&quot;3&quot; unique_id=&quot;15144&quot;&gt;&lt;property id=&quot;20148&quot; value=&quot;5&quot;/&gt;&lt;property id=&quot;20300&quot; value=&quot;Slide 3 - &amp;quot;Objectivos de Aprendizagem&amp;quot;&quot;/&gt;&lt;property id=&quot;20307&quot; value=&quot;257&quot;/&gt;&lt;/object&gt;&lt;object type=&quot;3&quot; unique_id=&quot;15145&quot;&gt;&lt;property id=&quot;20148&quot; value=&quot;5&quot;/&gt;&lt;property id=&quot;20300&quot; value=&quot;Slide 4 - &amp;quot;Definição do SIR (1)&amp;quot;&quot;/&gt;&lt;property id=&quot;20307&quot; value=&quot;259&quot;/&gt;&lt;/object&gt;&lt;object type=&quot;3&quot; unique_id=&quot;15146&quot;&gt;&lt;property id=&quot;20148&quot; value=&quot;5&quot;/&gt;&lt;property id=&quot;20300&quot; value=&quot;Slide 5 - &amp;quot;Definição do SIR (2)&amp;quot;&quot;/&gt;&lt;property id=&quot;20307&quot; value=&quot;267&quot;/&gt;&lt;/object&gt;&lt;object type=&quot;3&quot; unique_id=&quot;15147&quot;&gt;&lt;property id=&quot;20148&quot; value=&quot;5&quot;/&gt;&lt;property id=&quot;20300&quot; value=&quot;Slide 6 - &amp;quot;SIR (1)&amp;quot;&quot;/&gt;&lt;property id=&quot;20307&quot; value=&quot;273&quot;/&gt;&lt;/object&gt;&lt;object type=&quot;3&quot; unique_id=&quot;15148&quot;&gt;&lt;property id=&quot;20148&quot; value=&quot;5&quot;/&gt;&lt;property id=&quot;20300&quot; value=&quot;Slide 7 - &amp;quot;SIR (2)&amp;quot;&quot;/&gt;&lt;property id=&quot;20307&quot; value=&quot;274&quot;/&gt;&lt;/object&gt;&lt;object type=&quot;3&quot; unique_id=&quot;15149&quot;&gt;&lt;property id=&quot;20148&quot; value=&quot;5&quot;/&gt;&lt;property id=&quot;20300&quot; value=&quot;Slide 8 - &amp;quot;Evolução Após o Início do TARV&amp;quot;&quot;/&gt;&lt;property id=&quot;20307&quot; value=&quot;275&quot;/&gt;&lt;/object&gt;&lt;object type=&quot;3&quot; unique_id=&quot;15150&quot;&gt;&lt;property id=&quot;20148&quot; value=&quot;5&quot;/&gt;&lt;property id=&quot;20300&quot; value=&quot;Slide 9 - &amp;quot;Diagnóstico Diferencial do SIR &amp;quot;&quot;/&gt;&lt;property id=&quot;20307&quot; value=&quot;276&quot;/&gt;&lt;/object&gt;&lt;object type=&quot;3&quot; unique_id=&quot;15151&quot;&gt;&lt;property id=&quot;20148&quot; value=&quot;5&quot;/&gt;&lt;property id=&quot;20300&quot; value=&quot;Slide 10 - &amp;quot;Factores de Risco para o SIR&amp;quot;&quot;/&gt;&lt;property id=&quot;20307&quot; value=&quot;278&quot;/&gt;&lt;/object&gt;&lt;object type=&quot;3&quot; unique_id=&quot;15152&quot;&gt;&lt;property id=&quot;20148&quot; value=&quot;5&quot;/&gt;&lt;property id=&quot;20300&quot; value=&quot;Slide 11 - &amp;quot;Tratamento para o SIR (1)&amp;quot;&quot;/&gt;&lt;property id=&quot;20307&quot; value=&quot;265&quot;/&gt;&lt;/object&gt;&lt;object type=&quot;3&quot; unique_id=&quot;15153&quot;&gt;&lt;property id=&quot;20148&quot; value=&quot;5&quot;/&gt;&lt;property id=&quot;20300&quot; value=&quot;Slide 12 - &amp;quot;Tratamento para o SIR (2)&amp;quot;&quot;/&gt;&lt;property id=&quot;20307&quot; value=&quot;268&quot;/&gt;&lt;/object&gt;&lt;object type=&quot;3&quot; unique_id=&quot;15154&quot;&gt;&lt;property id=&quot;20148&quot; value=&quot;5&quot;/&gt;&lt;property id=&quot;20300&quot; value=&quot;Slide 13 - &amp;quot;Prevenção do SIR&amp;quot;&quot;/&gt;&lt;property id=&quot;20307&quot; value=&quot;266&quot;/&gt;&lt;/object&gt;&lt;object type=&quot;3&quot; unique_id=&quot;15155&quot;&gt;&lt;property id=&quot;20148&quot; value=&quot;5&quot;/&gt;&lt;property id=&quot;20300&quot; value=&quot;Slide 14 - &amp;quot;Actividade: Estudo de Caso&amp;quot;&quot;/&gt;&lt;property id=&quot;20307&quot; value=&quot;272&quot;/&gt;&lt;/object&gt;&lt;object type=&quot;3&quot; unique_id=&quot;15156&quot;&gt;&lt;property id=&quot;20148&quot; value=&quot;5&quot;/&gt;&lt;property id=&quot;20300&quot; value=&quot;Slide 15 - &amp;quot;Considerações (1)&amp;quot;&quot;/&gt;&lt;property id=&quot;20307&quot; value=&quot;269&quot;/&gt;&lt;/object&gt;&lt;object type=&quot;3&quot; unique_id=&quot;15157&quot;&gt;&lt;property id=&quot;20148&quot; value=&quot;5&quot;/&gt;&lt;property id=&quot;20300&quot; value=&quot;Slide 16 - &amp;quot;Considerações (2)&amp;quot;&quot;/&gt;&lt;property id=&quot;20307&quot; value=&quot;270&quot;/&gt;&lt;/object&gt;&lt;object type=&quot;3&quot; unique_id=&quot;15158&quot;&gt;&lt;property id=&quot;20148&quot; value=&quot;5&quot;/&gt;&lt;property id=&quot;20300&quot; value=&quot;Slide 17 - &amp;quot;Considerações (3)&amp;quot;&quot;/&gt;&lt;property id=&quot;20307&quot; value=&quot;279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896</TotalTime>
  <Words>1059</Words>
  <Application>Microsoft Office PowerPoint</Application>
  <PresentationFormat>On-screen Show (4:3)</PresentationFormat>
  <Paragraphs>95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MISAU</vt:lpstr>
      <vt:lpstr>1_TBOI Landscape Draft</vt:lpstr>
      <vt:lpstr> Unidade 10.6 Síndrome de Imuno-Restauração (SIR) </vt:lpstr>
      <vt:lpstr>Introdução </vt:lpstr>
      <vt:lpstr>Objectivos de Aprendizagem</vt:lpstr>
      <vt:lpstr>Definição do SIR (1)</vt:lpstr>
      <vt:lpstr>Definição do SIR (2)</vt:lpstr>
      <vt:lpstr>SIR (1)</vt:lpstr>
      <vt:lpstr>SIR (2)</vt:lpstr>
      <vt:lpstr>Evolução Após o Início do TARV</vt:lpstr>
      <vt:lpstr>Diagnóstico Diferencial do SIR </vt:lpstr>
      <vt:lpstr>Factores de Risco para o SIR</vt:lpstr>
      <vt:lpstr>Tratamento para o SIR (1)</vt:lpstr>
      <vt:lpstr>Tratamento para o SIR (2)</vt:lpstr>
      <vt:lpstr>Prevenção do SIR</vt:lpstr>
      <vt:lpstr>Actividade: Estudo de Caso</vt:lpstr>
      <vt:lpstr>Pontos-chave (1)</vt:lpstr>
      <vt:lpstr>Pontos-chave (2)</vt:lpstr>
      <vt:lpstr>Pontos-chave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Modulo 18 Síndroma de imuno- restauração</dc:title>
  <dc:creator>Maria Ruano</dc:creator>
  <cp:lastModifiedBy>pilarm</cp:lastModifiedBy>
  <cp:revision>100</cp:revision>
  <dcterms:created xsi:type="dcterms:W3CDTF">2006-08-16T00:00:00Z</dcterms:created>
  <dcterms:modified xsi:type="dcterms:W3CDTF">2013-02-20T19:36:34Z</dcterms:modified>
</cp:coreProperties>
</file>