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6"/>
  </p:notesMasterIdLst>
  <p:sldIdLst>
    <p:sldId id="256" r:id="rId3"/>
    <p:sldId id="274" r:id="rId4"/>
    <p:sldId id="273" r:id="rId5"/>
    <p:sldId id="257" r:id="rId6"/>
    <p:sldId id="286" r:id="rId7"/>
    <p:sldId id="260" r:id="rId8"/>
    <p:sldId id="276" r:id="rId9"/>
    <p:sldId id="288" r:id="rId10"/>
    <p:sldId id="287" r:id="rId11"/>
    <p:sldId id="262" r:id="rId12"/>
    <p:sldId id="317" r:id="rId13"/>
    <p:sldId id="289" r:id="rId14"/>
    <p:sldId id="270" r:id="rId15"/>
    <p:sldId id="290" r:id="rId16"/>
    <p:sldId id="291" r:id="rId17"/>
    <p:sldId id="292" r:id="rId18"/>
    <p:sldId id="293" r:id="rId19"/>
    <p:sldId id="294" r:id="rId20"/>
    <p:sldId id="300" r:id="rId21"/>
    <p:sldId id="295" r:id="rId22"/>
    <p:sldId id="319" r:id="rId23"/>
    <p:sldId id="296" r:id="rId24"/>
    <p:sldId id="318" r:id="rId25"/>
    <p:sldId id="326" r:id="rId26"/>
    <p:sldId id="327" r:id="rId27"/>
    <p:sldId id="328" r:id="rId28"/>
    <p:sldId id="329" r:id="rId29"/>
    <p:sldId id="330" r:id="rId30"/>
    <p:sldId id="331" r:id="rId31"/>
    <p:sldId id="320" r:id="rId32"/>
    <p:sldId id="332" r:id="rId33"/>
    <p:sldId id="283" r:id="rId34"/>
    <p:sldId id="271" r:id="rId35"/>
    <p:sldId id="281" r:id="rId36"/>
    <p:sldId id="264" r:id="rId37"/>
    <p:sldId id="323" r:id="rId38"/>
    <p:sldId id="324" r:id="rId39"/>
    <p:sldId id="325" r:id="rId40"/>
    <p:sldId id="305" r:id="rId41"/>
    <p:sldId id="315" r:id="rId42"/>
    <p:sldId id="307" r:id="rId43"/>
    <p:sldId id="310" r:id="rId44"/>
    <p:sldId id="311" r:id="rId45"/>
  </p:sldIdLst>
  <p:sldSz cx="9144000" cy="6858000" type="screen4x3"/>
  <p:notesSz cx="6881813" cy="9296400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ab" initials="rb" lastIdx="1" clrIdx="0"/>
  <p:cmAuthor id="1" name="pilarm" initials="p" lastIdx="1" clrIdx="1"/>
  <p:cmAuthor id="2" name="mariaa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9" autoAdjust="0"/>
    <p:restoredTop sz="81589" autoAdjust="0"/>
  </p:normalViewPr>
  <p:slideViewPr>
    <p:cSldViewPr>
      <p:cViewPr>
        <p:scale>
          <a:sx n="50" d="100"/>
          <a:sy n="50" d="100"/>
        </p:scale>
        <p:origin x="-195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26" y="-84"/>
      </p:cViewPr>
      <p:guideLst>
        <p:guide orient="horz" pos="2928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gs" Target="tags/tag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commentAuthors" Target="commentAuthors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0FD298A-25B2-4B22-8874-89E6010CC5A9}" type="datetimeFigureOut">
              <a:rPr lang="en-US"/>
              <a:pPr>
                <a:defRPr/>
              </a:pPr>
              <a:t>2/24/2013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90F80AC-9A23-4902-98B7-5161CE59A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4952ED-0187-4377-B548-654FCB1404E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FE5473-A6E2-46DE-92E1-FB3447AB4F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endParaRPr lang="pt-PT" smtClean="0">
              <a:latin typeface="Arial" pitchFamily="34" charset="0"/>
              <a:ea typeface="ＭＳ Ｐゴシック" pitchFamily="34" charset="-128"/>
            </a:endParaRPr>
          </a:p>
          <a:p>
            <a:pPr>
              <a:buFontTx/>
              <a:buChar char="•"/>
            </a:pPr>
            <a:endParaRPr lang="pt-PT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2D0AE-2454-4786-BD01-6F5E082FF38B}" type="slidenum">
              <a:rPr lang="pt-PT" smtClean="0"/>
              <a:pPr/>
              <a:t>11</a:t>
            </a:fld>
            <a:endParaRPr lang="pt-P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75A144-D72D-44AD-9D84-57717975565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BF7DA4-CE19-4C1B-BA23-63A96CDFA04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2CD24E-A4FD-4FF1-9D35-2881FE8E08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962D03-3905-4349-95AC-BE11E12A7E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4139DF-515F-479D-89B3-F1CA5E5CE7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C49AF3-1D19-4BCA-A13C-FE4376C7D1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D52BF8-E5D9-4FAE-B3CE-1BFD9B0305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0AFD66-F12E-4D37-A58F-971E2531A5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endParaRPr lang="pt-PT" smtClean="0"/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pt-PT" b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79208A-92D2-4E7C-9ABE-5314412545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B74039-0E36-48F3-8D4E-3728AFDCF1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F80AC-9A23-4902-98B7-5161CE59ABE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F617EB-1D2F-42AF-B756-AC2CA24A56C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F80AC-9A23-4902-98B7-5161CE59ABE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F03096F-9B95-4D9E-AD2B-8883BCB5F062}" type="slidenum">
              <a:rPr lang="pt-PT" smtClean="0"/>
              <a:pPr/>
              <a:t>24</a:t>
            </a:fld>
            <a:endParaRPr lang="pt-PT" smtClean="0"/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96913"/>
            <a:ext cx="4648200" cy="3486150"/>
          </a:xfrm>
          <a:solidFill>
            <a:srgbClr val="FFFFFF"/>
          </a:solidFill>
          <a:ln/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817" y="4417180"/>
            <a:ext cx="5502594" cy="4183777"/>
          </a:xfrm>
          <a:noFill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8D06FBD-0BA8-45B8-B3F0-0C0BD739EEF8}" type="slidenum">
              <a:rPr lang="pt-PT" smtClean="0"/>
              <a:pPr/>
              <a:t>25</a:t>
            </a:fld>
            <a:endParaRPr lang="pt-PT" smtClean="0"/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96913"/>
            <a:ext cx="4648200" cy="3486150"/>
          </a:xfrm>
          <a:solidFill>
            <a:srgbClr val="FFFFFF"/>
          </a:solidFill>
          <a:ln/>
        </p:spPr>
      </p:sp>
      <p:sp>
        <p:nvSpPr>
          <p:cNvPr id="7987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8817" y="4417180"/>
            <a:ext cx="5502594" cy="4183777"/>
          </a:xfrm>
          <a:noFill/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latin typeface="Arial" charset="0"/>
                <a:ea typeface="ＭＳ Ｐゴシック" pitchFamily="32" charset="-128"/>
              </a:rPr>
              <a:t>Taxas de transmissão 5x maior em mulheres grávidas em TARV há menos de 4 semanas, quando comparada com aquelas há pelo menos 12 semanas  </a:t>
            </a:r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3896415" y="8831183"/>
            <a:ext cx="2982224" cy="4652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0" tIns="46440" rIns="93240" bIns="4644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AB59001-AD9F-4AC3-9A06-6A5867AB67E8}" type="slidenum">
              <a:rPr lang="pt-PT" sz="1200">
                <a:solidFill>
                  <a:srgbClr val="000000"/>
                </a:solidFill>
                <a:cs typeface="Arial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25</a:t>
            </a:fld>
            <a:endParaRPr lang="pt-PT" sz="12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F1ADC5A-9073-44F2-8182-E2E251DEAE21}" type="slidenum">
              <a:rPr lang="pt-PT" smtClean="0"/>
              <a:pPr/>
              <a:t>26</a:t>
            </a:fld>
            <a:endParaRPr lang="pt-PT" smtClean="0"/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96913"/>
            <a:ext cx="4648200" cy="3486150"/>
          </a:xfrm>
          <a:solidFill>
            <a:srgbClr val="FFFFFF"/>
          </a:solidFill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817" y="4417180"/>
            <a:ext cx="5502594" cy="4183777"/>
          </a:xfrm>
          <a:noFill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DF1CAEB-2C96-4624-B9C3-467046ED58C2}" type="slidenum">
              <a:rPr lang="pt-PT" smtClean="0"/>
              <a:pPr/>
              <a:t>27</a:t>
            </a:fld>
            <a:endParaRPr lang="pt-PT" smtClean="0"/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96913"/>
            <a:ext cx="4648200" cy="3486150"/>
          </a:xfrm>
          <a:solidFill>
            <a:srgbClr val="FFFFFF"/>
          </a:solidFill>
          <a:ln/>
        </p:spPr>
      </p:sp>
      <p:sp>
        <p:nvSpPr>
          <p:cNvPr id="8192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8817" y="4417180"/>
            <a:ext cx="5502594" cy="4183777"/>
          </a:xfrm>
          <a:noFill/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latin typeface="Arial" charset="0"/>
                <a:ea typeface="ＭＳ Ｐゴシック" pitchFamily="32" charset="-128"/>
              </a:rPr>
              <a:t>(Mozambique National Institute of Statistics, U.S. Census Bureau, MEASURE Evaluation, U.S. Centers for Disease Control and Prevention. 2012. Mortality in Mozambique: Results from a 2006–2007 Post-Census Mortality Survey. Chapel Hill, USA</a:t>
            </a:r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3896415" y="8831183"/>
            <a:ext cx="2982224" cy="4652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0" tIns="46440" rIns="93240" bIns="4644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31C93F4-7410-4826-8C81-EE7550AF2442}" type="slidenum">
              <a:rPr lang="pt-PT" sz="1200">
                <a:solidFill>
                  <a:srgbClr val="000000"/>
                </a:solidFill>
                <a:cs typeface="Arial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27</a:t>
            </a:fld>
            <a:endParaRPr lang="pt-PT" sz="12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3612C02-0EA5-4ADC-9027-CFC4864C7100}" type="slidenum">
              <a:rPr lang="pt-PT" smtClean="0"/>
              <a:pPr/>
              <a:t>28</a:t>
            </a:fld>
            <a:endParaRPr lang="pt-PT" smtClean="0"/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96913"/>
            <a:ext cx="4648200" cy="3486150"/>
          </a:xfrm>
          <a:solidFill>
            <a:srgbClr val="FFFFFF"/>
          </a:solidFill>
          <a:ln/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817" y="4417180"/>
            <a:ext cx="5502594" cy="4183777"/>
          </a:xfrm>
          <a:noFill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F7AEB19-BD1A-447B-93B8-69179BB2C60E}" type="slidenum">
              <a:rPr lang="pt-PT" smtClean="0"/>
              <a:pPr/>
              <a:t>29</a:t>
            </a:fld>
            <a:endParaRPr lang="pt-PT" smtClean="0"/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96913"/>
            <a:ext cx="4648200" cy="3486150"/>
          </a:xfrm>
          <a:solidFill>
            <a:srgbClr val="FFFFFF"/>
          </a:solidFill>
          <a:ln/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817" y="4417180"/>
            <a:ext cx="5502594" cy="4183777"/>
          </a:xfrm>
          <a:noFill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endParaRPr lang="pt-PT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737ECB-5C74-46EB-9509-C1297E5E43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F80AC-9A23-4902-98B7-5161CE59ABE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F80AC-9A23-4902-98B7-5161CE59ABE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>
              <a:solidFill>
                <a:srgbClr val="FF0000"/>
              </a:solidFill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1D7706-01A0-4E86-B1A4-1EF573DA53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af-ZA" b="1" smtClean="0"/>
              <a:t>Instrucoes para o Docente:</a:t>
            </a:r>
            <a:endParaRPr lang="af-ZA" b="1" i="1" smtClean="0"/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af-ZA" smtClean="0"/>
              <a:t>Peça aos formandos para consultarem a </a:t>
            </a:r>
            <a:r>
              <a:rPr lang="pt-PT" smtClean="0"/>
              <a:t>Tabela 4: “Protocolos com Anti-retrovirais para Reduzir a Transmissão Vertical”</a:t>
            </a:r>
            <a:endParaRPr lang="af-ZA" smtClean="0"/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af-ZA" smtClean="0"/>
              <a:t> na Unidade 11 sobre gravidez e HIV no Manual de Referência.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af-ZA" smtClean="0"/>
              <a:t>Dê alguns minutos para analisarem a tabela. Devem ser capazes de identificar: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af-ZA" smtClean="0"/>
              <a:t>Os três protocolos descritos (Nevirapina dose única, triterapia, TARV)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af-ZA" smtClean="0"/>
              <a:t>A conduta com a mãe na gravidez, no parto e pós-parto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af-ZA" smtClean="0"/>
              <a:t>A conduta com a criança.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endParaRPr lang="af-ZA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29E3AD-27BC-449B-BC4F-C5CB529BF28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t-PT" b="1" smtClean="0"/>
              <a:t>Instruções para o Docente:</a:t>
            </a:r>
            <a:endParaRPr lang="af-ZA" smtClean="0"/>
          </a:p>
          <a:p>
            <a:pPr eaLnBrk="0" hangingPunct="0"/>
            <a:r>
              <a:rPr lang="pt-BR" smtClean="0"/>
              <a:t>Peça aos formandos para consultarem a folha de exercícios do Modulo 11 “</a:t>
            </a:r>
            <a:r>
              <a:rPr lang="pt-PT" smtClean="0"/>
              <a:t>Casos clínicos para usar a tabela sobre protocolos com ARVs para a redução da Transmissão vertical” </a:t>
            </a:r>
            <a:r>
              <a:rPr lang="pt-BR" smtClean="0"/>
              <a:t>do Caderno de Exercícios</a:t>
            </a:r>
          </a:p>
          <a:p>
            <a:pPr eaLnBrk="0" hangingPunct="0"/>
            <a:r>
              <a:rPr lang="pt-BR" smtClean="0"/>
              <a:t>Consulte as instruções na folha de exercícios a seguir para realizar a actividade</a:t>
            </a:r>
          </a:p>
          <a:p>
            <a:pPr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  <a:p>
            <a:pPr>
              <a:spcBef>
                <a:spcPct val="0"/>
              </a:spcBef>
            </a:pPr>
            <a:endParaRPr lang="af-ZA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BD8D85-3232-46D2-A868-BCF95B04FB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3925">
              <a:spcBef>
                <a:spcPct val="0"/>
              </a:spcBef>
            </a:pPr>
            <a:endParaRPr lang="pt-PT" b="1" smtClean="0">
              <a:solidFill>
                <a:srgbClr val="FF0000"/>
              </a:solidFill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CD8E2A-DF65-46F6-96D5-B0BB774F8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F80AC-9A23-4902-98B7-5161CE59ABE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F80AC-9A23-4902-98B7-5161CE59ABE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F80AC-9A23-4902-98B7-5161CE59ABE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596A08-35C1-49E8-A58B-D39A4FAB04F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11410F-E923-4DA2-8F6B-3348F218BE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F8DB03-CF00-417E-92A0-62F565AC610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8884CD-3E42-4E5D-A908-BBD05821AB9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686B26-890F-4138-8BFF-4E734C4884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FDD5F9-FD89-433C-BB5E-64DE39239D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D5F736-A472-4574-B0E1-44001E90AF0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>
              <a:solidFill>
                <a:srgbClr val="0000FF"/>
              </a:solidFill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090879-EA56-412F-9DB9-BF95443601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5CA5F3-F15B-441B-8761-469EA77585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759271-4347-4CE5-9DE6-C19C874E72D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CC5BB9-8A0A-41C0-9F4E-D65F511983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33DB8A4-697E-4DFB-A58E-521FE69949FF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latin typeface="+mn-lt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62000" y="457200"/>
          <a:ext cx="1517650" cy="1600200"/>
        </p:xfrm>
        <a:graphic>
          <a:graphicData uri="http://schemas.openxmlformats.org/presentationml/2006/ole">
            <p:oleObj spid="_x0000_s113666" name="Picture" r:id="rId3" imgW="1058116" imgH="1114885" progId="Word.Picture.8">
              <p:embed/>
            </p:oleObj>
          </a:graphicData>
        </a:graphic>
      </p:graphicFrame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oleObject" Target="../embeddings/oleObject3.bin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vmlDrawing" Target="../drawings/vmlDrawing3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8001000" y="304800"/>
          <a:ext cx="866775" cy="914400"/>
        </p:xfrm>
        <a:graphic>
          <a:graphicData uri="http://schemas.openxmlformats.org/presentationml/2006/ole">
            <p:oleObj spid="_x0000_s1026" name="Picture" r:id="rId15" imgW="1058116" imgH="1114885" progId="Word.Picture.8">
              <p:embed/>
            </p:oleObj>
          </a:graphicData>
        </a:graphic>
      </p:graphicFrame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2CCCC5C-7DC4-4925-9FC6-CB78AB1FD335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DB717DA-1C33-4C33-A8D3-0FC53E9A9A2E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latin typeface="+mn-lt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8001000" y="304800"/>
          <a:ext cx="866775" cy="914400"/>
        </p:xfrm>
        <a:graphic>
          <a:graphicData uri="http://schemas.openxmlformats.org/presentationml/2006/ole">
            <p:oleObj spid="_x0000_s3074" name="Picture" r:id="rId15" imgW="1058116" imgH="1114885" progId="Word.Picture.8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Excel_Worksheet1.xlsx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4000" smtClean="0"/>
              <a:t>Módulo 11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sz="4000" smtClean="0"/>
              <a:t>Infecção pelo HIV na Mulher Grávida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1143000"/>
          </a:xfrm>
        </p:spPr>
        <p:txBody>
          <a:bodyPr/>
          <a:lstStyle/>
          <a:p>
            <a:pPr algn="just"/>
            <a:r>
              <a:rPr lang="pt-PT" smtClean="0"/>
              <a:t>Transmissão de HIV de Mãe para Filho: Riscos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PT" smtClean="0"/>
              <a:t>Sem nenhuma intervenção, 30-35% das mulheres grávidas seropositivas em Moçambique vão transmitir a infecção pelo HIV aos seus filhos; isto é, em cada 100 grávidas seropositivas, 30 a 35 transmitem a infecção ao filho quando não se aplica nenhuma intervenção preventiva.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 txBox="1">
            <a:spLocks/>
          </p:cNvSpPr>
          <p:nvPr/>
        </p:nvSpPr>
        <p:spPr bwMode="auto">
          <a:xfrm>
            <a:off x="609600" y="3810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0" hangingPunct="0"/>
            <a:r>
              <a:rPr lang="en-US" sz="4000" b="1">
                <a:latin typeface="Garamond" pitchFamily="18" charset="0"/>
              </a:rPr>
              <a:t>Momentos da TV do HIV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295400" y="3200400"/>
            <a:ext cx="1066800" cy="1295400"/>
          </a:xfrm>
          <a:prstGeom prst="rect">
            <a:avLst/>
          </a:prstGeom>
          <a:solidFill>
            <a:srgbClr val="FF99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362200" y="3200400"/>
            <a:ext cx="2667000" cy="1295400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791200" y="3200400"/>
            <a:ext cx="1143000" cy="12954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6934200" y="3200400"/>
            <a:ext cx="1752600" cy="12954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3799" name="Text Box 15"/>
          <p:cNvSpPr txBox="1">
            <a:spLocks noChangeArrowheads="1"/>
          </p:cNvSpPr>
          <p:nvPr/>
        </p:nvSpPr>
        <p:spPr bwMode="auto">
          <a:xfrm>
            <a:off x="1295400" y="2209800"/>
            <a:ext cx="1219200" cy="52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Helvetica" pitchFamily="1" charset="0"/>
              </a:rPr>
              <a:t>Pré Natal </a:t>
            </a:r>
          </a:p>
          <a:p>
            <a:pPr algn="ctr"/>
            <a:r>
              <a:rPr lang="pt-PT" sz="1400" b="1">
                <a:latin typeface="Helvetica" pitchFamily="1" charset="0"/>
              </a:rPr>
              <a:t>Medio</a:t>
            </a:r>
            <a:endParaRPr lang="en-US" sz="1400" b="1">
              <a:latin typeface="Helvetica" pitchFamily="1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438400" y="3505200"/>
            <a:ext cx="2438400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ＭＳ Ｐゴシック" charset="0"/>
                <a:cs typeface="ＭＳ Ｐゴシック" charset="0"/>
              </a:rPr>
              <a:t>Parto</a:t>
            </a:r>
            <a:endParaRPr lang="en-US" sz="1600" b="1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ＭＳ Ｐゴシック" charset="0"/>
              <a:cs typeface="ＭＳ Ｐゴシック" charset="0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ＭＳ Ｐゴシック" charset="0"/>
                <a:cs typeface="ＭＳ Ｐゴシック" charset="0"/>
              </a:rPr>
              <a:t>25-50%</a:t>
            </a:r>
          </a:p>
        </p:txBody>
      </p:sp>
      <p:sp>
        <p:nvSpPr>
          <p:cNvPr id="33801" name="Text Box 17"/>
          <p:cNvSpPr txBox="1">
            <a:spLocks noChangeArrowheads="1"/>
          </p:cNvSpPr>
          <p:nvPr/>
        </p:nvSpPr>
        <p:spPr bwMode="auto">
          <a:xfrm>
            <a:off x="6934200" y="2209800"/>
            <a:ext cx="1752600" cy="52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Helvetica" pitchFamily="1" charset="0"/>
              </a:rPr>
              <a:t>Postpartum</a:t>
            </a:r>
          </a:p>
          <a:p>
            <a:pPr algn="ctr"/>
            <a:r>
              <a:rPr lang="pt-PT" sz="1400" b="1">
                <a:latin typeface="Helvetica" pitchFamily="1" charset="0"/>
              </a:rPr>
              <a:t>Tardío</a:t>
            </a:r>
            <a:endParaRPr lang="en-US" sz="1400" b="1">
              <a:latin typeface="Helvetica" pitchFamily="1" charset="0"/>
            </a:endParaRPr>
          </a:p>
        </p:txBody>
      </p:sp>
      <p:sp>
        <p:nvSpPr>
          <p:cNvPr id="33802" name="Text Box 18"/>
          <p:cNvSpPr txBox="1">
            <a:spLocks noChangeArrowheads="1"/>
          </p:cNvSpPr>
          <p:nvPr/>
        </p:nvSpPr>
        <p:spPr bwMode="auto">
          <a:xfrm>
            <a:off x="5029200" y="2209800"/>
            <a:ext cx="1905000" cy="52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Helvetica" pitchFamily="1" charset="0"/>
              </a:rPr>
              <a:t>Postpartum Precoce</a:t>
            </a:r>
          </a:p>
        </p:txBody>
      </p:sp>
      <p:sp>
        <p:nvSpPr>
          <p:cNvPr id="33803" name="Rectangle 22"/>
          <p:cNvSpPr>
            <a:spLocks noChangeArrowheads="1"/>
          </p:cNvSpPr>
          <p:nvPr/>
        </p:nvSpPr>
        <p:spPr bwMode="auto">
          <a:xfrm flipH="1">
            <a:off x="5029200" y="3200400"/>
            <a:ext cx="762000" cy="12954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3804" name="Text Box 23"/>
          <p:cNvSpPr txBox="1">
            <a:spLocks noChangeArrowheads="1"/>
          </p:cNvSpPr>
          <p:nvPr/>
        </p:nvSpPr>
        <p:spPr bwMode="auto">
          <a:xfrm>
            <a:off x="5791200" y="2743200"/>
            <a:ext cx="1143000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Century Gothic" pitchFamily="34" charset="0"/>
              </a:rPr>
              <a:t>1-6 mes.</a:t>
            </a:r>
          </a:p>
        </p:txBody>
      </p:sp>
      <p:sp>
        <p:nvSpPr>
          <p:cNvPr id="33805" name="Text Box 24"/>
          <p:cNvSpPr txBox="1">
            <a:spLocks noChangeArrowheads="1"/>
          </p:cNvSpPr>
          <p:nvPr/>
        </p:nvSpPr>
        <p:spPr bwMode="auto">
          <a:xfrm>
            <a:off x="6934200" y="2743200"/>
            <a:ext cx="1752600" cy="350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Century Gothic" pitchFamily="34" charset="0"/>
              </a:rPr>
              <a:t>6-24 mes.</a:t>
            </a:r>
          </a:p>
        </p:txBody>
      </p:sp>
      <p:sp>
        <p:nvSpPr>
          <p:cNvPr id="33806" name="Text Box 25"/>
          <p:cNvSpPr txBox="1">
            <a:spLocks noChangeArrowheads="1"/>
          </p:cNvSpPr>
          <p:nvPr/>
        </p:nvSpPr>
        <p:spPr bwMode="auto">
          <a:xfrm>
            <a:off x="5715000" y="3429000"/>
            <a:ext cx="2667000" cy="708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3300"/>
                </a:solidFill>
                <a:latin typeface="Century Gothic" pitchFamily="34" charset="0"/>
              </a:rPr>
              <a:t>Amamentação</a:t>
            </a:r>
          </a:p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3300"/>
                </a:solidFill>
                <a:latin typeface="Century Gothic" pitchFamily="34" charset="0"/>
              </a:rPr>
              <a:t> 35-40%</a:t>
            </a:r>
          </a:p>
        </p:txBody>
      </p:sp>
      <p:sp>
        <p:nvSpPr>
          <p:cNvPr id="33807" name="Text Box 29"/>
          <p:cNvSpPr txBox="1">
            <a:spLocks noChangeArrowheads="1"/>
          </p:cNvSpPr>
          <p:nvPr/>
        </p:nvSpPr>
        <p:spPr bwMode="auto">
          <a:xfrm>
            <a:off x="5029200" y="2743200"/>
            <a:ext cx="762000" cy="350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Century Gothic" pitchFamily="34" charset="0"/>
              </a:rPr>
              <a:t>0-1</a:t>
            </a:r>
          </a:p>
        </p:txBody>
      </p:sp>
      <p:sp>
        <p:nvSpPr>
          <p:cNvPr id="33808" name="Text Box 15"/>
          <p:cNvSpPr txBox="1">
            <a:spLocks noChangeArrowheads="1"/>
          </p:cNvSpPr>
          <p:nvPr/>
        </p:nvSpPr>
        <p:spPr bwMode="auto">
          <a:xfrm>
            <a:off x="2514600" y="2209800"/>
            <a:ext cx="2590800" cy="52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Helvetica" pitchFamily="1" charset="0"/>
              </a:rPr>
              <a:t>Pré Natal </a:t>
            </a:r>
          </a:p>
          <a:p>
            <a:pPr algn="ctr"/>
            <a:r>
              <a:rPr lang="en-US" sz="1400" b="1">
                <a:latin typeface="Helvetica" pitchFamily="1" charset="0"/>
              </a:rPr>
              <a:t>Tardío</a:t>
            </a:r>
          </a:p>
        </p:txBody>
      </p:sp>
      <p:sp>
        <p:nvSpPr>
          <p:cNvPr id="33809" name="TextBox 19"/>
          <p:cNvSpPr txBox="1">
            <a:spLocks noChangeArrowheads="1"/>
          </p:cNvSpPr>
          <p:nvPr/>
        </p:nvSpPr>
        <p:spPr bwMode="auto">
          <a:xfrm>
            <a:off x="1295400" y="2743200"/>
            <a:ext cx="12192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Verdana" pitchFamily="34" charset="0"/>
              </a:rPr>
              <a:t>14-36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</a:rPr>
              <a:t>semanas</a:t>
            </a:r>
            <a:endParaRPr lang="en-US" sz="1600" dirty="0">
              <a:latin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4600" y="2743200"/>
            <a:ext cx="2514600" cy="3810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&gt;36 </a:t>
            </a:r>
            <a:r>
              <a:rPr lang="en-US" dirty="0" err="1"/>
              <a:t>sem</a:t>
            </a:r>
            <a:r>
              <a:rPr lang="en-US" dirty="0"/>
              <a:t> + </a:t>
            </a:r>
            <a:r>
              <a:rPr lang="en-US" dirty="0" err="1"/>
              <a:t>parto</a:t>
            </a:r>
            <a:endParaRPr lang="en-US" dirty="0"/>
          </a:p>
        </p:txBody>
      </p:sp>
      <p:sp>
        <p:nvSpPr>
          <p:cNvPr id="33811" name="Rectangle 2"/>
          <p:cNvSpPr>
            <a:spLocks noChangeArrowheads="1"/>
          </p:cNvSpPr>
          <p:nvPr/>
        </p:nvSpPr>
        <p:spPr bwMode="auto">
          <a:xfrm>
            <a:off x="762000" y="3200400"/>
            <a:ext cx="533400" cy="1295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4" name="Text Box 30"/>
          <p:cNvSpPr txBox="1">
            <a:spLocks noChangeArrowheads="1"/>
          </p:cNvSpPr>
          <p:nvPr/>
        </p:nvSpPr>
        <p:spPr bwMode="auto">
          <a:xfrm>
            <a:off x="914400" y="3505200"/>
            <a:ext cx="1371600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/>
                <a:ea typeface="ＭＳ Ｐゴシック" charset="0"/>
                <a:cs typeface="Century Gothic"/>
              </a:rPr>
              <a:t>Gravidez</a:t>
            </a:r>
            <a:endParaRPr lang="en-US" sz="1600" b="1" dirty="0">
              <a:solidFill>
                <a:schemeClr val="accent6">
                  <a:lumMod val="60000"/>
                  <a:lumOff val="40000"/>
                </a:schemeClr>
              </a:solidFill>
              <a:latin typeface="Century Gothic"/>
              <a:ea typeface="ＭＳ Ｐゴシック" charset="0"/>
              <a:cs typeface="Century Gothic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/>
                <a:ea typeface="ＭＳ Ｐゴシック" charset="0"/>
                <a:cs typeface="Century Gothic"/>
              </a:rPr>
              <a:t>10-25%</a:t>
            </a:r>
          </a:p>
        </p:txBody>
      </p:sp>
      <p:sp>
        <p:nvSpPr>
          <p:cNvPr id="25" name="Oval 27"/>
          <p:cNvSpPr>
            <a:spLocks noChangeArrowheads="1"/>
          </p:cNvSpPr>
          <p:nvPr/>
        </p:nvSpPr>
        <p:spPr bwMode="auto">
          <a:xfrm>
            <a:off x="5029200" y="1600200"/>
            <a:ext cx="3810000" cy="3429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3814" name="Text Box 20"/>
          <p:cNvSpPr txBox="1">
            <a:spLocks noChangeArrowheads="1"/>
          </p:cNvSpPr>
          <p:nvPr/>
        </p:nvSpPr>
        <p:spPr bwMode="auto">
          <a:xfrm>
            <a:off x="5181600" y="1371600"/>
            <a:ext cx="3200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b="1">
                <a:latin typeface="Helvetica" pitchFamily="1" charset="0"/>
              </a:rPr>
              <a:t>Proporção Substancial de Infecções acontecem durante Amamentação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Consequências da Transmissão Vertical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b="1" dirty="0" smtClean="0"/>
              <a:t>Exposição a infecções oportunistas</a:t>
            </a:r>
            <a:r>
              <a:rPr lang="pt-PT" dirty="0" smtClean="0"/>
              <a:t>: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dirty="0" smtClean="0"/>
              <a:t>Tuberculose, toxoplasmose congénita, sífilis congénita, herpes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b="1" dirty="0" smtClean="0"/>
              <a:t>Baixo peso</a:t>
            </a:r>
            <a:r>
              <a:rPr lang="pt-PT" dirty="0" smtClean="0"/>
              <a:t>: causado por malnutrição materna, prematuridade, infecções na mãe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b="1" dirty="0" smtClean="0"/>
              <a:t>Morte fetal</a:t>
            </a:r>
            <a:r>
              <a:rPr lang="pt-PT" dirty="0" smtClean="0"/>
              <a:t>: os nados de mães com HIV têm maior probabilidade de morrer antes ou durante o parto.</a:t>
            </a:r>
          </a:p>
          <a:p>
            <a:pPr lvl="1">
              <a:lnSpc>
                <a:spcPct val="150000"/>
              </a:lnSpc>
              <a:defRPr/>
            </a:pPr>
            <a:endParaRPr lang="pt-PT" dirty="0" smtClean="0"/>
          </a:p>
          <a:p>
            <a:pPr lvl="1">
              <a:lnSpc>
                <a:spcPct val="150000"/>
              </a:lnSpc>
              <a:buFontTx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848600" cy="1143000"/>
          </a:xfrm>
        </p:spPr>
        <p:txBody>
          <a:bodyPr/>
          <a:lstStyle/>
          <a:p>
            <a:r>
              <a:rPr lang="pt-PT" smtClean="0"/>
              <a:t>Condições que Favorecem a Transmissão Vertical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b="1" dirty="0" smtClean="0"/>
              <a:t>Durante a gravidez: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Infecção por HIV aguda (infecção da mãe quando já está grávida)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Infecção por HIV avançada (</a:t>
            </a:r>
            <a:r>
              <a:rPr lang="pt-PT" sz="2800" dirty="0" err="1" smtClean="0"/>
              <a:t>CD4</a:t>
            </a:r>
            <a:r>
              <a:rPr lang="pt-PT" sz="2800" dirty="0" smtClean="0"/>
              <a:t> baixo, </a:t>
            </a:r>
            <a:r>
              <a:rPr lang="pt-PT" sz="2800" dirty="0" err="1" smtClean="0"/>
              <a:t>estadio</a:t>
            </a:r>
            <a:r>
              <a:rPr lang="pt-PT" sz="2800" dirty="0" smtClean="0"/>
              <a:t> avançado)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Malária, Sífilis, Tuberculose durante a gravidez (As infecções podem aumentar a carga viral e diminuir a contagem de </a:t>
            </a:r>
            <a:r>
              <a:rPr lang="pt-PT" sz="2800" dirty="0" err="1" smtClean="0"/>
              <a:t>CD4</a:t>
            </a:r>
            <a:r>
              <a:rPr lang="pt-PT" sz="2800" dirty="0" smtClean="0"/>
              <a:t>)</a:t>
            </a:r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239000" cy="1143000"/>
          </a:xfrm>
        </p:spPr>
        <p:txBody>
          <a:bodyPr/>
          <a:lstStyle/>
          <a:p>
            <a:pPr algn="just"/>
            <a:r>
              <a:rPr lang="pt-PT" smtClean="0"/>
              <a:t>Condições que Favorecem a Transmissão Vertical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b="1" dirty="0" smtClean="0"/>
              <a:t>Durante o parto</a:t>
            </a:r>
            <a:r>
              <a:rPr lang="pt-PT" dirty="0" smtClean="0"/>
              <a:t>: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Parto vaginal tem mais risco que a cesariana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Parto hemorrágico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Parto prolongado. Demora de mais de 4 horas entre a ruptura da membrana e o parto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Episiotomia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Parto instrumentado (ventosa, fórceps)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Nado prematuro</a:t>
            </a:r>
          </a:p>
          <a:p>
            <a:pPr lvl="1" algn="just">
              <a:lnSpc>
                <a:spcPct val="150000"/>
              </a:lnSpc>
              <a:buNone/>
              <a:defRPr/>
            </a:pPr>
            <a:endParaRPr lang="pt-PT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315200" cy="1143000"/>
          </a:xfrm>
        </p:spPr>
        <p:txBody>
          <a:bodyPr/>
          <a:lstStyle/>
          <a:p>
            <a:pPr algn="just"/>
            <a:r>
              <a:rPr lang="pt-PT" smtClean="0"/>
              <a:t>Condições que Favorecem a Transmissão Vertical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b="1" dirty="0" smtClean="0"/>
              <a:t>Durante o aleitamento: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dirty="0" smtClean="0"/>
              <a:t>Infecções, feridas no peito (mastite, fissuras)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dirty="0" smtClean="0"/>
              <a:t>Tipo de alimentação do bebé (aleitamento misto ou aleitamento não exclusivo, tem mais riscos que o aleitamento  materno exclusivo ou </a:t>
            </a:r>
            <a:r>
              <a:rPr lang="pt-PT" dirty="0" smtClean="0">
                <a:latin typeface="+mj-lt"/>
              </a:rPr>
              <a:t>alimenta</a:t>
            </a:r>
            <a:r>
              <a:rPr lang="pt-PT" dirty="0" smtClean="0">
                <a:latin typeface="+mj-lt"/>
                <a:cs typeface="Calibri"/>
              </a:rPr>
              <a:t>ç</a:t>
            </a:r>
            <a:r>
              <a:rPr lang="pt-PT" dirty="0" smtClean="0">
                <a:latin typeface="+mj-lt"/>
              </a:rPr>
              <a:t>ã</a:t>
            </a:r>
            <a:r>
              <a:rPr lang="pt-PT" dirty="0" smtClean="0"/>
              <a:t>o artificial)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dirty="0" smtClean="0"/>
              <a:t>Infecções no recém-nascido (candidíase oral, outras lesões na boca ou aparelho digestivo)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848600" cy="1143000"/>
          </a:xfrm>
        </p:spPr>
        <p:txBody>
          <a:bodyPr/>
          <a:lstStyle/>
          <a:p>
            <a:r>
              <a:rPr lang="pt-PT" smtClean="0"/>
              <a:t>Condutas para Reduzir a Transmissão Vertical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defRPr/>
            </a:pPr>
            <a:r>
              <a:rPr lang="pt-PT" b="1" dirty="0" smtClean="0"/>
              <a:t>Durante a gravidez:</a:t>
            </a:r>
          </a:p>
          <a:p>
            <a:pPr lvl="1">
              <a:lnSpc>
                <a:spcPct val="150000"/>
              </a:lnSpc>
              <a:defRPr/>
            </a:pPr>
            <a:r>
              <a:rPr lang="pt-PT" dirty="0" smtClean="0"/>
              <a:t>Aconselhar e testar todas as grávidas</a:t>
            </a:r>
          </a:p>
          <a:p>
            <a:pPr lvl="1">
              <a:lnSpc>
                <a:spcPct val="150000"/>
              </a:lnSpc>
              <a:defRPr/>
            </a:pPr>
            <a:r>
              <a:rPr lang="pt-PT" dirty="0" err="1" smtClean="0"/>
              <a:t>Estadiar</a:t>
            </a:r>
            <a:r>
              <a:rPr lang="pt-PT" dirty="0" smtClean="0"/>
              <a:t> as mães para fazer a decisão de iniciar o </a:t>
            </a:r>
            <a:r>
              <a:rPr lang="pt-PT" dirty="0" err="1" smtClean="0"/>
              <a:t>TARV</a:t>
            </a:r>
            <a:r>
              <a:rPr lang="pt-PT" dirty="0" smtClean="0"/>
              <a:t> ou </a:t>
            </a:r>
            <a:r>
              <a:rPr lang="pt-PT" dirty="0" err="1" smtClean="0"/>
              <a:t>PTV</a:t>
            </a:r>
            <a:endParaRPr lang="pt-PT" dirty="0" smtClean="0"/>
          </a:p>
          <a:p>
            <a:pPr lvl="1">
              <a:lnSpc>
                <a:spcPct val="150000"/>
              </a:lnSpc>
              <a:defRPr/>
            </a:pPr>
            <a:r>
              <a:rPr lang="pt-PT" dirty="0" smtClean="0"/>
              <a:t>Iniciar o </a:t>
            </a:r>
            <a:r>
              <a:rPr lang="pt-PT" dirty="0" err="1" smtClean="0"/>
              <a:t>TARV</a:t>
            </a:r>
            <a:r>
              <a:rPr lang="pt-PT" dirty="0" smtClean="0"/>
              <a:t>, se indicado, o mais cedo possível</a:t>
            </a:r>
          </a:p>
          <a:p>
            <a:pPr lvl="1">
              <a:lnSpc>
                <a:spcPct val="150000"/>
              </a:lnSpc>
              <a:defRPr/>
            </a:pPr>
            <a:r>
              <a:rPr lang="pt-PT" dirty="0" smtClean="0"/>
              <a:t>Iniciar o protocolo de PTV na 14ª semana com AZT (segundo trimestre) ou o mais cedo possível se o TARV não for indicado</a:t>
            </a:r>
          </a:p>
          <a:p>
            <a:pPr lvl="1">
              <a:lnSpc>
                <a:spcPct val="150000"/>
              </a:lnSpc>
              <a:defRPr/>
            </a:pPr>
            <a:r>
              <a:rPr lang="pt-PT" dirty="0" smtClean="0"/>
              <a:t>Tratar a malária, a sífilis, as infecções oportunistas</a:t>
            </a:r>
          </a:p>
          <a:p>
            <a:pPr lvl="1">
              <a:lnSpc>
                <a:spcPct val="150000"/>
              </a:lnSpc>
              <a:defRPr/>
            </a:pPr>
            <a:r>
              <a:rPr lang="pt-PT" dirty="0" smtClean="0"/>
              <a:t>Iniciar a profilaxia com Cotrimoxazol segundo criterio</a:t>
            </a:r>
          </a:p>
          <a:p>
            <a:pPr lvl="1">
              <a:lnSpc>
                <a:spcPct val="150000"/>
              </a:lnSpc>
              <a:defRPr/>
            </a:pPr>
            <a:endParaRPr lang="pt-PT" dirty="0" smtClean="0"/>
          </a:p>
          <a:p>
            <a:pPr lvl="1">
              <a:lnSpc>
                <a:spcPct val="150000"/>
              </a:lnSpc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848600" cy="1143000"/>
          </a:xfrm>
        </p:spPr>
        <p:txBody>
          <a:bodyPr/>
          <a:lstStyle/>
          <a:p>
            <a:r>
              <a:rPr lang="pt-PT" smtClean="0"/>
              <a:t>Condutas para Reduzir a Transmissão Vertical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defRPr/>
            </a:pPr>
            <a:r>
              <a:rPr lang="pt-PT" sz="3300" b="1" dirty="0" smtClean="0"/>
              <a:t>Durante o parto:</a:t>
            </a:r>
          </a:p>
          <a:p>
            <a:pPr lvl="1" algn="just">
              <a:lnSpc>
                <a:spcPct val="120000"/>
              </a:lnSpc>
              <a:defRPr/>
            </a:pPr>
            <a:r>
              <a:rPr lang="pt-PT" sz="3300" dirty="0" smtClean="0"/>
              <a:t>Aplicar o protocolo de PTV durante o parto (Nevirapina+Duovir) ou continuar com o TARV</a:t>
            </a:r>
          </a:p>
          <a:p>
            <a:pPr lvl="1" algn="just">
              <a:lnSpc>
                <a:spcPct val="120000"/>
              </a:lnSpc>
              <a:defRPr/>
            </a:pPr>
            <a:r>
              <a:rPr lang="pt-PT" sz="3300" dirty="0" smtClean="0"/>
              <a:t>Fazer</a:t>
            </a:r>
            <a:r>
              <a:rPr lang="pt-PT" sz="3300" dirty="0" smtClean="0">
                <a:solidFill>
                  <a:srgbClr val="FF0000"/>
                </a:solidFill>
              </a:rPr>
              <a:t> </a:t>
            </a:r>
            <a:r>
              <a:rPr lang="pt-PT" sz="3300" dirty="0" smtClean="0"/>
              <a:t>poucos toques vaginais após a ruptura de membranas </a:t>
            </a:r>
          </a:p>
          <a:p>
            <a:pPr lvl="1" algn="just">
              <a:lnSpc>
                <a:spcPct val="120000"/>
              </a:lnSpc>
              <a:defRPr/>
            </a:pPr>
            <a:r>
              <a:rPr lang="pt-PT" sz="3300" dirty="0" smtClean="0"/>
              <a:t>Evitar a </a:t>
            </a:r>
            <a:r>
              <a:rPr lang="pt-PT" sz="3300" dirty="0" err="1" smtClean="0"/>
              <a:t>episiotomia</a:t>
            </a:r>
            <a:r>
              <a:rPr lang="pt-PT" sz="3300" dirty="0" smtClean="0"/>
              <a:t> e o parto instrumentado desnecessário</a:t>
            </a:r>
          </a:p>
          <a:p>
            <a:pPr lvl="1" algn="just">
              <a:lnSpc>
                <a:spcPct val="120000"/>
              </a:lnSpc>
              <a:defRPr/>
            </a:pPr>
            <a:r>
              <a:rPr lang="pt-PT" sz="3300" dirty="0" smtClean="0"/>
              <a:t>Evitar o parto muito prolongado (indicar cesariana caso o parto seja prolongado)</a:t>
            </a:r>
          </a:p>
          <a:p>
            <a:pPr lvl="1">
              <a:lnSpc>
                <a:spcPct val="150000"/>
              </a:lnSpc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848600" cy="1143000"/>
          </a:xfrm>
        </p:spPr>
        <p:txBody>
          <a:bodyPr/>
          <a:lstStyle/>
          <a:p>
            <a:r>
              <a:rPr lang="pt-PT" smtClean="0"/>
              <a:t>Condutas para Reduzir a Transmissão Vertical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b="1" dirty="0" smtClean="0"/>
              <a:t>Após o parto: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Começar a profilaxia anti-retroviral no recém-nascido o mais rápido possível</a:t>
            </a:r>
            <a:endParaRPr lang="pt-PT" strike="sngStrike" dirty="0" smtClean="0"/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Evitar a manipulação desnecessária do recém-nascido. Evitar a sucção nasal mecânica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Limpar rapidamente o sangue e as secreções do récem-nascido</a:t>
            </a:r>
            <a:r>
              <a:rPr lang="pt-PT" sz="2800" dirty="0" smtClean="0">
                <a:solidFill>
                  <a:srgbClr val="FF0000"/>
                </a:solidFill>
              </a:rPr>
              <a:t> </a:t>
            </a:r>
            <a:endParaRPr lang="pt-PT" sz="2800" dirty="0" smtClean="0"/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Aconselhar a mãe sobre as opções de alimentação mais seguras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08175"/>
          </a:xfrm>
        </p:spPr>
        <p:txBody>
          <a:bodyPr/>
          <a:lstStyle/>
          <a:p>
            <a:r>
              <a:rPr lang="pt-PT" smtClean="0"/>
              <a:t>Programa Nacional para a Prevenção da Transmissão Vertical (PTV)</a:t>
            </a:r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 sz="3200" b="1" smtClean="0"/>
          </a:p>
          <a:p>
            <a:endParaRPr lang="pt-PT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Introdução (1)</a:t>
            </a:r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sz="3200" smtClean="0"/>
              <a:t>A gravidez não parece ter um efeito negativo na progressão para SIDA, porém as doentes com HIV</a:t>
            </a:r>
            <a:r>
              <a:rPr lang="en-US" sz="3200" smtClean="0"/>
              <a:t>/</a:t>
            </a:r>
            <a:r>
              <a:rPr lang="pt-PT" sz="3200" smtClean="0"/>
              <a:t>SIDA têm uma probabilidade elevada de ter complicações relacionadas com a gravidez. </a:t>
            </a:r>
            <a:endParaRPr lang="en-US" sz="3000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O Programa de Prevenção da Transmissão Vertical (1)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smtClean="0"/>
              <a:t>É a estratégia nacional destinada a reduzir o impacto da transmissão de mães para filhos. </a:t>
            </a:r>
          </a:p>
          <a:p>
            <a:pPr algn="just">
              <a:lnSpc>
                <a:spcPct val="150000"/>
              </a:lnSpc>
            </a:pPr>
            <a:r>
              <a:rPr lang="pt-PT" smtClean="0"/>
              <a:t>Esta estratégia compõe-se de diversas intervenções através do sistema da saúde, para garantir que as mães tenham acesso aos recursos disponíveis para reduzir os riscos de transmissão do HIV. </a:t>
            </a:r>
            <a:endParaRPr lang="af-Z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72363" cy="1052513"/>
          </a:xfrm>
        </p:spPr>
        <p:txBody>
          <a:bodyPr/>
          <a:lstStyle/>
          <a:p>
            <a:r>
              <a:rPr lang="pt-PT" dirty="0" smtClean="0">
                <a:ea typeface="ＭＳ Ｐゴシック" pitchFamily="34" charset="-128"/>
              </a:rPr>
              <a:t>O Programa de Prevenção da Transmissão Vertical (2)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>
                <a:ea typeface="ＭＳ Ｐゴシック" pitchFamily="34" charset="-128"/>
              </a:rPr>
              <a:t>As intervenções para a prevenção da transmissão vertical devem ser implementadas precocemente de modo a </a:t>
            </a:r>
          </a:p>
          <a:p>
            <a:pPr lvl="1"/>
            <a:r>
              <a:rPr lang="pt-PT" sz="2200" dirty="0" smtClean="0">
                <a:ea typeface="ＭＳ Ｐゴシック" pitchFamily="34" charset="-128"/>
              </a:rPr>
              <a:t>A mulher grávida deve chegar o mais cedo possível para a primeira consulta pré-natal (CPN)</a:t>
            </a:r>
          </a:p>
          <a:p>
            <a:pPr lvl="1"/>
            <a:r>
              <a:rPr lang="pt-PT" sz="2200" dirty="0" smtClean="0">
                <a:ea typeface="ＭＳ Ｐゴシック" pitchFamily="34" charset="-128"/>
              </a:rPr>
              <a:t>A toda mulher grávida deve ser oferecido o aconselhamento e testagem para o HIV na primeira consulta de CPN</a:t>
            </a:r>
          </a:p>
          <a:p>
            <a:pPr lvl="1"/>
            <a:r>
              <a:rPr lang="pt-PT" sz="2200" dirty="0" smtClean="0">
                <a:ea typeface="ＭＳ Ｐゴシック" pitchFamily="34" charset="-128"/>
              </a:rPr>
              <a:t>Testagem familiar (parceiros e filhos)</a:t>
            </a:r>
          </a:p>
          <a:p>
            <a:pPr lvl="1"/>
            <a:r>
              <a:rPr lang="pt-PT" sz="2200" dirty="0" smtClean="0">
                <a:ea typeface="ＭＳ Ｐゴシック" pitchFamily="34" charset="-128"/>
              </a:rPr>
              <a:t>Toda mulher grávida testada positiva para o HIV deve receber as intervenções do PTV no mesmo dia do diagnostico.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Programa de Prevenção da Transmissão Vertical (3)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sz="2400" smtClean="0"/>
              <a:t>Existem diferentes protocolos com fármacos ARVs para reduzir o risco de transmissão.</a:t>
            </a:r>
          </a:p>
          <a:p>
            <a:pPr algn="just">
              <a:lnSpc>
                <a:spcPct val="150000"/>
              </a:lnSpc>
            </a:pPr>
            <a:r>
              <a:rPr lang="pt-PT" sz="2400" smtClean="0"/>
              <a:t>Cada protocolo tem os seus critérios e efectividade diferentes.</a:t>
            </a:r>
          </a:p>
          <a:p>
            <a:pPr algn="just">
              <a:lnSpc>
                <a:spcPct val="150000"/>
              </a:lnSpc>
            </a:pPr>
            <a:r>
              <a:rPr lang="pt-PT" sz="2400" smtClean="0"/>
              <a:t>Os fármacos anti-retrovirais reduzem a carga viral e permitem a recuperação do sistema imune, reduzindo por sua vez o risco de transmissão. </a:t>
            </a:r>
            <a:endParaRPr lang="af-ZA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Opções de PTV disponíveis em Moçambique (2013)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b="1" u="sng" dirty="0" smtClean="0"/>
              <a:t>Opção B+</a:t>
            </a:r>
            <a:r>
              <a:rPr lang="pt-PT" b="1" dirty="0" smtClean="0"/>
              <a:t>: </a:t>
            </a:r>
            <a:r>
              <a:rPr lang="pt-PT" dirty="0" smtClean="0"/>
              <a:t>TARV universal para todas as mulheres grávidas HIV(+), independentemente  do seu valor de CD4 ou </a:t>
            </a:r>
            <a:r>
              <a:rPr lang="pt-PT" dirty="0" err="1" smtClean="0"/>
              <a:t>estadio</a:t>
            </a:r>
            <a:r>
              <a:rPr lang="pt-PT" dirty="0" smtClean="0"/>
              <a:t> clínico.</a:t>
            </a:r>
          </a:p>
          <a:p>
            <a:pPr lvl="1"/>
            <a:r>
              <a:rPr lang="pt-PT" dirty="0" smtClean="0"/>
              <a:t> Será implementado nas US que oferecem TARV e PTV, em paragem Única na SMI</a:t>
            </a:r>
          </a:p>
          <a:p>
            <a:pPr lvl="1"/>
            <a:r>
              <a:rPr lang="pt-PT" dirty="0" smtClean="0"/>
              <a:t> Eliminação da Transmissão Vertical (ETV</a:t>
            </a:r>
            <a:r>
              <a:rPr lang="af-ZA" dirty="0" smtClean="0"/>
              <a:t> </a:t>
            </a:r>
            <a:r>
              <a:rPr lang="pt-PT" dirty="0" smtClean="0"/>
              <a:t>) </a:t>
            </a:r>
          </a:p>
          <a:p>
            <a:pPr lvl="0"/>
            <a:r>
              <a:rPr lang="pt-PT" b="1" u="sng" dirty="0" smtClean="0"/>
              <a:t>Opção A:</a:t>
            </a:r>
            <a:r>
              <a:rPr lang="pt-PT" dirty="0" smtClean="0"/>
              <a:t> Profilaxia nas US que ainda não oferecem TARV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5" name="Group 1"/>
          <p:cNvGraphicFramePr>
            <a:graphicFrameLocks noGrp="1"/>
          </p:cNvGraphicFramePr>
          <p:nvPr/>
        </p:nvGraphicFramePr>
        <p:xfrm>
          <a:off x="250825" y="692150"/>
          <a:ext cx="8318500" cy="5712330"/>
        </p:xfrm>
        <a:graphic>
          <a:graphicData uri="http://schemas.openxmlformats.org/drawingml/2006/table">
            <a:tbl>
              <a:tblPr/>
              <a:tblGrid>
                <a:gridCol w="1254125"/>
                <a:gridCol w="4046538"/>
                <a:gridCol w="3017837"/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pt-P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ＭＳ Ｐゴシック" pitchFamily="32" charset="-128"/>
                      </a:endParaRPr>
                    </a:p>
                  </a:txBody>
                  <a:tcPr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ＭＳ Ｐゴシック" pitchFamily="32" charset="-128"/>
                        </a:rPr>
                        <a:t>Opção  A</a:t>
                      </a:r>
                    </a:p>
                  </a:txBody>
                  <a:tcPr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ＭＳ Ｐゴシック" pitchFamily="32" charset="-128"/>
                        </a:rPr>
                        <a:t>“Opção B+”</a:t>
                      </a:r>
                    </a:p>
                  </a:txBody>
                  <a:tcPr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730375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ＭＳ Ｐゴシック" pitchFamily="32" charset="-128"/>
                        </a:rPr>
                        <a:t>Mãe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ＭＳ Ｐゴシック" pitchFamily="32" charset="-128"/>
                      </a:endParaRPr>
                    </a:p>
                  </a:txBody>
                  <a:tcPr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CD4 &gt;350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AZT – 14 sem. IG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NVP du – entregue as 14 sem IG para tomar no inicio do trabalho de parto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AZT +3TC-  trabalho de parto, ate 7 dias após o parto</a:t>
                      </a:r>
                    </a:p>
                  </a:txBody>
                  <a:tcPr marT="8469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TARV  inicio assim que diagnosticada HIV + durante a gravidez, continuar para toda a vida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Independente do CD4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pt-BR" sz="1500" b="1" i="0" u="sng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2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5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“</a:t>
                      </a:r>
                      <a:r>
                        <a:rPr kumimoji="0" lang="pt-BR" sz="15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TARV para ETV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ou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TARV universal</a:t>
                      </a:r>
                      <a:r>
                        <a:rPr kumimoji="0" lang="en-US" sz="15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”</a:t>
                      </a:r>
                    </a:p>
                  </a:txBody>
                  <a:tcPr marT="8469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4616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CD4 &lt;350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TARV assim que diagnosticada HIV+, continuar para toda a vida</a:t>
                      </a:r>
                    </a:p>
                  </a:txBody>
                  <a:tcPr marT="84690" marB="46800" horzOverflow="overflow">
                    <a:lnL>
                      <a:noFill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717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ＭＳ Ｐゴシック" pitchFamily="32" charset="-128"/>
                        </a:rPr>
                        <a:t>Criança </a:t>
                      </a:r>
                    </a:p>
                  </a:txBody>
                  <a:tcPr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pt-B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32" charset="-128"/>
                          <a:cs typeface="Segoe UI" charset="0"/>
                        </a:rPr>
                        <a:t>Mãe em profilaxia ARV e criança amamentada – NVP2mg/kg de peso diário até 1 semana após o fim da amamentação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2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charset="2"/>
                        <a:buChar char="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pt-B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Mãe em profilaxia ARV e criança não amamentada - </a:t>
                      </a:r>
                      <a:r>
                        <a:rPr kumimoji="0" lang="pt-B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32" charset="-128"/>
                          <a:cs typeface="Segoe UI" charset="0"/>
                        </a:rPr>
                        <a:t>NVP 2mg/kg de peso diário  do nascimento e durante 6 semanas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charset="2"/>
                        <a:buChar char="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/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32" charset="-128"/>
                        <a:cs typeface="Segoe UI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charset="2"/>
                        <a:buChar char="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/>
                      </a:pPr>
                      <a:r>
                        <a:rPr kumimoji="0" lang="pt-B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32" charset="-128"/>
                          <a:cs typeface="Segoe UI" charset="0"/>
                        </a:rPr>
                        <a:t>Mãe em TARV independente do tipo de aleitamento da criança - NVP 2mg/kg de peso diário  do nascimento e durante 6 semanas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charset="2"/>
                        <a:buChar char="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32" charset="-128"/>
                        <a:cs typeface="Segoe UI" charset="0"/>
                      </a:endParaRPr>
                    </a:p>
                  </a:txBody>
                  <a:tcPr marT="82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charset="2"/>
                        <a:buChar char="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Amamentada – AZT 2x/dia do nascimento até 6 semanas de vida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2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2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charset="2"/>
                        <a:buChar char="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pt-B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2" charset="-128"/>
                        </a:rPr>
                        <a:t>Não amamentada –  AZT 2x/dia do nascimento até 6 semanas de vida</a:t>
                      </a:r>
                    </a:p>
                  </a:txBody>
                  <a:tcPr marT="8469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457200" y="236538"/>
            <a:ext cx="7472363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 err="1">
                <a:solidFill>
                  <a:srgbClr val="000000"/>
                </a:solidFill>
              </a:rPr>
              <a:t>Vantagens</a:t>
            </a:r>
            <a:r>
              <a:rPr lang="en-US" sz="3600" b="1" dirty="0">
                <a:solidFill>
                  <a:srgbClr val="000000"/>
                </a:solidFill>
              </a:rPr>
              <a:t> do TARV Universal </a:t>
            </a:r>
            <a:r>
              <a:rPr lang="en-US" sz="3600" b="1" dirty="0" err="1">
                <a:solidFill>
                  <a:srgbClr val="000000"/>
                </a:solidFill>
              </a:rPr>
              <a:t>para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Mulher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</a:rPr>
              <a:t>Grávida</a:t>
            </a:r>
            <a:r>
              <a:rPr lang="en-US" sz="3600" b="1" dirty="0" smtClean="0">
                <a:solidFill>
                  <a:srgbClr val="000000"/>
                </a:solidFill>
              </a:rPr>
              <a:t> (1)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468313" y="1557338"/>
            <a:ext cx="8229600" cy="4679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 algn="just">
              <a:lnSpc>
                <a:spcPct val="150000"/>
              </a:lnSpc>
              <a:spcBef>
                <a:spcPts val="600"/>
              </a:spcBef>
              <a:buClr>
                <a:srgbClr val="FF33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pt-PT" sz="2400" dirty="0">
                <a:solidFill>
                  <a:srgbClr val="000000"/>
                </a:solidFill>
              </a:rPr>
              <a:t>Redução da transmissão vertical (TV)</a:t>
            </a:r>
          </a:p>
          <a:p>
            <a:pPr marL="339725" indent="-339725" algn="just">
              <a:lnSpc>
                <a:spcPct val="150000"/>
              </a:lnSpc>
              <a:spcBef>
                <a:spcPts val="600"/>
              </a:spcBef>
              <a:buClr>
                <a:srgbClr val="FF33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pt-PT" sz="2400" dirty="0">
                <a:solidFill>
                  <a:srgbClr val="000000"/>
                </a:solidFill>
              </a:rPr>
              <a:t>Simplificação do início do TARV para as mulheres grávidas e lactantes (não dependência de resultado de CD4) ;</a:t>
            </a:r>
          </a:p>
          <a:p>
            <a:pPr marL="339725" indent="-339725" algn="just">
              <a:lnSpc>
                <a:spcPct val="150000"/>
              </a:lnSpc>
              <a:spcBef>
                <a:spcPts val="600"/>
              </a:spcBef>
              <a:buClr>
                <a:srgbClr val="FF33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pt-PT" sz="2400" dirty="0">
                <a:solidFill>
                  <a:srgbClr val="000000"/>
                </a:solidFill>
              </a:rPr>
              <a:t>A TV reduz até menos 2% nas mulheres em TARV por longo prazo; </a:t>
            </a:r>
          </a:p>
          <a:p>
            <a:pPr marL="339725" indent="-339725" algn="just">
              <a:lnSpc>
                <a:spcPct val="150000"/>
              </a:lnSpc>
              <a:spcBef>
                <a:spcPts val="600"/>
              </a:spcBef>
              <a:buClr>
                <a:srgbClr val="FF33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pt-PT" sz="2400" dirty="0">
                <a:solidFill>
                  <a:srgbClr val="000000"/>
                </a:solidFill>
              </a:rPr>
              <a:t>Protecção contra TV em gravidezes futuras;</a:t>
            </a:r>
          </a:p>
          <a:p>
            <a:pPr marL="339725" indent="-339725" algn="just">
              <a:lnSpc>
                <a:spcPct val="150000"/>
              </a:lnSpc>
              <a:spcBef>
                <a:spcPts val="7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pt-PT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57200" y="236538"/>
            <a:ext cx="7472363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 err="1">
                <a:solidFill>
                  <a:srgbClr val="000000"/>
                </a:solidFill>
              </a:rPr>
              <a:t>Vantagens</a:t>
            </a:r>
            <a:r>
              <a:rPr lang="en-US" sz="3600" b="1" dirty="0">
                <a:solidFill>
                  <a:srgbClr val="000000"/>
                </a:solidFill>
              </a:rPr>
              <a:t> do TARV Universal </a:t>
            </a:r>
            <a:r>
              <a:rPr lang="en-US" sz="3600" b="1" dirty="0" err="1">
                <a:solidFill>
                  <a:srgbClr val="000000"/>
                </a:solidFill>
              </a:rPr>
              <a:t>para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Mulher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</a:rPr>
              <a:t>Grávida</a:t>
            </a:r>
            <a:r>
              <a:rPr lang="en-US" sz="3600" b="1" dirty="0" smtClean="0">
                <a:solidFill>
                  <a:srgbClr val="000000"/>
                </a:solidFill>
              </a:rPr>
              <a:t> (2)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457200" y="1676400"/>
            <a:ext cx="8229600" cy="5137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 algn="just">
              <a:spcBef>
                <a:spcPts val="700"/>
              </a:spcBef>
              <a:buClr>
                <a:srgbClr val="FF33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err="1">
                <a:solidFill>
                  <a:srgbClr val="000000"/>
                </a:solidFill>
              </a:rPr>
              <a:t>Prevenção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da</a:t>
            </a:r>
            <a:r>
              <a:rPr lang="en-US" sz="2800" dirty="0">
                <a:solidFill>
                  <a:srgbClr val="000000"/>
                </a:solidFill>
              </a:rPr>
              <a:t> TV </a:t>
            </a:r>
            <a:r>
              <a:rPr lang="en-US" sz="2800" dirty="0" err="1">
                <a:solidFill>
                  <a:srgbClr val="000000"/>
                </a:solidFill>
              </a:rPr>
              <a:t>durante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amamentação</a:t>
            </a:r>
            <a:endParaRPr lang="en-US" sz="2800" dirty="0">
              <a:solidFill>
                <a:srgbClr val="000000"/>
              </a:solidFill>
            </a:endParaRPr>
          </a:p>
          <a:p>
            <a:pPr marL="739775" lvl="1" indent="-282575" algn="just">
              <a:lnSpc>
                <a:spcPct val="150000"/>
              </a:lnSpc>
              <a:spcBef>
                <a:spcPts val="700"/>
              </a:spcBef>
              <a:buClr>
                <a:srgbClr val="FFCC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err="1">
                <a:solidFill>
                  <a:srgbClr val="000000"/>
                </a:solidFill>
              </a:rPr>
              <a:t>Poucas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famílias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possuem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outra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opção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para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alimentar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seus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bebés</a:t>
            </a:r>
            <a:r>
              <a:rPr lang="en-US" sz="2800" dirty="0">
                <a:solidFill>
                  <a:srgbClr val="000000"/>
                </a:solidFill>
              </a:rPr>
              <a:t>;</a:t>
            </a:r>
          </a:p>
          <a:p>
            <a:pPr marL="739775" lvl="1" indent="-282575" algn="just">
              <a:lnSpc>
                <a:spcPct val="150000"/>
              </a:lnSpc>
              <a:spcBef>
                <a:spcPts val="700"/>
              </a:spcBef>
              <a:buClr>
                <a:srgbClr val="FFCC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pt-PT" sz="2800" dirty="0">
                <a:solidFill>
                  <a:srgbClr val="000000"/>
                </a:solidFill>
              </a:rPr>
              <a:t>Prevenção</a:t>
            </a:r>
            <a:r>
              <a:rPr lang="en-US" sz="2800" dirty="0">
                <a:solidFill>
                  <a:srgbClr val="000000"/>
                </a:solidFill>
              </a:rPr>
              <a:t> do </a:t>
            </a:r>
            <a:r>
              <a:rPr lang="en-US" sz="2800" dirty="0" err="1">
                <a:solidFill>
                  <a:srgbClr val="000000"/>
                </a:solidFill>
              </a:rPr>
              <a:t>estigma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marL="739775" lvl="1" indent="-282575" algn="just">
              <a:lnSpc>
                <a:spcPct val="150000"/>
              </a:lnSpc>
              <a:spcBef>
                <a:spcPts val="700"/>
              </a:spcBef>
              <a:buClr>
                <a:srgbClr val="FFCC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err="1">
                <a:solidFill>
                  <a:srgbClr val="000000"/>
                </a:solidFill>
              </a:rPr>
              <a:t>Prevenção</a:t>
            </a:r>
            <a:r>
              <a:rPr lang="en-US" sz="2800" dirty="0">
                <a:solidFill>
                  <a:srgbClr val="000000"/>
                </a:solidFill>
              </a:rPr>
              <a:t> de </a:t>
            </a:r>
            <a:r>
              <a:rPr lang="en-US" sz="2800" dirty="0" err="1">
                <a:solidFill>
                  <a:srgbClr val="000000"/>
                </a:solidFill>
              </a:rPr>
              <a:t>doenças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relacionadas</a:t>
            </a:r>
            <a:r>
              <a:rPr lang="en-US" sz="2800" dirty="0">
                <a:solidFill>
                  <a:srgbClr val="000000"/>
                </a:solidFill>
              </a:rPr>
              <a:t> a </a:t>
            </a:r>
            <a:r>
              <a:rPr lang="en-US" sz="2800" dirty="0" err="1">
                <a:solidFill>
                  <a:srgbClr val="000000"/>
                </a:solidFill>
              </a:rPr>
              <a:t>alimentação</a:t>
            </a:r>
            <a:r>
              <a:rPr lang="en-US" sz="2800" dirty="0">
                <a:solidFill>
                  <a:srgbClr val="000000"/>
                </a:solidFill>
              </a:rPr>
              <a:t> no </a:t>
            </a:r>
            <a:r>
              <a:rPr lang="en-US" sz="2800" dirty="0" err="1">
                <a:solidFill>
                  <a:srgbClr val="000000"/>
                </a:solidFill>
              </a:rPr>
              <a:t>bebe</a:t>
            </a: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dirty="0" err="1">
                <a:solidFill>
                  <a:srgbClr val="000000"/>
                </a:solidFill>
              </a:rPr>
              <a:t>desnutrição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infantil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err="1">
                <a:solidFill>
                  <a:srgbClr val="000000"/>
                </a:solidFill>
              </a:rPr>
              <a:t>diarréias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err="1">
                <a:solidFill>
                  <a:srgbClr val="000000"/>
                </a:solidFill>
              </a:rPr>
              <a:t>doenças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respiratórias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</a:p>
          <a:p>
            <a:pPr marL="339725" indent="-339725" algn="just">
              <a:spcBef>
                <a:spcPts val="7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457200" y="1676400"/>
            <a:ext cx="8229600" cy="559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 algn="just">
              <a:spcBef>
                <a:spcPts val="700"/>
              </a:spcBef>
              <a:buClr>
                <a:srgbClr val="FF33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err="1">
                <a:solidFill>
                  <a:srgbClr val="000000"/>
                </a:solidFill>
              </a:rPr>
              <a:t>Redução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mortalidade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materna</a:t>
            </a:r>
            <a:endParaRPr lang="en-US" sz="2800" dirty="0">
              <a:solidFill>
                <a:srgbClr val="000000"/>
              </a:solidFill>
            </a:endParaRPr>
          </a:p>
          <a:p>
            <a:pPr marL="741363" lvl="1" indent="-282575" algn="just">
              <a:spcBef>
                <a:spcPts val="6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400" dirty="0">
              <a:solidFill>
                <a:srgbClr val="000000"/>
              </a:solidFill>
            </a:endParaRPr>
          </a:p>
          <a:p>
            <a:pPr marL="741363" lvl="1" indent="-282575" algn="just">
              <a:spcBef>
                <a:spcPts val="600"/>
              </a:spcBef>
              <a:buClr>
                <a:srgbClr val="FFCC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err="1">
                <a:solidFill>
                  <a:srgbClr val="000000"/>
                </a:solidFill>
              </a:rPr>
              <a:t>Mortalidade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materna</a:t>
            </a:r>
            <a:r>
              <a:rPr lang="en-US" sz="2400" dirty="0">
                <a:solidFill>
                  <a:srgbClr val="000000"/>
                </a:solidFill>
              </a:rPr>
              <a:t>: </a:t>
            </a:r>
            <a:r>
              <a:rPr lang="en-US" sz="2400" dirty="0" err="1">
                <a:solidFill>
                  <a:srgbClr val="000000"/>
                </a:solidFill>
              </a:rPr>
              <a:t>cerca</a:t>
            </a:r>
            <a:r>
              <a:rPr lang="en-US" sz="2400" dirty="0">
                <a:solidFill>
                  <a:srgbClr val="000000"/>
                </a:solidFill>
              </a:rPr>
              <a:t> de 18% das </a:t>
            </a:r>
            <a:r>
              <a:rPr lang="en-US" sz="2400" dirty="0" err="1">
                <a:solidFill>
                  <a:srgbClr val="000000"/>
                </a:solidFill>
              </a:rPr>
              <a:t>mortes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maternas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em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Moçambique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são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atribuidas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ao</a:t>
            </a:r>
            <a:r>
              <a:rPr lang="en-US" sz="2400" dirty="0">
                <a:solidFill>
                  <a:srgbClr val="000000"/>
                </a:solidFill>
              </a:rPr>
              <a:t> HIV </a:t>
            </a:r>
          </a:p>
          <a:p>
            <a:pPr marL="741363" lvl="1" indent="-282575" algn="just">
              <a:spcBef>
                <a:spcPts val="6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400" dirty="0">
              <a:solidFill>
                <a:srgbClr val="000000"/>
              </a:solidFill>
            </a:endParaRPr>
          </a:p>
          <a:p>
            <a:pPr marL="741363" lvl="1" indent="-282575" algn="just">
              <a:spcBef>
                <a:spcPts val="600"/>
              </a:spcBef>
              <a:buClr>
                <a:srgbClr val="FFCC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O TARV </a:t>
            </a:r>
            <a:r>
              <a:rPr lang="en-US" sz="2400" dirty="0" err="1">
                <a:solidFill>
                  <a:srgbClr val="000000"/>
                </a:solidFill>
              </a:rPr>
              <a:t>pode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prevenir</a:t>
            </a:r>
            <a:r>
              <a:rPr lang="en-US" sz="2400" dirty="0">
                <a:solidFill>
                  <a:srgbClr val="000000"/>
                </a:solidFill>
              </a:rPr>
              <a:t> 90% </a:t>
            </a:r>
            <a:r>
              <a:rPr lang="en-US" sz="2400" dirty="0" err="1">
                <a:solidFill>
                  <a:srgbClr val="000000"/>
                </a:solidFill>
              </a:rPr>
              <a:t>destas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mortes</a:t>
            </a:r>
            <a:endParaRPr lang="en-US" sz="2400" dirty="0">
              <a:solidFill>
                <a:srgbClr val="000000"/>
              </a:solidFill>
            </a:endParaRPr>
          </a:p>
          <a:p>
            <a:pPr marL="339725" indent="-339725" algn="just">
              <a:spcBef>
                <a:spcPts val="7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339725" indent="-339725" algn="just">
              <a:spcBef>
                <a:spcPts val="700"/>
              </a:spcBef>
              <a:buClr>
                <a:srgbClr val="FF33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err="1">
                <a:solidFill>
                  <a:srgbClr val="000000"/>
                </a:solidFill>
              </a:rPr>
              <a:t>Redução</a:t>
            </a:r>
            <a:r>
              <a:rPr lang="en-US" sz="2800" dirty="0">
                <a:solidFill>
                  <a:srgbClr val="000000"/>
                </a:solidFill>
              </a:rPr>
              <a:t> do </a:t>
            </a:r>
            <a:r>
              <a:rPr lang="en-US" sz="2800" dirty="0" err="1">
                <a:solidFill>
                  <a:srgbClr val="000000"/>
                </a:solidFill>
              </a:rPr>
              <a:t>número</a:t>
            </a:r>
            <a:r>
              <a:rPr lang="en-US" sz="2800" dirty="0">
                <a:solidFill>
                  <a:srgbClr val="000000"/>
                </a:solidFill>
              </a:rPr>
              <a:t> de </a:t>
            </a:r>
            <a:r>
              <a:rPr lang="en-US" sz="2800" dirty="0" err="1">
                <a:solidFill>
                  <a:srgbClr val="000000"/>
                </a:solidFill>
              </a:rPr>
              <a:t>órfãos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devido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ao</a:t>
            </a:r>
            <a:r>
              <a:rPr lang="en-US" sz="2800" dirty="0">
                <a:solidFill>
                  <a:srgbClr val="000000"/>
                </a:solidFill>
              </a:rPr>
              <a:t> HIV;</a:t>
            </a:r>
          </a:p>
          <a:p>
            <a:pPr marL="339725" indent="-339725" algn="just">
              <a:spcBef>
                <a:spcPts val="5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000" dirty="0">
              <a:solidFill>
                <a:srgbClr val="000000"/>
              </a:solidFill>
            </a:endParaRPr>
          </a:p>
          <a:p>
            <a:pPr marL="339725" indent="-339725" algn="just">
              <a:spcBef>
                <a:spcPts val="7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marL="339725" indent="-339725" algn="just">
              <a:spcBef>
                <a:spcPts val="7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339725" indent="-339725" algn="just">
              <a:spcBef>
                <a:spcPts val="7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76213"/>
            <a:ext cx="7472363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b="1" dirty="0">
                <a:solidFill>
                  <a:srgbClr val="000000"/>
                </a:solidFill>
              </a:rPr>
              <a:t>TARV Universal </a:t>
            </a:r>
            <a:r>
              <a:rPr lang="en-US" sz="4000" b="1" dirty="0" err="1">
                <a:solidFill>
                  <a:srgbClr val="000000"/>
                </a:solidFill>
              </a:rPr>
              <a:t>para</a:t>
            </a:r>
            <a:r>
              <a:rPr lang="en-US" sz="4000" b="1" dirty="0">
                <a:solidFill>
                  <a:srgbClr val="000000"/>
                </a:solidFill>
              </a:rPr>
              <a:t> MG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 err="1">
                <a:solidFill>
                  <a:srgbClr val="000000"/>
                </a:solidFill>
              </a:rPr>
              <a:t>Benefícios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</a:rPr>
              <a:t>populacionais</a:t>
            </a:r>
            <a:r>
              <a:rPr lang="en-US" sz="4000" b="1" dirty="0" smtClean="0">
                <a:solidFill>
                  <a:srgbClr val="000000"/>
                </a:solidFill>
              </a:rPr>
              <a:t> (1) 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457200" y="176213"/>
            <a:ext cx="7472363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b="1" dirty="0">
                <a:solidFill>
                  <a:srgbClr val="000000"/>
                </a:solidFill>
              </a:rPr>
              <a:t>TARV Universal </a:t>
            </a:r>
            <a:r>
              <a:rPr lang="en-US" sz="4000" b="1" dirty="0" err="1">
                <a:solidFill>
                  <a:srgbClr val="000000"/>
                </a:solidFill>
              </a:rPr>
              <a:t>para</a:t>
            </a:r>
            <a:r>
              <a:rPr lang="en-US" sz="4000" b="1" dirty="0">
                <a:solidFill>
                  <a:srgbClr val="000000"/>
                </a:solidFill>
              </a:rPr>
              <a:t> MG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 err="1">
                <a:solidFill>
                  <a:srgbClr val="000000"/>
                </a:solidFill>
              </a:rPr>
              <a:t>Benefícios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</a:rPr>
              <a:t>populacionais</a:t>
            </a:r>
            <a:r>
              <a:rPr lang="en-US" sz="4000" b="1" dirty="0" smtClean="0">
                <a:solidFill>
                  <a:srgbClr val="000000"/>
                </a:solidFill>
              </a:rPr>
              <a:t> (2) 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 algn="just">
              <a:spcBef>
                <a:spcPts val="700"/>
              </a:spcBef>
              <a:buClr>
                <a:srgbClr val="FF33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err="1">
                <a:solidFill>
                  <a:srgbClr val="000000"/>
                </a:solidFill>
              </a:rPr>
              <a:t>Redução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transmissão</a:t>
            </a:r>
            <a:r>
              <a:rPr lang="en-US" sz="2800" dirty="0">
                <a:solidFill>
                  <a:srgbClr val="000000"/>
                </a:solidFill>
              </a:rPr>
              <a:t> sexual</a:t>
            </a:r>
          </a:p>
          <a:p>
            <a:pPr marL="741363" lvl="1" indent="-282575" algn="just">
              <a:spcBef>
                <a:spcPts val="6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400" dirty="0">
              <a:solidFill>
                <a:srgbClr val="000000"/>
              </a:solidFill>
            </a:endParaRPr>
          </a:p>
          <a:p>
            <a:pPr marL="741363" lvl="1" indent="-282575" algn="just">
              <a:spcBef>
                <a:spcPts val="600"/>
              </a:spcBef>
              <a:buClr>
                <a:srgbClr val="FFCC00"/>
              </a:buClr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err="1">
                <a:solidFill>
                  <a:srgbClr val="000000"/>
                </a:solidFill>
              </a:rPr>
              <a:t>Estudos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internacionais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demonstraram</a:t>
            </a:r>
            <a:r>
              <a:rPr lang="en-US" sz="2400" dirty="0">
                <a:solidFill>
                  <a:srgbClr val="000000"/>
                </a:solidFill>
              </a:rPr>
              <a:t> 96% de </a:t>
            </a:r>
            <a:r>
              <a:rPr lang="en-US" sz="2400" dirty="0" err="1">
                <a:solidFill>
                  <a:srgbClr val="000000"/>
                </a:solidFill>
              </a:rPr>
              <a:t>redução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transmissão</a:t>
            </a:r>
            <a:r>
              <a:rPr lang="en-US" sz="2400" dirty="0">
                <a:solidFill>
                  <a:srgbClr val="000000"/>
                </a:solidFill>
              </a:rPr>
              <a:t> entre </a:t>
            </a:r>
            <a:r>
              <a:rPr lang="en-US" sz="2400" dirty="0" err="1">
                <a:solidFill>
                  <a:srgbClr val="000000"/>
                </a:solidFill>
              </a:rPr>
              <a:t>casais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serodiscordantes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iniciar</a:t>
            </a:r>
            <a:r>
              <a:rPr lang="en-US" sz="2400" dirty="0">
                <a:solidFill>
                  <a:srgbClr val="000000"/>
                </a:solidFill>
              </a:rPr>
              <a:t> o TARV </a:t>
            </a:r>
            <a:r>
              <a:rPr lang="en-US" sz="2400" dirty="0" err="1">
                <a:solidFill>
                  <a:srgbClr val="000000"/>
                </a:solidFill>
              </a:rPr>
              <a:t>para</a:t>
            </a:r>
            <a:r>
              <a:rPr lang="en-US" sz="2400" dirty="0">
                <a:solidFill>
                  <a:srgbClr val="000000"/>
                </a:solidFill>
              </a:rPr>
              <a:t> o </a:t>
            </a:r>
            <a:r>
              <a:rPr lang="en-US" sz="2400" dirty="0" err="1">
                <a:solidFill>
                  <a:srgbClr val="000000"/>
                </a:solidFill>
              </a:rPr>
              <a:t>parceiro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seropositivo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independente</a:t>
            </a:r>
            <a:r>
              <a:rPr lang="en-US" sz="2400" dirty="0">
                <a:solidFill>
                  <a:srgbClr val="000000"/>
                </a:solidFill>
              </a:rPr>
              <a:t> do </a:t>
            </a:r>
            <a:r>
              <a:rPr lang="en-US" sz="2400" dirty="0" err="1">
                <a:solidFill>
                  <a:srgbClr val="000000"/>
                </a:solidFill>
              </a:rPr>
              <a:t>seu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estado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imunológico</a:t>
            </a:r>
            <a:r>
              <a:rPr lang="en-US" sz="2400" dirty="0">
                <a:solidFill>
                  <a:srgbClr val="000000"/>
                </a:solidFill>
              </a:rPr>
              <a:t> e/</a:t>
            </a:r>
            <a:r>
              <a:rPr lang="en-US" sz="2400" dirty="0" err="1">
                <a:solidFill>
                  <a:srgbClr val="000000"/>
                </a:solidFill>
              </a:rPr>
              <a:t>ou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clínico</a:t>
            </a:r>
            <a:r>
              <a:rPr lang="en-US" sz="2400" dirty="0">
                <a:solidFill>
                  <a:srgbClr val="000000"/>
                </a:solidFill>
              </a:rPr>
              <a:t>. – </a:t>
            </a:r>
            <a:r>
              <a:rPr lang="en-US" sz="2400" b="1" dirty="0" err="1">
                <a:solidFill>
                  <a:srgbClr val="000000"/>
                </a:solidFill>
              </a:rPr>
              <a:t>redução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da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transmissão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na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comunidade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  <a:p>
            <a:pPr marL="339725" indent="-339725" algn="just">
              <a:spcBef>
                <a:spcPts val="6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ts val="700"/>
              </a:spcBef>
              <a:buClr>
                <a:srgbClr val="FF3300"/>
              </a:buClr>
              <a:buFont typeface="Arial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pt-PT" sz="2800" dirty="0">
                <a:solidFill>
                  <a:srgbClr val="000000"/>
                </a:solidFill>
              </a:rPr>
              <a:t>Prevenir a exposição transitória ao TARV</a:t>
            </a:r>
          </a:p>
          <a:p>
            <a:pPr marL="739775" lvl="1" indent="-282575" algn="just">
              <a:spcBef>
                <a:spcPts val="650"/>
              </a:spcBef>
              <a:buClr>
                <a:srgbClr val="FFCC00"/>
              </a:buClr>
              <a:buFont typeface="Arial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pt-PT" sz="2600" dirty="0">
                <a:solidFill>
                  <a:srgbClr val="000000"/>
                </a:solidFill>
              </a:rPr>
              <a:t>Taxa de fecundidade em Moçambique 5.7 – risco de resistência, e ma-adesão com continuas interrupções e reinícios</a:t>
            </a:r>
          </a:p>
          <a:p>
            <a:pPr marL="457200" indent="-457200" algn="just">
              <a:spcBef>
                <a:spcPts val="7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pt-PT" sz="2800" dirty="0">
              <a:solidFill>
                <a:srgbClr val="000000"/>
              </a:solidFill>
            </a:endParaRPr>
          </a:p>
          <a:p>
            <a:pPr marL="457200" indent="-457200" algn="just">
              <a:spcBef>
                <a:spcPts val="700"/>
              </a:spcBef>
              <a:buClr>
                <a:srgbClr val="FF3300"/>
              </a:buClr>
              <a:buFont typeface="Arial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pt-PT" sz="2800" dirty="0">
                <a:solidFill>
                  <a:srgbClr val="000000"/>
                </a:solidFill>
              </a:rPr>
              <a:t>Mensagem única para comunidade </a:t>
            </a:r>
          </a:p>
          <a:p>
            <a:pPr marL="457200" indent="-457200" algn="ctr">
              <a:spcBef>
                <a:spcPts val="7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pt-PT" sz="2800" dirty="0">
              <a:solidFill>
                <a:srgbClr val="000000"/>
              </a:solidFill>
            </a:endParaRPr>
          </a:p>
          <a:p>
            <a:pPr marL="457200" indent="-457200" algn="ctr">
              <a:spcBef>
                <a:spcPts val="7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“</a:t>
            </a:r>
            <a:r>
              <a:rPr lang="pt-PT" sz="2800" dirty="0">
                <a:solidFill>
                  <a:srgbClr val="000000"/>
                </a:solidFill>
                <a:ea typeface="MS PMincho" pitchFamily="16" charset="-128"/>
              </a:rPr>
              <a:t>TARV é para toda a vida</a:t>
            </a:r>
            <a:r>
              <a:rPr lang="en-US" sz="2800" dirty="0">
                <a:solidFill>
                  <a:srgbClr val="000000"/>
                </a:solidFill>
              </a:rPr>
              <a:t>”</a:t>
            </a:r>
          </a:p>
          <a:p>
            <a:pPr marL="457200" indent="-457200" algn="just">
              <a:spcBef>
                <a:spcPts val="7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539750" y="188913"/>
            <a:ext cx="7472363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b="1" dirty="0">
                <a:solidFill>
                  <a:srgbClr val="000000"/>
                </a:solidFill>
              </a:rPr>
              <a:t>TARV Universal </a:t>
            </a:r>
            <a:r>
              <a:rPr lang="en-US" sz="4000" b="1" dirty="0" err="1">
                <a:solidFill>
                  <a:srgbClr val="000000"/>
                </a:solidFill>
              </a:rPr>
              <a:t>para</a:t>
            </a:r>
            <a:r>
              <a:rPr lang="en-US" sz="4000" b="1" dirty="0">
                <a:solidFill>
                  <a:srgbClr val="000000"/>
                </a:solidFill>
              </a:rPr>
              <a:t> MG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 err="1">
                <a:solidFill>
                  <a:srgbClr val="000000"/>
                </a:solidFill>
              </a:rPr>
              <a:t>Benefícios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</a:rPr>
              <a:t>populacionais</a:t>
            </a:r>
            <a:r>
              <a:rPr lang="en-US" sz="4000" b="1" dirty="0" smtClean="0">
                <a:solidFill>
                  <a:srgbClr val="000000"/>
                </a:solidFill>
              </a:rPr>
              <a:t> (3) 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Introdução (2)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pt-PT" sz="3200" dirty="0" smtClean="0"/>
              <a:t>O tratamento anti-retroviral e outros cuidados pré-natais na mulher grávida têm os seguintes objectivos: </a:t>
            </a:r>
          </a:p>
          <a:p>
            <a:pPr lvl="1" algn="just">
              <a:defRPr/>
            </a:pPr>
            <a:r>
              <a:rPr lang="pt-PT" sz="3000" dirty="0" smtClean="0"/>
              <a:t>Tratar a infecção na própria mãe, como em qualquer outro adulto</a:t>
            </a:r>
          </a:p>
          <a:p>
            <a:pPr lvl="1" algn="just">
              <a:defRPr/>
            </a:pPr>
            <a:r>
              <a:rPr lang="pt-PT" sz="3000" dirty="0" smtClean="0"/>
              <a:t>Prevenir a transmissão da infecção para a criança </a:t>
            </a:r>
          </a:p>
          <a:p>
            <a:pPr lvl="1" algn="just">
              <a:defRPr/>
            </a:pPr>
            <a:r>
              <a:rPr lang="pt-PT" sz="3000" dirty="0" smtClean="0"/>
              <a:t>Prevenir outras complicações na criança como infecções ou baixo peso ao nascer</a:t>
            </a:r>
            <a:endParaRPr lang="af-ZA" sz="3000" dirty="0" smtClean="0"/>
          </a:p>
          <a:p>
            <a:pPr>
              <a:lnSpc>
                <a:spcPct val="160000"/>
              </a:lnSpc>
              <a:buFontTx/>
              <a:buNone/>
              <a:defRPr/>
            </a:pPr>
            <a:endParaRPr lang="en-US" sz="3200" dirty="0" smtClean="0"/>
          </a:p>
          <a:p>
            <a:pPr>
              <a:lnSpc>
                <a:spcPct val="150000"/>
              </a:lnSpc>
              <a:defRPr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495800"/>
          </a:xfrm>
        </p:spPr>
        <p:txBody>
          <a:bodyPr/>
          <a:lstStyle/>
          <a:p>
            <a:r>
              <a:rPr lang="pt-PT" sz="2400" dirty="0" smtClean="0">
                <a:ea typeface="ＭＳ Ｐゴシック" pitchFamily="34" charset="-128"/>
              </a:rPr>
              <a:t>Todas as US com PTV que não oferecem TARV irão continuar a oferecer opção A para MG, ou seja:</a:t>
            </a:r>
          </a:p>
          <a:p>
            <a:r>
              <a:rPr lang="pt-PT" sz="2400" dirty="0" smtClean="0">
                <a:ea typeface="ＭＳ Ｐゴシック" pitchFamily="34" charset="-128"/>
              </a:rPr>
              <a:t>Para MG:</a:t>
            </a:r>
          </a:p>
          <a:p>
            <a:pPr lvl="1"/>
            <a:r>
              <a:rPr lang="pt-PT" sz="2400" dirty="0" smtClean="0">
                <a:ea typeface="ＭＳ Ｐゴシック" pitchFamily="34" charset="-128"/>
              </a:rPr>
              <a:t>AZT a partir das 14 semanas (avaliar </a:t>
            </a:r>
            <a:r>
              <a:rPr lang="pt-PT" sz="2400" dirty="0" err="1" smtClean="0">
                <a:ea typeface="ＭＳ Ｐゴシック" pitchFamily="34" charset="-128"/>
              </a:rPr>
              <a:t>Hb</a:t>
            </a:r>
            <a:r>
              <a:rPr lang="pt-PT" sz="2400" dirty="0" smtClean="0">
                <a:ea typeface="ＭＳ Ｐゴシック" pitchFamily="34" charset="-128"/>
              </a:rPr>
              <a:t> ou anemia clínica) se CD4 &gt; 350 ou </a:t>
            </a:r>
            <a:r>
              <a:rPr lang="pt-PT" sz="2400" dirty="0" err="1" smtClean="0">
                <a:ea typeface="ＭＳ Ｐゴシック" pitchFamily="34" charset="-128"/>
              </a:rPr>
              <a:t>estadio</a:t>
            </a:r>
            <a:r>
              <a:rPr lang="pt-PT" sz="2400" dirty="0" smtClean="0">
                <a:ea typeface="ＭＳ Ｐゴシック" pitchFamily="34" charset="-128"/>
              </a:rPr>
              <a:t> I ou II</a:t>
            </a:r>
          </a:p>
          <a:p>
            <a:pPr lvl="1"/>
            <a:r>
              <a:rPr lang="pt-PT" sz="2400" dirty="0" smtClean="0">
                <a:ea typeface="ＭＳ Ｐゴシック" pitchFamily="34" charset="-128"/>
              </a:rPr>
              <a:t>Se CD4 &lt; 350 ou </a:t>
            </a:r>
            <a:r>
              <a:rPr lang="pt-PT" sz="2400" dirty="0" err="1" smtClean="0">
                <a:ea typeface="ＭＳ Ｐゴシック" pitchFamily="34" charset="-128"/>
              </a:rPr>
              <a:t>estadio</a:t>
            </a:r>
            <a:r>
              <a:rPr lang="pt-PT" sz="2400" dirty="0" smtClean="0">
                <a:ea typeface="ＭＳ Ｐゴシック" pitchFamily="34" charset="-128"/>
              </a:rPr>
              <a:t> III ou IV, a mulher grávida deverá ser referida para US que oferece TARV para iniciar o TARV</a:t>
            </a:r>
          </a:p>
          <a:p>
            <a:pPr lvl="1"/>
            <a:r>
              <a:rPr lang="pt-PT" sz="2400" dirty="0" smtClean="0">
                <a:ea typeface="ＭＳ Ｐゴシック" pitchFamily="34" charset="-128"/>
              </a:rPr>
              <a:t>NVP para toma no início do trabalho de parto (entrega no momento da entrega do AZT)</a:t>
            </a:r>
          </a:p>
          <a:p>
            <a:pPr lvl="1"/>
            <a:r>
              <a:rPr lang="pt-PT" sz="2400" dirty="0" smtClean="0">
                <a:ea typeface="ＭＳ Ｐゴシック" pitchFamily="34" charset="-128"/>
              </a:rPr>
              <a:t>AZT+3TC durante o trabalho de parto + 7 dias</a:t>
            </a:r>
          </a:p>
          <a:p>
            <a:endParaRPr lang="en-AU" sz="2400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59395" name="TextBox 3"/>
          <p:cNvSpPr txBox="1">
            <a:spLocks noChangeArrowheads="1"/>
          </p:cNvSpPr>
          <p:nvPr/>
        </p:nvSpPr>
        <p:spPr bwMode="auto">
          <a:xfrm>
            <a:off x="468313" y="404813"/>
            <a:ext cx="74882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3600" b="1" u="sng" dirty="0" smtClean="0"/>
              <a:t>Opção A </a:t>
            </a:r>
            <a:r>
              <a:rPr lang="pt-PT" sz="3600" b="1" dirty="0" smtClean="0"/>
              <a:t>em US </a:t>
            </a:r>
            <a:r>
              <a:rPr lang="pt-PT" sz="3600" b="1" dirty="0"/>
              <a:t>que oferecem apenas </a:t>
            </a:r>
            <a:r>
              <a:rPr lang="pt-PT" sz="3600" b="1" dirty="0" smtClean="0"/>
              <a:t>PTV (1)</a:t>
            </a:r>
            <a:endParaRPr lang="en-A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495800"/>
          </a:xfrm>
        </p:spPr>
        <p:txBody>
          <a:bodyPr/>
          <a:lstStyle/>
          <a:p>
            <a:pPr>
              <a:buNone/>
            </a:pPr>
            <a:endParaRPr lang="pt-PT" sz="24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 defTabSz="457200">
              <a:lnSpc>
                <a:spcPct val="88000"/>
              </a:lnSpc>
              <a:spcBef>
                <a:spcPct val="0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t-BR" dirty="0" smtClean="0">
                <a:solidFill>
                  <a:srgbClr val="000000"/>
                </a:solidFill>
                <a:ea typeface="ＭＳ Ｐゴシック" pitchFamily="32" charset="-128"/>
                <a:cs typeface="Segoe UI" charset="0"/>
              </a:rPr>
              <a:t>Mãe em profilaxia ARV e criança amamentada – </a:t>
            </a:r>
            <a:r>
              <a:rPr lang="pt-BR" b="1" dirty="0" smtClean="0">
                <a:solidFill>
                  <a:srgbClr val="000000"/>
                </a:solidFill>
                <a:ea typeface="ＭＳ Ｐゴシック" pitchFamily="32" charset="-128"/>
                <a:cs typeface="Segoe UI" charset="0"/>
              </a:rPr>
              <a:t>NVP</a:t>
            </a:r>
            <a:r>
              <a:rPr lang="pt-BR" dirty="0" smtClean="0">
                <a:solidFill>
                  <a:srgbClr val="000000"/>
                </a:solidFill>
                <a:ea typeface="ＭＳ Ｐゴシック" pitchFamily="32" charset="-128"/>
                <a:cs typeface="Segoe UI" charset="0"/>
              </a:rPr>
              <a:t>2mg/kg de peso diário até 1 semana após o fim da amamentação </a:t>
            </a:r>
          </a:p>
          <a:p>
            <a:pPr marL="0" indent="0" defTabSz="457200">
              <a:lnSpc>
                <a:spcPct val="87000"/>
              </a:lnSpc>
              <a:spcBef>
                <a:spcPct val="0"/>
              </a:spcBef>
              <a:buClrTx/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t-BR" dirty="0" smtClean="0">
              <a:solidFill>
                <a:srgbClr val="000000"/>
              </a:solidFill>
              <a:ea typeface="ＭＳ Ｐゴシック" pitchFamily="32" charset="-128"/>
            </a:endParaRPr>
          </a:p>
          <a:p>
            <a:pPr marL="0" indent="0" defTabSz="457200">
              <a:lnSpc>
                <a:spcPct val="87000"/>
              </a:lnSpc>
              <a:spcBef>
                <a:spcPct val="0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t-BR" dirty="0" smtClean="0">
                <a:solidFill>
                  <a:srgbClr val="000000"/>
                </a:solidFill>
                <a:ea typeface="ＭＳ Ｐゴシック" pitchFamily="32" charset="-128"/>
              </a:rPr>
              <a:t>Mãe em profilaxia ARV e criança não amamentada - </a:t>
            </a:r>
            <a:r>
              <a:rPr lang="pt-BR" b="1" dirty="0" smtClean="0">
                <a:solidFill>
                  <a:srgbClr val="000000"/>
                </a:solidFill>
                <a:ea typeface="ＭＳ Ｐゴシック" pitchFamily="32" charset="-128"/>
                <a:cs typeface="Segoe UI" charset="0"/>
              </a:rPr>
              <a:t>NVP</a:t>
            </a:r>
            <a:r>
              <a:rPr lang="pt-BR" dirty="0" smtClean="0">
                <a:solidFill>
                  <a:srgbClr val="000000"/>
                </a:solidFill>
                <a:ea typeface="ＭＳ Ｐゴシック" pitchFamily="32" charset="-128"/>
                <a:cs typeface="Segoe UI" charset="0"/>
              </a:rPr>
              <a:t> 2mg/kg de peso diário  do nascimento e durante 6 semanas</a:t>
            </a:r>
          </a:p>
          <a:p>
            <a:pPr marL="0" lvl="0" indent="0" defTabSz="457200">
              <a:lnSpc>
                <a:spcPct val="87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pt-BR" dirty="0" smtClean="0">
              <a:solidFill>
                <a:srgbClr val="000000"/>
              </a:solidFill>
              <a:ea typeface="ＭＳ Ｐゴシック" pitchFamily="32" charset="-128"/>
              <a:cs typeface="Segoe UI" charset="0"/>
            </a:endParaRPr>
          </a:p>
          <a:p>
            <a:pPr marL="0" indent="0" defTabSz="457200">
              <a:lnSpc>
                <a:spcPct val="87000"/>
              </a:lnSpc>
              <a:spcBef>
                <a:spcPct val="0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pt-BR" dirty="0" smtClean="0">
                <a:solidFill>
                  <a:srgbClr val="000000"/>
                </a:solidFill>
                <a:ea typeface="ＭＳ Ｐゴシック" pitchFamily="32" charset="-128"/>
                <a:cs typeface="Segoe UI" charset="0"/>
              </a:rPr>
              <a:t>Mãe em TARV independente do tipo de aleitamento da criança - </a:t>
            </a:r>
            <a:r>
              <a:rPr lang="pt-BR" b="1" dirty="0" smtClean="0">
                <a:solidFill>
                  <a:srgbClr val="000000"/>
                </a:solidFill>
                <a:ea typeface="ＭＳ Ｐゴシック" pitchFamily="32" charset="-128"/>
                <a:cs typeface="Segoe UI" charset="0"/>
              </a:rPr>
              <a:t>NVP</a:t>
            </a:r>
            <a:r>
              <a:rPr lang="pt-BR" dirty="0" smtClean="0">
                <a:solidFill>
                  <a:srgbClr val="000000"/>
                </a:solidFill>
                <a:ea typeface="ＭＳ Ｐゴシック" pitchFamily="32" charset="-128"/>
                <a:cs typeface="Segoe UI" charset="0"/>
              </a:rPr>
              <a:t> 2mg/kg de peso diário  do nascimento e durante 6 semanas</a:t>
            </a:r>
          </a:p>
          <a:p>
            <a:pPr marL="0" lvl="0" indent="0" defTabSz="457200">
              <a:lnSpc>
                <a:spcPct val="87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t-BR" dirty="0" smtClean="0">
              <a:solidFill>
                <a:srgbClr val="000000"/>
              </a:solidFill>
              <a:ea typeface="ＭＳ Ｐゴシック" pitchFamily="32" charset="-128"/>
              <a:cs typeface="Segoe UI" charset="0"/>
            </a:endParaRPr>
          </a:p>
          <a:p>
            <a:endParaRPr lang="en-AU" sz="2400" dirty="0" smtClean="0">
              <a:ea typeface="ＭＳ Ｐゴシック" pitchFamily="34" charset="-128"/>
            </a:endParaRPr>
          </a:p>
        </p:txBody>
      </p:sp>
      <p:sp>
        <p:nvSpPr>
          <p:cNvPr id="60419" name="TextBox 3"/>
          <p:cNvSpPr txBox="1">
            <a:spLocks noChangeArrowheads="1"/>
          </p:cNvSpPr>
          <p:nvPr/>
        </p:nvSpPr>
        <p:spPr bwMode="auto">
          <a:xfrm>
            <a:off x="468313" y="404813"/>
            <a:ext cx="748823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4000" b="1" u="sng" dirty="0" smtClean="0"/>
              <a:t>Opção A </a:t>
            </a:r>
            <a:r>
              <a:rPr lang="pt-PT" sz="4000" b="1" dirty="0" smtClean="0"/>
              <a:t>em US </a:t>
            </a:r>
            <a:r>
              <a:rPr lang="pt-PT" sz="4000" b="1" dirty="0"/>
              <a:t>que oferecem apenas </a:t>
            </a:r>
            <a:r>
              <a:rPr lang="pt-PT" sz="4000" b="1" dirty="0" smtClean="0"/>
              <a:t>PTV (2)</a:t>
            </a:r>
            <a:endParaRPr lang="en-A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dirty="0" smtClean="0"/>
              <a:t>Critérios para PTV ou TARV nas US com PTV e sem TARV ( Opção A)</a:t>
            </a:r>
          </a:p>
        </p:txBody>
      </p:sp>
      <p:sp>
        <p:nvSpPr>
          <p:cNvPr id="4102" name="Rectangle 2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/>
          </a:p>
        </p:txBody>
      </p:sp>
      <p:graphicFrame>
        <p:nvGraphicFramePr>
          <p:cNvPr id="4100" name="Object 207"/>
          <p:cNvGraphicFramePr>
            <a:graphicFrameLocks noChangeAspect="1"/>
          </p:cNvGraphicFramePr>
          <p:nvPr/>
        </p:nvGraphicFramePr>
        <p:xfrm>
          <a:off x="914400" y="1828800"/>
          <a:ext cx="7238999" cy="4267200"/>
        </p:xfrm>
        <a:graphic>
          <a:graphicData uri="http://schemas.openxmlformats.org/presentationml/2006/ole">
            <p:oleObj spid="_x0000_s4100" name="Worksheet" r:id="rId4" imgW="5476943" imgH="1181010" progId="Excel.Sheet.12">
              <p:embed/>
            </p:oleObj>
          </a:graphicData>
        </a:graphic>
      </p:graphicFrame>
      <p:sp>
        <p:nvSpPr>
          <p:cNvPr id="4098" name="AutoShape 4"/>
          <p:cNvSpPr>
            <a:spLocks noChangeAspect="1" noChangeArrowheads="1"/>
          </p:cNvSpPr>
          <p:nvPr/>
        </p:nvSpPr>
        <p:spPr bwMode="auto">
          <a:xfrm>
            <a:off x="1066800" y="2209800"/>
            <a:ext cx="7162800" cy="3810000"/>
          </a:xfrm>
          <a:prstGeom prst="rect">
            <a:avLst/>
          </a:prstGeom>
          <a:noFill/>
        </p:spPr>
        <p:txBody>
          <a:bodyPr/>
          <a:lstStyle/>
          <a:p>
            <a:endParaRPr lang="pt-PT"/>
          </a:p>
        </p:txBody>
      </p:sp>
      <p:sp>
        <p:nvSpPr>
          <p:cNvPr id="4099" name="AutoShape 204"/>
          <p:cNvSpPr>
            <a:spLocks noChangeAspect="1" noChangeArrowheads="1"/>
          </p:cNvSpPr>
          <p:nvPr/>
        </p:nvSpPr>
        <p:spPr bwMode="auto">
          <a:xfrm>
            <a:off x="1066800" y="2209800"/>
            <a:ext cx="7543800" cy="3810000"/>
          </a:xfrm>
          <a:prstGeom prst="rect">
            <a:avLst/>
          </a:prstGeom>
          <a:noFill/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/>
          <a:lstStyle/>
          <a:p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Tabela 4: Protocolos com Anti-retrovirais para Reduzir a Transmissão Vertical</a:t>
            </a:r>
            <a:br>
              <a:rPr lang="pt-PT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Actividade: Estudo de Casos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z="3600" b="1" smtClean="0"/>
              <a:t>Folha de Exercício </a:t>
            </a:r>
            <a:r>
              <a:rPr lang="pt-PT" sz="3600" smtClean="0"/>
              <a:t>– </a:t>
            </a:r>
            <a:r>
              <a:rPr lang="pt-PT" sz="3200" smtClean="0"/>
              <a:t>Casos clínicos para usar a tabela sobre protocolos com ARVs para a redução da Transmissão vertical.</a:t>
            </a:r>
          </a:p>
          <a:p>
            <a:pPr algn="just"/>
            <a:r>
              <a:rPr lang="pt-PT" sz="3600" b="1" smtClean="0"/>
              <a:t>Pontos para Discussão</a:t>
            </a:r>
            <a:r>
              <a:rPr lang="pt-PT" sz="3600" smtClean="0"/>
              <a:t>:</a:t>
            </a:r>
          </a:p>
          <a:p>
            <a:pPr lvl="1" algn="just">
              <a:buFont typeface="Wingdings" pitchFamily="2" charset="2"/>
              <a:buChar char="ü"/>
            </a:pPr>
            <a:r>
              <a:rPr lang="pt-PT" sz="3400" smtClean="0"/>
              <a:t>Casos 1-4</a:t>
            </a:r>
          </a:p>
          <a:p>
            <a:pPr lvl="1" algn="just">
              <a:buFont typeface="Wingdings" pitchFamily="2" charset="2"/>
              <a:buChar char="ü"/>
            </a:pPr>
            <a:r>
              <a:rPr lang="pt-PT" sz="3400" smtClean="0"/>
              <a:t>Uso de tabelas com ARVs</a:t>
            </a:r>
          </a:p>
          <a:p>
            <a:pPr algn="just">
              <a:buFontTx/>
              <a:buNone/>
            </a:pPr>
            <a:endParaRPr lang="pt-PT" b="1" smtClean="0">
              <a:solidFill>
                <a:srgbClr val="92D050"/>
              </a:solidFill>
            </a:endParaRPr>
          </a:p>
          <a:p>
            <a:pPr algn="just"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PT" dirty="0" smtClean="0"/>
              <a:t>O TARV na Mulher Grávida:</a:t>
            </a:r>
            <a:endParaRPr lang="en-US" strike="sngStrik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200" dirty="0" err="1" smtClean="0">
                <a:ea typeface="ＭＳ Ｐゴシック" pitchFamily="34" charset="-128"/>
              </a:rPr>
              <a:t>Linha</a:t>
            </a:r>
            <a:r>
              <a:rPr lang="en-US" sz="4200" dirty="0" smtClean="0">
                <a:ea typeface="ＭＳ Ｐゴシック" pitchFamily="34" charset="-128"/>
              </a:rPr>
              <a:t> </a:t>
            </a:r>
            <a:r>
              <a:rPr lang="en-US" sz="4200" dirty="0" err="1" smtClean="0">
                <a:ea typeface="ＭＳ Ｐゴシック" pitchFamily="34" charset="-128"/>
              </a:rPr>
              <a:t>terapêutica</a:t>
            </a:r>
            <a:r>
              <a:rPr lang="en-US" sz="4200" dirty="0" smtClean="0">
                <a:ea typeface="ＭＳ Ｐゴシック" pitchFamily="34" charset="-128"/>
              </a:rPr>
              <a:t> TARV Universal </a:t>
            </a:r>
            <a:r>
              <a:rPr lang="en-US" sz="4200" dirty="0" err="1" smtClean="0">
                <a:ea typeface="ＭＳ Ｐゴシック" pitchFamily="34" charset="-128"/>
              </a:rPr>
              <a:t>para</a:t>
            </a:r>
            <a:r>
              <a:rPr lang="en-US" sz="4200" dirty="0" smtClean="0">
                <a:ea typeface="ＭＳ Ｐゴシック" pitchFamily="34" charset="-128"/>
              </a:rPr>
              <a:t> MG (1)</a:t>
            </a:r>
          </a:p>
        </p:txBody>
      </p:sp>
      <p:sp>
        <p:nvSpPr>
          <p:cNvPr id="67587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endParaRPr lang="en-US" b="1" smtClean="0">
              <a:ea typeface="ＭＳ Ｐゴシック" pitchFamily="34" charset="-128"/>
            </a:endParaRPr>
          </a:p>
          <a:p>
            <a:pPr marL="457200" indent="-457200"/>
            <a:r>
              <a:rPr lang="en-US" b="1" smtClean="0">
                <a:ea typeface="ＭＳ Ｐゴシック" pitchFamily="34" charset="-128"/>
              </a:rPr>
              <a:t>TDF + 3TC +EFV</a:t>
            </a:r>
          </a:p>
          <a:p>
            <a:pPr marL="457200" indent="-457200">
              <a:buFontTx/>
              <a:buNone/>
            </a:pPr>
            <a:r>
              <a:rPr lang="en-US" smtClean="0">
                <a:ea typeface="ＭＳ Ｐゴシック" pitchFamily="34" charset="-128"/>
              </a:rPr>
              <a:t>Vantagens: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Não dependente de CD4 para ínicio (diferente de esquema com NVP);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DFC – favorece adesão;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Dose única diária – favorece adesão;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Esquema simplificado e eficaz;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Harmonização entre diferentes grupos (grávidas, adultos, co-infectados com TB e HVB).</a:t>
            </a:r>
          </a:p>
          <a:p>
            <a:pPr marL="457200" indent="-457200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200" dirty="0" err="1" smtClean="0">
                <a:ea typeface="ＭＳ Ｐゴシック" pitchFamily="34" charset="-128"/>
              </a:rPr>
              <a:t>Linha</a:t>
            </a:r>
            <a:r>
              <a:rPr lang="en-US" sz="4200" dirty="0" smtClean="0">
                <a:ea typeface="ＭＳ Ｐゴシック" pitchFamily="34" charset="-128"/>
              </a:rPr>
              <a:t> </a:t>
            </a:r>
            <a:r>
              <a:rPr lang="en-US" sz="4200" dirty="0" err="1" smtClean="0">
                <a:ea typeface="ＭＳ Ｐゴシック" pitchFamily="34" charset="-128"/>
              </a:rPr>
              <a:t>terapêutica</a:t>
            </a:r>
            <a:r>
              <a:rPr lang="en-US" sz="4200" dirty="0" smtClean="0">
                <a:ea typeface="ＭＳ Ｐゴシック" pitchFamily="34" charset="-128"/>
              </a:rPr>
              <a:t> TARV Universal </a:t>
            </a:r>
            <a:r>
              <a:rPr lang="en-US" sz="4200" dirty="0" err="1" smtClean="0">
                <a:ea typeface="ＭＳ Ｐゴシック" pitchFamily="34" charset="-128"/>
              </a:rPr>
              <a:t>para</a:t>
            </a:r>
            <a:r>
              <a:rPr lang="en-US" sz="4200" dirty="0" smtClean="0">
                <a:ea typeface="ＭＳ Ｐゴシック" pitchFamily="34" charset="-128"/>
              </a:rPr>
              <a:t> MG (2)</a:t>
            </a: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PT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implementação da linha </a:t>
            </a:r>
            <a:r>
              <a:rPr lang="pt-PT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TDF+3TC+EFV </a:t>
            </a:r>
            <a:r>
              <a:rPr lang="pt-PT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será implementada gradualmente no pais; até o final de 2015 todas as USs a implementar o TARV Universal para MG deverão estar a fazer este esquema.</a:t>
            </a:r>
          </a:p>
          <a:p>
            <a:pPr eaLnBrk="1" hangingPunct="1">
              <a:buFontTx/>
              <a:buNone/>
            </a:pPr>
            <a:r>
              <a:rPr lang="pt-PT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 US que não possuem o esquema com </a:t>
            </a:r>
            <a:r>
              <a:rPr lang="pt-PT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TDF+3TC+EFV </a:t>
            </a:r>
            <a:r>
              <a:rPr lang="pt-PT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devem iniciar com o esquema </a:t>
            </a:r>
            <a:r>
              <a:rPr lang="pt-PT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AZT+3TC+EFV</a:t>
            </a:r>
            <a:r>
              <a:rPr lang="pt-PT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até que o tratamento com TDF esteja disponível.</a:t>
            </a:r>
            <a:endParaRPr lang="pt-PT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af-ZA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Vantagens</a:t>
            </a:r>
            <a:r>
              <a:rPr lang="en-US" dirty="0" smtClean="0">
                <a:ea typeface="ＭＳ Ｐゴシック" pitchFamily="34" charset="-128"/>
              </a:rPr>
              <a:t> do TARV Universal </a:t>
            </a:r>
            <a:r>
              <a:rPr lang="en-US" dirty="0" err="1" smtClean="0">
                <a:ea typeface="ＭＳ Ｐゴシック" pitchFamily="34" charset="-128"/>
              </a:rPr>
              <a:t>para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Mulher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Grávida</a:t>
            </a:r>
            <a:r>
              <a:rPr lang="en-US" dirty="0" smtClean="0">
                <a:ea typeface="ＭＳ Ｐゴシック" pitchFamily="34" charset="-128"/>
              </a:rPr>
              <a:t> (1)</a:t>
            </a:r>
            <a:endParaRPr lang="pt-PT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Ao não incluir NVP, pode ser usado em pacientes com qualquer contagem de CD4, sem o problema do risco elevado de hepatite</a:t>
            </a:r>
          </a:p>
          <a:p>
            <a:r>
              <a:rPr lang="pt-PT" dirty="0" smtClean="0"/>
              <a:t>Ao não incluir AZT não apresenta o problema do risco de anemia</a:t>
            </a:r>
          </a:p>
          <a:p>
            <a:r>
              <a:rPr lang="pt-PT" dirty="0" smtClean="0"/>
              <a:t>A combinação de TDF+3TC+EFV apresenta-se em dose fixa combinada, e sua administração é 1 vez por dia, pelo que simplifica o tratamento anterior.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Malária e Gravidez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mtClean="0"/>
              <a:t>Durante a gravidez e por causa da malária, a mãe tem maior risco de:</a:t>
            </a:r>
          </a:p>
          <a:p>
            <a:pPr lvl="1" algn="just">
              <a:lnSpc>
                <a:spcPct val="150000"/>
              </a:lnSpc>
            </a:pPr>
            <a:r>
              <a:rPr lang="pt-PT" smtClean="0"/>
              <a:t>Malária severa, com risco de morte</a:t>
            </a:r>
            <a:endParaRPr lang="af-ZA" sz="2200" smtClean="0"/>
          </a:p>
          <a:p>
            <a:pPr lvl="1" algn="just">
              <a:lnSpc>
                <a:spcPct val="150000"/>
              </a:lnSpc>
            </a:pPr>
            <a:r>
              <a:rPr lang="pt-PT" smtClean="0"/>
              <a:t>Anemia materna </a:t>
            </a:r>
            <a:endParaRPr lang="af-ZA" sz="2200" smtClean="0"/>
          </a:p>
          <a:p>
            <a:pPr lvl="1" algn="just">
              <a:lnSpc>
                <a:spcPct val="150000"/>
              </a:lnSpc>
            </a:pPr>
            <a:r>
              <a:rPr lang="pt-PT" smtClean="0"/>
              <a:t>Nado com baixo peso ao nascer </a:t>
            </a:r>
            <a:endParaRPr lang="af-ZA" sz="2200" smtClean="0"/>
          </a:p>
          <a:p>
            <a:pPr lvl="1" algn="just">
              <a:lnSpc>
                <a:spcPct val="150000"/>
              </a:lnSpc>
            </a:pPr>
            <a:r>
              <a:rPr lang="pt-PT" smtClean="0"/>
              <a:t>Elevado risco de aborto ou de nado morto como consequência da anemia</a:t>
            </a:r>
            <a:endParaRPr lang="af-ZA" sz="2200" smtClean="0"/>
          </a:p>
          <a:p>
            <a:pPr lvl="2"/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Objectivos de Aprendizagem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9530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FontTx/>
              <a:buNone/>
              <a:defRPr/>
            </a:pPr>
            <a:r>
              <a:rPr lang="pt-PT" sz="9600" dirty="0" smtClean="0"/>
              <a:t>  </a:t>
            </a:r>
            <a:r>
              <a:rPr lang="pt-PT" sz="10400" dirty="0" smtClean="0"/>
              <a:t>No final desta unidade, os formandos devem ser capazes de:</a:t>
            </a:r>
          </a:p>
          <a:p>
            <a:pPr algn="just">
              <a:lnSpc>
                <a:spcPct val="120000"/>
              </a:lnSpc>
              <a:defRPr/>
            </a:pPr>
            <a:r>
              <a:rPr lang="pt-PT" sz="10400" dirty="0" smtClean="0"/>
              <a:t>Aplicar de forma adequada os critérios de elegibilidade para PTV (Opção A) ou TARV Universal (Opção B) na mulher grávida seropositiva.</a:t>
            </a:r>
            <a:endParaRPr lang="af-ZA" sz="10400" dirty="0" smtClean="0"/>
          </a:p>
          <a:p>
            <a:pPr algn="just">
              <a:lnSpc>
                <a:spcPct val="120000"/>
              </a:lnSpc>
              <a:defRPr/>
            </a:pPr>
            <a:r>
              <a:rPr lang="pt-PT" sz="10400" dirty="0" smtClean="0"/>
              <a:t>Aplicar de forma correcta o protocolo nacional com os fármacos ARVs para a redução da transmissão vertical do HIV.</a:t>
            </a:r>
            <a:endParaRPr lang="af-ZA" sz="10400" dirty="0" smtClean="0"/>
          </a:p>
          <a:p>
            <a:pPr algn="just">
              <a:lnSpc>
                <a:spcPct val="120000"/>
              </a:lnSpc>
              <a:defRPr/>
            </a:pPr>
            <a:r>
              <a:rPr lang="pt-PT" sz="10400" dirty="0" smtClean="0"/>
              <a:t>Aplicar adequadamente as principais estratégias de prevenção da transmissão vertical do HIV durante a gravidez, parto e pós-parto. </a:t>
            </a:r>
            <a:endParaRPr lang="af-ZA" sz="10400" dirty="0" smtClean="0"/>
          </a:p>
          <a:p>
            <a:pPr lvl="1" algn="just">
              <a:lnSpc>
                <a:spcPct val="120000"/>
              </a:lnSpc>
              <a:buFontTx/>
              <a:buNone/>
              <a:defRPr/>
            </a:pPr>
            <a:r>
              <a:rPr lang="pt-PT" sz="10400" dirty="0" smtClean="0"/>
              <a:t> </a:t>
            </a:r>
            <a:endParaRPr lang="af-ZA" sz="10400" dirty="0" smtClean="0"/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pt-PT" sz="9600" dirty="0" smtClean="0"/>
              <a:t> </a:t>
            </a:r>
            <a:endParaRPr lang="af-ZA" sz="9600" dirty="0" smtClean="0"/>
          </a:p>
          <a:p>
            <a:pPr>
              <a:lnSpc>
                <a:spcPct val="120000"/>
              </a:lnSpc>
              <a:defRPr/>
            </a:pPr>
            <a:endParaRPr lang="af-ZA" sz="9600" dirty="0" smtClean="0"/>
          </a:p>
          <a:p>
            <a:pPr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Malária e Gravidez na Mulher com HIV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pt-PT" sz="2400" dirty="0" smtClean="0"/>
              <a:t>Na mulher grávida com HIV, o risco de contrair malária é maior e favorece a elevada taxa de transmissão vertical.</a:t>
            </a:r>
          </a:p>
          <a:p>
            <a:pPr algn="ctr">
              <a:buFontTx/>
              <a:buNone/>
              <a:defRPr/>
            </a:pPr>
            <a:r>
              <a:rPr lang="pt-PT" sz="2400" b="1" dirty="0" smtClean="0"/>
              <a:t>Profilaxia:</a:t>
            </a:r>
          </a:p>
          <a:p>
            <a:pPr algn="just">
              <a:defRPr/>
            </a:pPr>
            <a:r>
              <a:rPr lang="pt-PT" sz="2400" b="1" dirty="0" smtClean="0"/>
              <a:t>Recomenda-se</a:t>
            </a:r>
            <a:r>
              <a:rPr lang="pt-PT" sz="2400" i="1" dirty="0" smtClean="0"/>
              <a:t>:</a:t>
            </a:r>
          </a:p>
          <a:p>
            <a:pPr lvl="1" algn="just">
              <a:defRPr/>
            </a:pPr>
            <a:r>
              <a:rPr lang="pt-PT" sz="2400" b="1" dirty="0" smtClean="0"/>
              <a:t>Cotrimoxazol profiláctico</a:t>
            </a:r>
            <a:r>
              <a:rPr lang="pt-PT" sz="2400" dirty="0" smtClean="0"/>
              <a:t> (2 comp/dia) universal, independentemente do CD4 ou estadio clínico, portanto não precissaria outra profilaxia diferente para malária.</a:t>
            </a:r>
          </a:p>
          <a:p>
            <a:pPr lvl="1" algn="just">
              <a:defRPr/>
            </a:pPr>
            <a:r>
              <a:rPr lang="pt-PT" sz="2400" i="1" dirty="0" smtClean="0"/>
              <a:t>O uso da rede mosquiteira é recomendado em todas as mulheres grávidas, incluindo as seropositivas</a:t>
            </a:r>
          </a:p>
          <a:p>
            <a:pPr lvl="1" algn="just">
              <a:defRPr/>
            </a:pPr>
            <a:endParaRPr lang="pt-P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Outras Intervenções Pré-natais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pt-PT" dirty="0" smtClean="0"/>
              <a:t>As mulheres grávidas com HIV recebem cuidados de rotina iguais aos cuidados que recebem as outras mulheres grávidas:</a:t>
            </a:r>
          </a:p>
          <a:p>
            <a:pPr lvl="1" algn="just">
              <a:defRPr/>
            </a:pPr>
            <a:r>
              <a:rPr lang="pt-PT" dirty="0" smtClean="0"/>
              <a:t>Vacina para o tétano</a:t>
            </a:r>
          </a:p>
          <a:p>
            <a:pPr lvl="1" algn="just">
              <a:defRPr/>
            </a:pPr>
            <a:r>
              <a:rPr lang="pt-PT" dirty="0" smtClean="0"/>
              <a:t>Tratamento para sífilis, se positivo (</a:t>
            </a:r>
            <a:r>
              <a:rPr lang="pt-PT" dirty="0" err="1" smtClean="0"/>
              <a:t>RPR</a:t>
            </a:r>
            <a:r>
              <a:rPr lang="pt-PT" dirty="0" smtClean="0"/>
              <a:t>)</a:t>
            </a:r>
          </a:p>
          <a:p>
            <a:pPr lvl="1" algn="just">
              <a:defRPr/>
            </a:pPr>
            <a:r>
              <a:rPr lang="pt-PT" dirty="0" smtClean="0"/>
              <a:t>Sal ferroso + Ácido fólico</a:t>
            </a:r>
          </a:p>
          <a:p>
            <a:pPr lvl="1" algn="just">
              <a:defRPr/>
            </a:pPr>
            <a:r>
              <a:rPr lang="pt-PT" dirty="0" err="1" smtClean="0"/>
              <a:t>Mebendazol</a:t>
            </a:r>
            <a:r>
              <a:rPr lang="pt-PT" dirty="0" smtClean="0"/>
              <a:t> a cada 6 meses</a:t>
            </a:r>
          </a:p>
          <a:p>
            <a:pPr lvl="1" algn="just">
              <a:defRPr/>
            </a:pPr>
            <a:r>
              <a:rPr lang="pt-PT" dirty="0" smtClean="0"/>
              <a:t>Avaliação nutricional: É indicado apoio nutricional quando disponível (as mulheres grávidas seropositivas têm necessidades alimentares aumentadas) 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Pontos-chave (1)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Na mulher grávida, o tratamento </a:t>
            </a:r>
            <a:r>
              <a:rPr lang="pt-PT" dirty="0" err="1" smtClean="0"/>
              <a:t>anti-retroviral</a:t>
            </a:r>
            <a:r>
              <a:rPr lang="pt-PT" dirty="0" smtClean="0"/>
              <a:t> pode ter mais de um objectivo: pode ser o tratamento da doença da própria mãe e também permite reduzir os riscos de infecção para a criança que está por nascer.</a:t>
            </a:r>
            <a:endParaRPr lang="af-ZA" dirty="0" smtClean="0"/>
          </a:p>
          <a:p>
            <a:pPr algn="just"/>
            <a:r>
              <a:rPr lang="pt-PT" dirty="0" smtClean="0"/>
              <a:t>O TMG deve conhecer as diferentes componentes do Programa Nacional de Prevenção da Transmissão Vertical (Opção A </a:t>
            </a:r>
            <a:r>
              <a:rPr lang="pt-PT" smtClean="0"/>
              <a:t>e B)e </a:t>
            </a:r>
            <a:r>
              <a:rPr lang="pt-PT" dirty="0" smtClean="0"/>
              <a:t>apoiar na sua implementação na US.</a:t>
            </a:r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Pontos-chave (2)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dirty="0" smtClean="0"/>
              <a:t>O TMG deve conhecer as particularidades do TARV na mulher grávida.</a:t>
            </a:r>
            <a:endParaRPr lang="af-ZA" dirty="0" smtClean="0"/>
          </a:p>
          <a:p>
            <a:pPr algn="just">
              <a:lnSpc>
                <a:spcPct val="150000"/>
              </a:lnSpc>
            </a:pPr>
            <a:r>
              <a:rPr lang="pt-PT" dirty="0" smtClean="0"/>
              <a:t>As interacções entre malária e gravidez são ainda mais importantes no caso das mulheres grávidas seropositivas. O TMG deve conhecê-las, assim como a profilaxia para malária e </a:t>
            </a:r>
            <a:r>
              <a:rPr lang="pt-PT" dirty="0" err="1" smtClean="0"/>
              <a:t>IOs</a:t>
            </a:r>
            <a:r>
              <a:rPr lang="pt-PT" dirty="0" smtClean="0"/>
              <a:t>.</a:t>
            </a:r>
            <a:endParaRPr lang="af-ZA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Objectivos de Aprendizagem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800600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60000"/>
              </a:lnSpc>
              <a:defRPr/>
            </a:pPr>
            <a:r>
              <a:rPr lang="pt-PT" sz="7400" dirty="0" smtClean="0"/>
              <a:t>Preparar adequadamente a paciente grávida antes do início do </a:t>
            </a:r>
            <a:r>
              <a:rPr lang="pt-PT" sz="7400" dirty="0" err="1" smtClean="0"/>
              <a:t>TARV</a:t>
            </a:r>
            <a:endParaRPr lang="af-ZA" sz="7400" dirty="0" smtClean="0"/>
          </a:p>
          <a:p>
            <a:pPr algn="just">
              <a:lnSpc>
                <a:spcPct val="160000"/>
              </a:lnSpc>
              <a:defRPr/>
            </a:pPr>
            <a:r>
              <a:rPr lang="pt-PT" sz="7400" dirty="0" smtClean="0"/>
              <a:t>Prescrever adequadamente o </a:t>
            </a:r>
            <a:r>
              <a:rPr lang="pt-PT" sz="7400" dirty="0" err="1" smtClean="0"/>
              <a:t>TARV</a:t>
            </a:r>
            <a:r>
              <a:rPr lang="pt-PT" sz="7400" dirty="0" smtClean="0"/>
              <a:t> na mulher grávida tendo em conta as contra-indicações da primeira linha</a:t>
            </a:r>
            <a:endParaRPr lang="af-ZA" sz="7400" dirty="0" smtClean="0"/>
          </a:p>
          <a:p>
            <a:pPr algn="just">
              <a:lnSpc>
                <a:spcPct val="160000"/>
              </a:lnSpc>
              <a:defRPr/>
            </a:pPr>
            <a:r>
              <a:rPr lang="pt-PT" sz="7400" dirty="0" smtClean="0"/>
              <a:t>Prescrever adequadamente a profilaxia para malária e </a:t>
            </a:r>
            <a:r>
              <a:rPr lang="pt-PT" sz="7400" dirty="0" err="1" smtClean="0"/>
              <a:t>IOs</a:t>
            </a:r>
            <a:r>
              <a:rPr lang="pt-PT" sz="7400" dirty="0" smtClean="0"/>
              <a:t> com </a:t>
            </a:r>
            <a:r>
              <a:rPr lang="pt-PT" sz="7400" dirty="0" err="1" smtClean="0"/>
              <a:t>CTZ</a:t>
            </a:r>
            <a:r>
              <a:rPr lang="pt-PT" sz="7400" dirty="0" smtClean="0"/>
              <a:t> na mulher grávida seropositiva</a:t>
            </a:r>
            <a:endParaRPr lang="af-ZA" sz="7400" dirty="0" smtClean="0"/>
          </a:p>
          <a:p>
            <a:pPr algn="just">
              <a:lnSpc>
                <a:spcPct val="160000"/>
              </a:lnSpc>
              <a:defRPr/>
            </a:pPr>
            <a:r>
              <a:rPr lang="pt-PT" sz="7400" dirty="0" smtClean="0"/>
              <a:t>Fazer o seguimento da mulher grávida que inicia o </a:t>
            </a:r>
            <a:r>
              <a:rPr lang="pt-PT" sz="7400" dirty="0" err="1" smtClean="0"/>
              <a:t>TARV</a:t>
            </a:r>
            <a:endParaRPr lang="af-ZA" sz="7400" dirty="0" smtClean="0"/>
          </a:p>
          <a:p>
            <a:pPr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/>
          <a:lstStyle/>
          <a:p>
            <a:r>
              <a:rPr lang="pt-PT" smtClean="0"/>
              <a:t>Prevalência da Infecção pelo HIV</a:t>
            </a:r>
            <a:br>
              <a:rPr lang="pt-PT" smtClean="0"/>
            </a:br>
            <a:r>
              <a:rPr lang="pt-PT" smtClean="0"/>
              <a:t>na Mulher Grávida em Moçambique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A Ronda de Vigilância Epidemiológica recolhe os dados sobre a prevalência da infecção pelo HIV nas grávidas a cada dois anos.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Em 2007, numa amostra de mais de 10.000 mulheres, recolhida em muitas US ao longo de todo o país, a prevalência nacional estimada foi de 16%.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Em 2009, os dados do INSIDA  dão uma prevalência para mulheres dos 15-49 anos  de 13.1% (9.2% para homens)</a:t>
            </a:r>
          </a:p>
          <a:p>
            <a:pPr algn="just">
              <a:lnSpc>
                <a:spcPct val="150000"/>
              </a:lnSpc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Consequências da Infecção pelo HIV para a Mulher Grávida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PT" smtClean="0"/>
              <a:t>Complicações para a mãe:</a:t>
            </a:r>
          </a:p>
          <a:p>
            <a:pPr lvl="1" algn="just">
              <a:lnSpc>
                <a:spcPct val="150000"/>
              </a:lnSpc>
            </a:pPr>
            <a:r>
              <a:rPr lang="pt-PT" sz="2800" smtClean="0"/>
              <a:t>Infecções e outras doenças oportunistas </a:t>
            </a:r>
            <a:endParaRPr lang="af-ZA" sz="2800" smtClean="0"/>
          </a:p>
          <a:p>
            <a:pPr lvl="1" algn="just">
              <a:lnSpc>
                <a:spcPct val="150000"/>
              </a:lnSpc>
            </a:pPr>
            <a:r>
              <a:rPr lang="pt-PT" sz="2800" smtClean="0"/>
              <a:t>Desenvolvimento de resistência aos medicamentos anti-retrovirais</a:t>
            </a:r>
            <a:endParaRPr lang="af-ZA" sz="2800" smtClean="0"/>
          </a:p>
          <a:p>
            <a:pPr lvl="1" algn="just">
              <a:lnSpc>
                <a:spcPct val="150000"/>
              </a:lnSpc>
            </a:pPr>
            <a:r>
              <a:rPr lang="pt-PT" sz="2800" smtClean="0"/>
              <a:t>Risco elevado de complicações da gravidez: endometrite, anemia, mortalidade materna</a:t>
            </a:r>
          </a:p>
          <a:p>
            <a:pPr lvl="1" algn="just">
              <a:lnSpc>
                <a:spcPct val="150000"/>
              </a:lnSpc>
            </a:pPr>
            <a:r>
              <a:rPr lang="pt-PT" sz="2800" smtClean="0"/>
              <a:t>Estigma</a:t>
            </a:r>
            <a:endParaRPr lang="af-ZA" sz="2800" smtClean="0"/>
          </a:p>
          <a:p>
            <a:pPr lvl="3">
              <a:lnSpc>
                <a:spcPct val="150000"/>
              </a:lnSpc>
            </a:pPr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848600" cy="1143000"/>
          </a:xfrm>
        </p:spPr>
        <p:txBody>
          <a:bodyPr/>
          <a:lstStyle/>
          <a:p>
            <a:r>
              <a:rPr lang="pt-PT" smtClean="0"/>
              <a:t>Consequências da Infecção pelo HIV para a Mulher Grávida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smtClean="0"/>
              <a:t>A mulher grávida com HIV corre maior risco de sofrer de complicações puerperais (endometrite, anemia, infecção da ferida de cesariana ou episiotomia, pneumonia)</a:t>
            </a:r>
          </a:p>
          <a:p>
            <a:pPr algn="just">
              <a:lnSpc>
                <a:spcPct val="150000"/>
              </a:lnSpc>
            </a:pPr>
            <a:r>
              <a:rPr lang="pt-PT" smtClean="0"/>
              <a:t>Também tem maior risco de morrer de complicações relacionadas com o HIV (infecções oportunistas)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pt-PT" smtClean="0"/>
              <a:t>Consequência da Transmissão Vertical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PT" sz="3200" smtClean="0"/>
              <a:t>Complicações para o filho:</a:t>
            </a:r>
          </a:p>
          <a:p>
            <a:pPr lvl="1">
              <a:lnSpc>
                <a:spcPct val="150000"/>
              </a:lnSpc>
            </a:pPr>
            <a:r>
              <a:rPr lang="pt-PT" sz="3200" smtClean="0"/>
              <a:t>Transmissão vertical do HIV (da mãe para o filho) </a:t>
            </a:r>
            <a:endParaRPr lang="af-ZA" sz="3200" smtClean="0"/>
          </a:p>
          <a:p>
            <a:pPr lvl="1">
              <a:lnSpc>
                <a:spcPct val="150000"/>
              </a:lnSpc>
            </a:pPr>
            <a:r>
              <a:rPr lang="pt-PT" sz="3200" smtClean="0"/>
              <a:t>Exposição a infecções oportunistas</a:t>
            </a:r>
            <a:endParaRPr lang="af-ZA" sz="3200" smtClean="0"/>
          </a:p>
          <a:p>
            <a:pPr lvl="1">
              <a:lnSpc>
                <a:spcPct val="150000"/>
              </a:lnSpc>
            </a:pPr>
            <a:r>
              <a:rPr lang="pt-PT" sz="3200" smtClean="0"/>
              <a:t>Baixo peso ao nascer</a:t>
            </a:r>
            <a:endParaRPr lang="af-ZA" sz="3200" smtClean="0"/>
          </a:p>
          <a:p>
            <a:pPr lvl="1">
              <a:lnSpc>
                <a:spcPct val="150000"/>
              </a:lnSpc>
            </a:pPr>
            <a:r>
              <a:rPr lang="pt-PT" sz="3200" smtClean="0"/>
              <a:t>Nado morto</a:t>
            </a:r>
            <a:endParaRPr lang="af-ZA" sz="3200" smtClean="0"/>
          </a:p>
          <a:p>
            <a:pPr lvl="2">
              <a:lnSpc>
                <a:spcPct val="150000"/>
              </a:lnSpc>
              <a:buFontTx/>
              <a:buNone/>
            </a:pPr>
            <a:endParaRPr lang="pt-PT" smtClean="0"/>
          </a:p>
          <a:p>
            <a:pPr lvl="4">
              <a:lnSpc>
                <a:spcPct val="150000"/>
              </a:lnSpc>
            </a:pPr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5035&quot;&gt;&lt;/object&gt;&lt;object type=&quot;2&quot; unique_id=&quot;15036&quot;&gt;&lt;object type=&quot;3&quot; unique_id=&quot;15037&quot;&gt;&lt;property id=&quot;20148&quot; value=&quot;5&quot;/&gt;&lt;property id=&quot;20300&quot; value=&quot;Slide 1 - &amp;quot;Módulo 11&amp;quot;&quot;/&gt;&lt;property id=&quot;20307&quot; value=&quot;256&quot;/&gt;&lt;/object&gt;&lt;object type=&quot;3&quot; unique_id=&quot;15038&quot;&gt;&lt;property id=&quot;20148&quot; value=&quot;5&quot;/&gt;&lt;property id=&quot;20300&quot; value=&quot;Slide 2 - &amp;quot;Introdução (1)&amp;quot;&quot;/&gt;&lt;property id=&quot;20307&quot; value=&quot;274&quot;/&gt;&lt;/object&gt;&lt;object type=&quot;3&quot; unique_id=&quot;15039&quot;&gt;&lt;property id=&quot;20148&quot; value=&quot;5&quot;/&gt;&lt;property id=&quot;20300&quot; value=&quot;Slide 3 - &amp;quot;Introdução (2)&amp;quot;&quot;/&gt;&lt;property id=&quot;20307&quot; value=&quot;273&quot;/&gt;&lt;/object&gt;&lt;object type=&quot;3&quot; unique_id=&quot;15040&quot;&gt;&lt;property id=&quot;20148&quot; value=&quot;5&quot;/&gt;&lt;property id=&quot;20300&quot; value=&quot;Slide 4 - &amp;quot;Objectivos de Aprendizagem (1)&amp;quot;&quot;/&gt;&lt;property id=&quot;20307&quot; value=&quot;257&quot;/&gt;&lt;/object&gt;&lt;object type=&quot;3&quot; unique_id=&quot;15041&quot;&gt;&lt;property id=&quot;20148&quot; value=&quot;5&quot;/&gt;&lt;property id=&quot;20300&quot; value=&quot;Slide 5 - &amp;quot;Objectivos de Aprendizagem (2)&amp;quot;&quot;/&gt;&lt;property id=&quot;20307&quot; value=&quot;286&quot;/&gt;&lt;/object&gt;&lt;object type=&quot;3&quot; unique_id=&quot;15042&quot;&gt;&lt;property id=&quot;20148&quot; value=&quot;5&quot;/&gt;&lt;property id=&quot;20300&quot; value=&quot;Slide 6 - &amp;quot;Prevalência da Infecção pelo HIV&amp;#x0D;&amp;#x0A;na Mulher Grávida em Moçambique&amp;quot;&quot;/&gt;&lt;property id=&quot;20307&quot; value=&quot;260&quot;/&gt;&lt;/object&gt;&lt;object type=&quot;3&quot; unique_id=&quot;15043&quot;&gt;&lt;property id=&quot;20148&quot; value=&quot;5&quot;/&gt;&lt;property id=&quot;20300&quot; value=&quot;Slide 7 - &amp;quot;Consequências da Infecção pelo HIV para a Mulher Grávida (1)&amp;quot;&quot;/&gt;&lt;property id=&quot;20307&quot; value=&quot;276&quot;/&gt;&lt;/object&gt;&lt;object type=&quot;3&quot; unique_id=&quot;15044&quot;&gt;&lt;property id=&quot;20148&quot; value=&quot;5&quot;/&gt;&lt;property id=&quot;20300&quot; value=&quot;Slide 8 - &amp;quot;Consequências da Infecção pelo HIV para a Mulher Grávida (2)&amp;quot;&quot;/&gt;&lt;property id=&quot;20307&quot; value=&quot;288&quot;/&gt;&lt;/object&gt;&lt;object type=&quot;3&quot; unique_id=&quot;15045&quot;&gt;&lt;property id=&quot;20148&quot; value=&quot;5&quot;/&gt;&lt;property id=&quot;20300&quot; value=&quot;Slide 9 - &amp;quot;Consequência da Transmissão Vertical&amp;quot;&quot;/&gt;&lt;property id=&quot;20307&quot; value=&quot;287&quot;/&gt;&lt;/object&gt;&lt;object type=&quot;3&quot; unique_id=&quot;15046&quot;&gt;&lt;property id=&quot;20148&quot; value=&quot;5&quot;/&gt;&lt;property id=&quot;20300&quot; value=&quot;Slide 10 - &amp;quot;Transmissão de HIV de Mãe para Filho: Riscos&amp;quot;&quot;/&gt;&lt;property id=&quot;20307&quot; value=&quot;262&quot;/&gt;&lt;/object&gt;&lt;object type=&quot;3&quot; unique_id=&quot;15047&quot;&gt;&lt;property id=&quot;20148&quot; value=&quot;5&quot;/&gt;&lt;property id=&quot;20300&quot; value=&quot;Slide 11 - &amp;quot;Transmissão Vertical: Distribuição&amp;quot;&quot;/&gt;&lt;property id=&quot;20307&quot; value=&quot;263&quot;/&gt;&lt;/object&gt;&lt;object type=&quot;3&quot; unique_id=&quot;15048&quot;&gt;&lt;property id=&quot;20148&quot; value=&quot;5&quot;/&gt;&lt;property id=&quot;20300&quot; value=&quot;Slide 12 - &amp;quot;Consequências da Transmissão Vertical&amp;quot;&quot;/&gt;&lt;property id=&quot;20307&quot; value=&quot;289&quot;/&gt;&lt;/object&gt;&lt;object type=&quot;3&quot; unique_id=&quot;15049&quot;&gt;&lt;property id=&quot;20148&quot; value=&quot;5&quot;/&gt;&lt;property id=&quot;20300&quot; value=&quot;Slide 13 - &amp;quot;Condições que Favorecem a Transmissão Vertical (1)&amp;quot;&quot;/&gt;&lt;property id=&quot;20307&quot; value=&quot;270&quot;/&gt;&lt;/object&gt;&lt;object type=&quot;3&quot; unique_id=&quot;15050&quot;&gt;&lt;property id=&quot;20148&quot; value=&quot;5&quot;/&gt;&lt;property id=&quot;20300&quot; value=&quot;Slide 14 - &amp;quot;Condições que Favorecem a Transmissão Vertical (2)&amp;quot;&quot;/&gt;&lt;property id=&quot;20307&quot; value=&quot;290&quot;/&gt;&lt;/object&gt;&lt;object type=&quot;3&quot; unique_id=&quot;15051&quot;&gt;&lt;property id=&quot;20148&quot; value=&quot;5&quot;/&gt;&lt;property id=&quot;20300&quot; value=&quot;Slide 15 - &amp;quot;Condições que Favorecem a Transmissão Vertical (3)&amp;quot;&quot;/&gt;&lt;property id=&quot;20307&quot; value=&quot;291&quot;/&gt;&lt;/object&gt;&lt;object type=&quot;3&quot; unique_id=&quot;15052&quot;&gt;&lt;property id=&quot;20148&quot; value=&quot;5&quot;/&gt;&lt;property id=&quot;20300&quot; value=&quot;Slide 16 - &amp;quot;Condutas para Reduzir a Transmissão Vertical (1)&amp;quot;&quot;/&gt;&lt;property id=&quot;20307&quot; value=&quot;292&quot;/&gt;&lt;/object&gt;&lt;object type=&quot;3&quot; unique_id=&quot;15053&quot;&gt;&lt;property id=&quot;20148&quot; value=&quot;5&quot;/&gt;&lt;property id=&quot;20300&quot; value=&quot;Slide 17 - &amp;quot;Condutas para Reduzir a Transmissão Vertical (2)&amp;quot;&quot;/&gt;&lt;property id=&quot;20307&quot; value=&quot;293&quot;/&gt;&lt;/object&gt;&lt;object type=&quot;3&quot; unique_id=&quot;15054&quot;&gt;&lt;property id=&quot;20148&quot; value=&quot;5&quot;/&gt;&lt;property id=&quot;20300&quot; value=&quot;Slide 18 - &amp;quot;Condutas para Reduzir a Transmissão Vertical (3)&amp;quot;&quot;/&gt;&lt;property id=&quot;20307&quot; value=&quot;294&quot;/&gt;&lt;/object&gt;&lt;object type=&quot;3&quot; unique_id=&quot;15055&quot;&gt;&lt;property id=&quot;20148&quot; value=&quot;5&quot;/&gt;&lt;property id=&quot;20300&quot; value=&quot;Slide 19 - &amp;quot;Programa Nacional para a Prevenção da Transmissão Vertical (PTV)&amp;quot;&quot;/&gt;&lt;property id=&quot;20307&quot; value=&quot;300&quot;/&gt;&lt;/object&gt;&lt;object type=&quot;3&quot; unique_id=&quot;15056&quot;&gt;&lt;property id=&quot;20148&quot; value=&quot;5&quot;/&gt;&lt;property id=&quot;20300&quot; value=&quot;Slide 20 - &amp;quot;O Programa de Prevenção da Transmissão Vertical (1)&amp;quot;&quot;/&gt;&lt;property id=&quot;20307&quot; value=&quot;295&quot;/&gt;&lt;/object&gt;&lt;object type=&quot;3&quot; unique_id=&quot;15057&quot;&gt;&lt;property id=&quot;20148&quot; value=&quot;5&quot;/&gt;&lt;property id=&quot;20300&quot; value=&quot;Slide 21 - &amp;quot;O Programa de Prevenção da Transmissão Vertical (2)&amp;quot;&quot;/&gt;&lt;property id=&quot;20307&quot; value=&quot;296&quot;/&gt;&lt;/object&gt;&lt;object type=&quot;3&quot; unique_id=&quot;15058&quot;&gt;&lt;property id=&quot;20148&quot; value=&quot;5&quot;/&gt;&lt;property id=&quot;20300&quot; value=&quot;Slide 22 - &amp;quot;Dose Única de Nevirapina&amp;quot;&quot;/&gt;&lt;property id=&quot;20307&quot; value=&quot;297&quot;/&gt;&lt;/object&gt;&lt;object type=&quot;3&quot; unique_id=&quot;15059&quot;&gt;&lt;property id=&quot;20148&quot; value=&quot;5&quot;/&gt;&lt;property id=&quot;20300&quot; value=&quot;Slide 23 - &amp;quot;AZT + 3TC + NVP&amp;quot;&quot;/&gt;&lt;property id=&quot;20307&quot; value=&quot;298&quot;/&gt;&lt;/object&gt;&lt;object type=&quot;3&quot; unique_id=&quot;15060&quot;&gt;&lt;property id=&quot;20148&quot; value=&quot;5&quot;/&gt;&lt;property id=&quot;20300&quot; value=&quot;Slide 24 - &amp;quot;TARV&amp;quot;&quot;/&gt;&lt;property id=&quot;20307&quot; value=&quot;299&quot;/&gt;&lt;/object&gt;&lt;object type=&quot;3&quot; unique_id=&quot;15061&quot;&gt;&lt;property id=&quot;20148&quot; value=&quot;5&quot;/&gt;&lt;property id=&quot;20300&quot; value=&quot;Slide 25 - &amp;quot;Critérios para PTV ou TARV na Mulher Grávida com HIV&amp;quot;&quot;/&gt;&lt;property id=&quot;20307&quot; value=&quot;283&quot;/&gt;&lt;/object&gt;&lt;object type=&quot;3&quot; unique_id=&quot;15062&quot;&gt;&lt;property id=&quot;20148&quot; value=&quot;5&quot;/&gt;&lt;property id=&quot;20300&quot; value=&quot;Slide 26 - &amp;quot;&amp;#x0D;&amp;#x0A;Tabela 4: Protocolos com Anti-retrovirais para Reduzir a Transmissão Vertical&amp;#x0D;&amp;#x0A;&amp;quot;&quot;/&gt;&lt;property id=&quot;20307&quot; value=&quot;271&quot;/&gt;&lt;/object&gt;&lt;object type=&quot;3&quot; unique_id=&quot;15063&quot;&gt;&lt;property id=&quot;20148&quot; value=&quot;5&quot;/&gt;&lt;property id=&quot;20300&quot; value=&quot;Slide 27 - &amp;quot;Actividade: Estudo de Casos&amp;quot;&quot;/&gt;&lt;property id=&quot;20307&quot; value=&quot;281&quot;/&gt;&lt;/object&gt;&lt;object type=&quot;3&quot; unique_id=&quot;15064&quot;&gt;&lt;property id=&quot;20148&quot; value=&quot;5&quot;/&gt;&lt;property id=&quot;20300&quot; value=&quot;Slide 28 - &amp;quot;O TARV na Mulher Grávida: Particularidades&amp;quot;&quot;/&gt;&lt;property id=&quot;20307&quot; value=&quot;264&quot;/&gt;&lt;/object&gt;&lt;object type=&quot;3&quot; unique_id=&quot;15065&quot;&gt;&lt;property id=&quot;20148&quot; value=&quot;5&quot;/&gt;&lt;property id=&quot;20300&quot; value=&quot;Slide 29 - &amp;quot;O TARV na Mulher Grávida&amp;quot;&quot;/&gt;&lt;property id=&quot;20307&quot; value=&quot;301&quot;/&gt;&lt;/object&gt;&lt;object type=&quot;3&quot; unique_id=&quot;15066&quot;&gt;&lt;property id=&quot;20148&quot; value=&quot;5&quot;/&gt;&lt;property id=&quot;20300&quot; value=&quot;Slide 30 - &amp;quot;Avaliação para o Início do TARV&amp;quot;&quot;/&gt;&lt;property id=&quot;20307&quot; value=&quot;302&quot;/&gt;&lt;/object&gt;&lt;object type=&quot;3&quot; unique_id=&quot;15067&quot;&gt;&lt;property id=&quot;20148&quot; value=&quot;5&quot;/&gt;&lt;property id=&quot;20300&quot; value=&quot;Slide 31 - &amp;quot;Início do TARV na Mulher Grávida&amp;quot;&quot;/&gt;&lt;property id=&quot;20307&quot; value=&quot;303&quot;/&gt;&lt;/object&gt;&lt;object type=&quot;3&quot; unique_id=&quot;15068&quot;&gt;&lt;property id=&quot;20148&quot; value=&quot;5&quot;/&gt;&lt;property id=&quot;20300&quot; value=&quot;Slide 32 - &amp;quot;ATENÇÃO!!!&amp;quot;&quot;/&gt;&lt;property id=&quot;20307&quot; value=&quot;314&quot;/&gt;&lt;/object&gt;&lt;object type=&quot;3&quot; unique_id=&quot;15069&quot;&gt;&lt;property id=&quot;20148&quot; value=&quot;5&quot;/&gt;&lt;property id=&quot;20300&quot; value=&quot;Slide 33 - &amp;quot;Mulher que Engravida em TARV&amp;quot;&quot;/&gt;&lt;property id=&quot;20307&quot; value=&quot;304&quot;/&gt;&lt;/object&gt;&lt;object type=&quot;3&quot; unique_id=&quot;15070&quot;&gt;&lt;property id=&quot;20148&quot; value=&quot;5&quot;/&gt;&lt;property id=&quot;20300&quot; value=&quot;Slide 34 - &amp;quot;Malária e Gravidez&amp;quot;&quot;/&gt;&lt;property id=&quot;20307&quot; value=&quot;305&quot;/&gt;&lt;/object&gt;&lt;object type=&quot;3&quot; unique_id=&quot;15072&quot;&gt;&lt;property id=&quot;20148&quot; value=&quot;5&quot;/&gt;&lt;property id=&quot;20300&quot; value=&quot;Slide 37 - &amp;quot;&amp;#x0D;&amp;#x0A;Tabela 7: Profilaxia com CTZ nas Mulheres Grávidas HIV Positivas &amp;#x0D;&amp;#x0A;&amp;quot;&quot;/&gt;&lt;property id=&quot;20307&quot; value=&quot;313&quot;/&gt;&lt;/object&gt;&lt;object type=&quot;3&quot; unique_id=&quot;15073&quot;&gt;&lt;property id=&quot;20148&quot; value=&quot;5&quot;/&gt;&lt;property id=&quot;20300&quot; value=&quot;Slide 38 - &amp;quot;Outras Intervenções Pré-natais&amp;quot;&quot;/&gt;&lt;property id=&quot;20307&quot; value=&quot;307&quot;/&gt;&lt;/object&gt;&lt;object type=&quot;3&quot; unique_id=&quot;15074&quot;&gt;&lt;property id=&quot;20148&quot; value=&quot;5&quot;/&gt;&lt;property id=&quot;20300&quot; value=&quot;Slide 39 - &amp;quot;Coordenação dos Serviços&amp;quot;&quot;/&gt;&lt;property id=&quot;20307&quot; value=&quot;308&quot;/&gt;&lt;/object&gt;&lt;object type=&quot;3&quot; unique_id=&quot;15075&quot;&gt;&lt;property id=&quot;20148&quot; value=&quot;5&quot;/&gt;&lt;property id=&quot;20300&quot; value=&quot;Slide 40 - &amp;quot;Discussão&amp;quot;&quot;/&gt;&lt;property id=&quot;20307&quot; value=&quot;309&quot;/&gt;&lt;/object&gt;&lt;object type=&quot;3&quot; unique_id=&quot;15076&quot;&gt;&lt;property id=&quot;20148&quot; value=&quot;5&quot;/&gt;&lt;property id=&quot;20300&quot; value=&quot;Slide 41 - &amp;quot;Considerações (1)&amp;quot;&quot;/&gt;&lt;property id=&quot;20307&quot; value=&quot;310&quot;/&gt;&lt;/object&gt;&lt;object type=&quot;3&quot; unique_id=&quot;15077&quot;&gt;&lt;property id=&quot;20148&quot; value=&quot;5&quot;/&gt;&lt;property id=&quot;20300&quot; value=&quot;Slide 42 - &amp;quot;Considerações (2)&amp;quot;&quot;/&gt;&lt;property id=&quot;20307&quot; value=&quot;311&quot;/&gt;&lt;/object&gt;&lt;object type=&quot;3&quot; unique_id=&quot;15164&quot;&gt;&lt;property id=&quot;20148&quot; value=&quot;5&quot;/&gt;&lt;property id=&quot;20300&quot; value=&quot;Slide 35 - &amp;quot;Malária e Gravidez na Mulher com HIV (1)&amp;quot;&quot;/&gt;&lt;property id=&quot;20307&quot; value=&quot;315&quot;/&gt;&lt;/object&gt;&lt;object type=&quot;3&quot; unique_id=&quot;15165&quot;&gt;&lt;property id=&quot;20148&quot; value=&quot;5&quot;/&gt;&lt;property id=&quot;20300&quot; value=&quot;Slide 36 - &amp;quot;Malária e Gravidez na Mulher com HIV (2)&amp;quot;&quot;/&gt;&lt;property id=&quot;20307&quot; value=&quot;316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3167</TotalTime>
  <Words>2623</Words>
  <Application>Microsoft Office PowerPoint</Application>
  <PresentationFormat>On-screen Show (4:3)</PresentationFormat>
  <Paragraphs>302</Paragraphs>
  <Slides>43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MISAU</vt:lpstr>
      <vt:lpstr>1_TBOI Landscape Draft</vt:lpstr>
      <vt:lpstr>Picture</vt:lpstr>
      <vt:lpstr>Worksheet</vt:lpstr>
      <vt:lpstr>Módulo 11</vt:lpstr>
      <vt:lpstr>Introdução (1)</vt:lpstr>
      <vt:lpstr>Introdução (2)</vt:lpstr>
      <vt:lpstr>Objectivos de Aprendizagem (1)</vt:lpstr>
      <vt:lpstr>Objectivos de Aprendizagem (2)</vt:lpstr>
      <vt:lpstr>Prevalência da Infecção pelo HIV na Mulher Grávida em Moçambique</vt:lpstr>
      <vt:lpstr>Consequências da Infecção pelo HIV para a Mulher Grávida (1)</vt:lpstr>
      <vt:lpstr>Consequências da Infecção pelo HIV para a Mulher Grávida (2)</vt:lpstr>
      <vt:lpstr>Consequência da Transmissão Vertical</vt:lpstr>
      <vt:lpstr>Transmissão de HIV de Mãe para Filho: Riscos</vt:lpstr>
      <vt:lpstr>Slide 11</vt:lpstr>
      <vt:lpstr>Consequências da Transmissão Vertical</vt:lpstr>
      <vt:lpstr>Condições que Favorecem a Transmissão Vertical (1)</vt:lpstr>
      <vt:lpstr>Condições que Favorecem a Transmissão Vertical (2)</vt:lpstr>
      <vt:lpstr>Condições que Favorecem a Transmissão Vertical (3)</vt:lpstr>
      <vt:lpstr>Condutas para Reduzir a Transmissão Vertical (1)</vt:lpstr>
      <vt:lpstr>Condutas para Reduzir a Transmissão Vertical (2)</vt:lpstr>
      <vt:lpstr>Condutas para Reduzir a Transmissão Vertical (3)</vt:lpstr>
      <vt:lpstr>Programa Nacional para a Prevenção da Transmissão Vertical (PTV)</vt:lpstr>
      <vt:lpstr>O Programa de Prevenção da Transmissão Vertical (1)</vt:lpstr>
      <vt:lpstr>O Programa de Prevenção da Transmissão Vertical (2)</vt:lpstr>
      <vt:lpstr>O Programa de Prevenção da Transmissão Vertical (3)</vt:lpstr>
      <vt:lpstr>Opções de PTV disponíveis em Moçambique (2013)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Critérios para PTV ou TARV nas US com PTV e sem TARV ( Opção A)</vt:lpstr>
      <vt:lpstr> Tabela 4: Protocolos com Anti-retrovirais para Reduzir a Transmissão Vertical </vt:lpstr>
      <vt:lpstr>Actividade: Estudo de Casos</vt:lpstr>
      <vt:lpstr>O TARV na Mulher Grávida:</vt:lpstr>
      <vt:lpstr>Linha terapêutica TARV Universal para MG (1)</vt:lpstr>
      <vt:lpstr>Linha terapêutica TARV Universal para MG (2)</vt:lpstr>
      <vt:lpstr>Vantagens do TARV Universal para Mulher Grávida (1)</vt:lpstr>
      <vt:lpstr>Malária e Gravidez</vt:lpstr>
      <vt:lpstr>Malária e Gravidez na Mulher com HIV</vt:lpstr>
      <vt:lpstr>Outras Intervenções Pré-natais</vt:lpstr>
      <vt:lpstr>Pontos-chave (1)</vt:lpstr>
      <vt:lpstr>Pontos-chave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14</dc:title>
  <dc:creator>Maria Ruano</dc:creator>
  <cp:lastModifiedBy>pilarm</cp:lastModifiedBy>
  <cp:revision>308</cp:revision>
  <dcterms:created xsi:type="dcterms:W3CDTF">2006-08-16T00:00:00Z</dcterms:created>
  <dcterms:modified xsi:type="dcterms:W3CDTF">2013-02-24T12:49:14Z</dcterms:modified>
</cp:coreProperties>
</file>