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0" r:id="rId1"/>
    <p:sldMasterId id="2147483692" r:id="rId2"/>
  </p:sldMasterIdLst>
  <p:notesMasterIdLst>
    <p:notesMasterId r:id="rId39"/>
  </p:notesMasterIdLst>
  <p:handoutMasterIdLst>
    <p:handoutMasterId r:id="rId40"/>
  </p:handoutMasterIdLst>
  <p:sldIdLst>
    <p:sldId id="400" r:id="rId3"/>
    <p:sldId id="401" r:id="rId4"/>
    <p:sldId id="256" r:id="rId5"/>
    <p:sldId id="381" r:id="rId6"/>
    <p:sldId id="399" r:id="rId7"/>
    <p:sldId id="338" r:id="rId8"/>
    <p:sldId id="350" r:id="rId9"/>
    <p:sldId id="406" r:id="rId10"/>
    <p:sldId id="404" r:id="rId11"/>
    <p:sldId id="396" r:id="rId12"/>
    <p:sldId id="405" r:id="rId13"/>
    <p:sldId id="397" r:id="rId14"/>
    <p:sldId id="264" r:id="rId15"/>
    <p:sldId id="367" r:id="rId16"/>
    <p:sldId id="357" r:id="rId17"/>
    <p:sldId id="370" r:id="rId18"/>
    <p:sldId id="369" r:id="rId19"/>
    <p:sldId id="387" r:id="rId20"/>
    <p:sldId id="388" r:id="rId21"/>
    <p:sldId id="376" r:id="rId22"/>
    <p:sldId id="375" r:id="rId23"/>
    <p:sldId id="379" r:id="rId24"/>
    <p:sldId id="389" r:id="rId25"/>
    <p:sldId id="333" r:id="rId26"/>
    <p:sldId id="395" r:id="rId27"/>
    <p:sldId id="393" r:id="rId28"/>
    <p:sldId id="372" r:id="rId29"/>
    <p:sldId id="341" r:id="rId30"/>
    <p:sldId id="304" r:id="rId31"/>
    <p:sldId id="390" r:id="rId32"/>
    <p:sldId id="391" r:id="rId33"/>
    <p:sldId id="398" r:id="rId34"/>
    <p:sldId id="392" r:id="rId35"/>
    <p:sldId id="402" r:id="rId36"/>
    <p:sldId id="382" r:id="rId37"/>
    <p:sldId id="383" r:id="rId38"/>
  </p:sldIdLst>
  <p:sldSz cx="9144000" cy="6858000" type="screen4x3"/>
  <p:notesSz cx="7010400" cy="9296400"/>
  <p:custDataLst>
    <p:tags r:id="rId41"/>
  </p:custDataLst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abelaa" initials="a" lastIdx="3" clrIdx="0"/>
  <p:cmAuthor id="1" name="Pilar Martinez" initials="PM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882" autoAdjust="0"/>
    <p:restoredTop sz="69833" autoAdjust="0"/>
  </p:normalViewPr>
  <p:slideViewPr>
    <p:cSldViewPr>
      <p:cViewPr varScale="1">
        <p:scale>
          <a:sx n="50" d="100"/>
          <a:sy n="50" d="100"/>
        </p:scale>
        <p:origin x="-19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227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  <a:cs typeface="+mn-cs"/>
              </a:defRPr>
            </a:lvl1pPr>
          </a:lstStyle>
          <a:p>
            <a:pPr>
              <a:defRPr/>
            </a:pPr>
            <a:fld id="{13001EB9-A392-4708-92A9-0F4643F3ABFF}" type="datetimeFigureOut">
              <a:rPr lang="pt-PT"/>
              <a:pPr>
                <a:defRPr/>
              </a:pPr>
              <a:t>20-02-2013</a:t>
            </a:fld>
            <a:endParaRPr lang="pt-PT"/>
          </a:p>
        </p:txBody>
      </p:sp>
      <p:sp>
        <p:nvSpPr>
          <p:cNvPr id="228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228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  <a:cs typeface="+mn-cs"/>
              </a:defRPr>
            </a:lvl1pPr>
          </a:lstStyle>
          <a:p>
            <a:pPr>
              <a:defRPr/>
            </a:pPr>
            <a:fld id="{8A530588-F7FF-4FDC-8150-FB78D2EC54B5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24C0AE2C-349B-46DF-997D-CA0B4FE97A2F}" type="datetimeFigureOut">
              <a:rPr lang="es-ES"/>
              <a:pPr>
                <a:defRPr/>
              </a:pPr>
              <a:t>20/02/2013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x-non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s-E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1263"/>
            <a:ext cx="3038475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31263"/>
            <a:ext cx="3038475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22081E97-5D2D-4320-90B4-AD3CE3F66F4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081E97-5D2D-4320-90B4-AD3CE3F66F4D}" type="slidenum">
              <a:rPr lang="es-ES" smtClean="0"/>
              <a:pPr>
                <a:defRPr/>
              </a:pPr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b="1" dirty="0" smtClean="0">
                <a:latin typeface="Geneva"/>
              </a:rPr>
              <a:t>Informação adicional: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b="0" dirty="0" smtClean="0">
                <a:latin typeface="Geneva"/>
              </a:rPr>
              <a:t>O Técnico de Medicina e o</a:t>
            </a:r>
            <a:r>
              <a:rPr lang="pt-BR" b="0" baseline="0" dirty="0" smtClean="0">
                <a:latin typeface="Geneva"/>
              </a:rPr>
              <a:t> médico são responsáveis pelo correcto preenchimento de todos os campos do livro de registo da consulta </a:t>
            </a:r>
            <a:endParaRPr lang="pt-BR" b="0" dirty="0" smtClean="0">
              <a:latin typeface="Geneva"/>
            </a:endParaRPr>
          </a:p>
          <a:p>
            <a:endParaRPr lang="pt-BR" dirty="0" smtClean="0">
              <a:latin typeface="Geneva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8DE7AA46-F139-46D4-AD4A-1E79151E978B}" type="slidenum">
              <a:rPr lang="es-ES" smtClean="0"/>
              <a:pPr>
                <a:defRPr/>
              </a:pPr>
              <a:t>10</a:t>
            </a:fld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BR" smtClean="0">
              <a:latin typeface="Geneva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8DE7AA46-F139-46D4-AD4A-1E79151E978B}" type="slidenum">
              <a:rPr lang="es-ES" smtClean="0"/>
              <a:pPr>
                <a:defRPr/>
              </a:pPr>
              <a:t>11</a:t>
            </a:fld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BR" smtClean="0">
              <a:latin typeface="Geneva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B07048FD-D06C-4E60-839E-B42B68AD8786}" type="slidenum">
              <a:rPr lang="es-ES" smtClean="0"/>
              <a:pPr>
                <a:defRPr/>
              </a:pPr>
              <a:t>12</a:t>
            </a:fld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1" kern="1200" dirty="0" smtClean="0">
                <a:solidFill>
                  <a:schemeClr val="tx1"/>
                </a:solidFill>
                <a:latin typeface="Geneva" pitchFamily="96" charset="0"/>
                <a:ea typeface="+mn-ea"/>
                <a:cs typeface="+mn-cs"/>
              </a:rPr>
              <a:t>Informações</a:t>
            </a:r>
            <a:r>
              <a:rPr lang="pt-BR" sz="1200" b="1" kern="1200" baseline="0" dirty="0" smtClean="0">
                <a:solidFill>
                  <a:schemeClr val="tx1"/>
                </a:solidFill>
                <a:latin typeface="Geneva" pitchFamily="96" charset="0"/>
                <a:ea typeface="+mn-ea"/>
                <a:cs typeface="+mn-cs"/>
              </a:rPr>
              <a:t> adicionais:</a:t>
            </a:r>
            <a:r>
              <a:rPr lang="pt-BR" sz="1200" b="1" kern="1200" dirty="0" smtClean="0">
                <a:solidFill>
                  <a:schemeClr val="tx1"/>
                </a:solidFill>
                <a:latin typeface="Geneva" pitchFamily="96" charset="0"/>
                <a:ea typeface="+mn-ea"/>
                <a:cs typeface="+mn-cs"/>
              </a:rPr>
              <a:t>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latin typeface="Geneva" pitchFamily="96" charset="0"/>
                <a:ea typeface="+mn-ea"/>
                <a:cs typeface="+mn-cs"/>
              </a:rPr>
              <a:t>Para garantir a qualidade, a monitoria e a avaliação, todos os intervenientes (recepcionista, enfermeiro, Técnico de Medicina, conselheiro, farmacêutico e m</a:t>
            </a:r>
            <a:r>
              <a:rPr lang="pt-BR" sz="12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é</a:t>
            </a:r>
            <a:r>
              <a:rPr lang="pt-BR" sz="1200" kern="1200" dirty="0" smtClean="0">
                <a:solidFill>
                  <a:schemeClr val="tx1"/>
                </a:solidFill>
                <a:latin typeface="Geneva" pitchFamily="96" charset="0"/>
                <a:ea typeface="+mn-ea"/>
                <a:cs typeface="+mn-cs"/>
              </a:rPr>
              <a:t>dico) devem preencher correctamente o processo clínico. </a:t>
            </a:r>
            <a:endParaRPr lang="en-US" sz="1200" kern="1200" dirty="0" smtClean="0">
              <a:solidFill>
                <a:schemeClr val="tx1"/>
              </a:solidFill>
              <a:latin typeface="Geneva" pitchFamily="96" charset="0"/>
              <a:ea typeface="+mn-ea"/>
              <a:cs typeface="+mn-cs"/>
            </a:endParaRPr>
          </a:p>
          <a:p>
            <a:endParaRPr lang="pt-PT" dirty="0" smtClean="0">
              <a:latin typeface="Calibri" pitchFamily="34" charset="0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4DCE5F67-C16C-4C06-9062-A23DA21990E5}" type="slidenum">
              <a:rPr lang="es-ES" smtClean="0"/>
              <a:pPr>
                <a:defRPr/>
              </a:pPr>
              <a:t>13</a:t>
            </a:fld>
            <a:endParaRPr lang="es-E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solidFill>
                <a:srgbClr val="FF0000"/>
              </a:solidFill>
              <a:latin typeface="Geneva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DE569244-9ABA-4B5B-999C-2E6E2507C209}" type="slidenum">
              <a:rPr lang="es-ES" smtClean="0"/>
              <a:pPr>
                <a:defRPr/>
              </a:pPr>
              <a:t>14</a:t>
            </a:fld>
            <a:endParaRPr lang="es-E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af-ZA" b="1" dirty="0" smtClean="0">
                <a:latin typeface="Geneva"/>
              </a:rPr>
              <a:t>Instrução  para o Docente:</a:t>
            </a:r>
          </a:p>
          <a:p>
            <a:r>
              <a:rPr lang="pt-PT" sz="1200" kern="1200" baseline="0" dirty="0" smtClean="0">
                <a:solidFill>
                  <a:schemeClr val="tx1"/>
                </a:solidFill>
                <a:latin typeface="Geneva" pitchFamily="96" charset="0"/>
                <a:ea typeface="+mn-ea"/>
                <a:cs typeface="+mn-cs"/>
              </a:rPr>
              <a:t>Peça </a:t>
            </a:r>
            <a:r>
              <a:rPr lang="pt-PT" sz="1200" kern="1200" dirty="0" smtClean="0">
                <a:solidFill>
                  <a:schemeClr val="tx1"/>
                </a:solidFill>
                <a:latin typeface="Geneva" pitchFamily="96" charset="0"/>
                <a:ea typeface="+mn-ea"/>
                <a:cs typeface="+mn-cs"/>
              </a:rPr>
              <a:t>aos formandos para consultarem o MR na unidade sobre abordagem clínica do paciente HIV+. Em anexo a esta unidade podem encontrar uma cópia do processo clínico do Serviço </a:t>
            </a:r>
            <a:r>
              <a:rPr lang="pt-PT" sz="1200" kern="1200" dirty="0" err="1" smtClean="0">
                <a:solidFill>
                  <a:schemeClr val="tx1"/>
                </a:solidFill>
                <a:latin typeface="Geneva" pitchFamily="96" charset="0"/>
                <a:ea typeface="+mn-ea"/>
                <a:cs typeface="+mn-cs"/>
              </a:rPr>
              <a:t>TARV</a:t>
            </a:r>
            <a:r>
              <a:rPr lang="pt-PT" sz="1200" kern="1200" dirty="0" smtClean="0">
                <a:solidFill>
                  <a:schemeClr val="tx1"/>
                </a:solidFill>
                <a:latin typeface="Geneva" pitchFamily="96" charset="0"/>
                <a:ea typeface="+mn-ea"/>
                <a:cs typeface="+mn-cs"/>
              </a:rPr>
              <a:t> junto com o instrumento de observação clínica. </a:t>
            </a:r>
            <a:endParaRPr lang="af-ZA" sz="1200" kern="1200" dirty="0">
              <a:solidFill>
                <a:schemeClr val="tx1"/>
              </a:solidFill>
              <a:latin typeface="Geneva" pitchFamily="96" charset="0"/>
              <a:ea typeface="+mn-ea"/>
              <a:cs typeface="+mn-cs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53FF8B8-A426-4994-9DDE-D1040BAF539E}" type="slidenum">
              <a:rPr lang="es-ES" smtClean="0"/>
              <a:pPr>
                <a:defRPr/>
              </a:pPr>
              <a:t>15</a:t>
            </a:fld>
            <a:endParaRPr lang="es-E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081E97-5D2D-4320-90B4-AD3CE3F66F4D}" type="slidenum">
              <a:rPr lang="es-ES" smtClean="0"/>
              <a:pPr>
                <a:defRPr/>
              </a:pPr>
              <a:t>16</a:t>
            </a:fld>
            <a:endParaRPr lang="es-E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BR" smtClean="0">
              <a:latin typeface="Geneva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B6135A76-A31C-485C-903D-BC7F0CABE3FC}" type="slidenum">
              <a:rPr lang="es-ES" smtClean="0"/>
              <a:pPr>
                <a:defRPr/>
              </a:pPr>
              <a:t>17</a:t>
            </a:fld>
            <a:endParaRPr lang="es-E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Char char="•"/>
            </a:pPr>
            <a:endParaRPr lang="af-ZA" dirty="0" smtClean="0">
              <a:latin typeface="Geneva"/>
            </a:endParaRPr>
          </a:p>
          <a:p>
            <a:endParaRPr lang="af-ZA" dirty="0" smtClean="0">
              <a:latin typeface="Geneva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E0CB34D7-C1E7-4053-A63B-5C202B5C140E}" type="slidenum">
              <a:rPr lang="es-ES" smtClean="0"/>
              <a:pPr>
                <a:defRPr/>
              </a:pPr>
              <a:t>18</a:t>
            </a:fld>
            <a:endParaRPr lang="es-E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081E97-5D2D-4320-90B4-AD3CE3F66F4D}" type="slidenum">
              <a:rPr lang="es-ES" smtClean="0"/>
              <a:pPr>
                <a:defRPr/>
              </a:pPr>
              <a:t>19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081E97-5D2D-4320-90B4-AD3CE3F66F4D}" type="slidenum">
              <a:rPr lang="es-ES" smtClean="0"/>
              <a:pPr>
                <a:defRPr/>
              </a:pPr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97298FE9-3F22-4F11-953A-76B7423AE76A}" type="slidenum">
              <a:rPr lang="es-ES" smtClean="0"/>
              <a:pPr>
                <a:defRPr/>
              </a:pPr>
              <a:t>20</a:t>
            </a:fld>
            <a:endParaRPr lang="es-E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081E97-5D2D-4320-90B4-AD3CE3F66F4D}" type="slidenum">
              <a:rPr lang="es-ES" smtClean="0"/>
              <a:pPr>
                <a:defRPr/>
              </a:pPr>
              <a:t>21</a:t>
            </a:fld>
            <a:endParaRPr lang="es-E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spcBef>
                <a:spcPct val="0"/>
              </a:spcBef>
              <a:buFont typeface="Arial" pitchFamily="34" charset="0"/>
              <a:buNone/>
              <a:defRPr/>
            </a:pPr>
            <a:endParaRPr lang="af-ZA" dirty="0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5C8C5BDA-4BB9-441D-8E9F-80396129603C}" type="slidenum">
              <a:rPr lang="es-ES" smtClean="0"/>
              <a:pPr>
                <a:defRPr/>
              </a:pPr>
              <a:t>22</a:t>
            </a:fld>
            <a:endParaRPr lang="es-E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spcBef>
                <a:spcPct val="0"/>
              </a:spcBef>
              <a:buFont typeface="Arial" pitchFamily="34" charset="0"/>
              <a:buNone/>
              <a:defRPr/>
            </a:pPr>
            <a:endParaRPr lang="af-ZA" dirty="0" smtClean="0"/>
          </a:p>
          <a:p>
            <a:pPr>
              <a:defRPr/>
            </a:pPr>
            <a:endParaRPr lang="af-ZA" dirty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E15490FD-C711-40B2-B0E8-F35C7A8D44F8}" type="slidenum">
              <a:rPr lang="es-ES" smtClean="0"/>
              <a:pPr>
                <a:defRPr/>
              </a:pPr>
              <a:t>23</a:t>
            </a:fld>
            <a:endParaRPr lang="es-E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Calibri" pitchFamily="34" charset="0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BE7A3D62-58F7-46CB-9D6C-474C4649876C}" type="slidenum">
              <a:rPr lang="es-ES" smtClean="0"/>
              <a:pPr>
                <a:defRPr/>
              </a:pPr>
              <a:t>24</a:t>
            </a:fld>
            <a:endParaRPr lang="es-E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B98702D0-3BCC-47EC-B0BE-F011CC0FB1F7}" type="slidenum">
              <a:rPr lang="pt-PT" smtClean="0"/>
              <a:pPr>
                <a:defRPr/>
              </a:pPr>
              <a:t>25</a:t>
            </a:fld>
            <a:endParaRPr lang="pt-PT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Calibri" pitchFamily="34" charset="0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58BE89F4-7745-4D28-8D48-5DAA7C39D09F}" type="slidenum">
              <a:rPr lang="es-ES" smtClean="0"/>
              <a:pPr>
                <a:defRPr/>
              </a:pPr>
              <a:t>26</a:t>
            </a:fld>
            <a:endParaRPr lang="es-E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latin typeface="Geneva"/>
            </a:endParaRP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EF8F364D-C7DB-4FD4-9C77-79C8D4BCFA4E}" type="slidenum">
              <a:rPr lang="es-ES" smtClean="0"/>
              <a:pPr>
                <a:defRPr/>
              </a:pPr>
              <a:t>27</a:t>
            </a:fld>
            <a:endParaRPr lang="es-E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1200" b="1" dirty="0" smtClean="0"/>
              <a:t>Informações</a:t>
            </a:r>
            <a:r>
              <a:rPr lang="pt-PT" sz="1200" b="1" baseline="0" dirty="0" smtClean="0"/>
              <a:t> adicionais</a:t>
            </a:r>
            <a:r>
              <a:rPr lang="pt-PT" sz="1200" b="1" dirty="0" smtClean="0"/>
              <a:t>: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1200" dirty="0" smtClean="0"/>
              <a:t>Este tópico será estudado mais detalhadamente em outra unidades desta formação. </a:t>
            </a:r>
          </a:p>
          <a:p>
            <a:pPr eaLnBrk="1" hangingPunct="1">
              <a:spcBef>
                <a:spcPct val="0"/>
              </a:spcBef>
            </a:pPr>
            <a:endParaRPr lang="af-ZA" dirty="0" smtClean="0">
              <a:latin typeface="Calibri" pitchFamily="34" charset="0"/>
            </a:endParaRP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F00C0E47-2405-4F32-9317-916EE13A7DD5}" type="slidenum">
              <a:rPr lang="es-ES" smtClean="0"/>
              <a:pPr>
                <a:defRPr/>
              </a:pPr>
              <a:t>28</a:t>
            </a:fld>
            <a:endParaRPr lang="es-E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pt-PT" smtClean="0">
                <a:latin typeface="Geneva"/>
              </a:rPr>
              <a:t>		</a:t>
            </a:r>
          </a:p>
          <a:p>
            <a:pPr lvl="1"/>
            <a:endParaRPr lang="pt-PT" smtClean="0">
              <a:latin typeface="Geneva"/>
            </a:endParaRPr>
          </a:p>
          <a:p>
            <a:pPr lvl="1"/>
            <a:endParaRPr lang="pt-PT" smtClean="0">
              <a:latin typeface="Geneva"/>
            </a:endParaRPr>
          </a:p>
          <a:p>
            <a:pPr lvl="1"/>
            <a:endParaRPr lang="pt-PT" smtClean="0">
              <a:latin typeface="Geneva"/>
            </a:endParaRPr>
          </a:p>
          <a:p>
            <a:pPr lvl="1"/>
            <a:endParaRPr lang="pt-PT" smtClean="0">
              <a:latin typeface="Geneva"/>
            </a:endParaRPr>
          </a:p>
          <a:p>
            <a:pPr lvl="1"/>
            <a:endParaRPr lang="pt-PT" smtClean="0">
              <a:latin typeface="Geneva"/>
            </a:endParaRPr>
          </a:p>
          <a:p>
            <a:pPr lvl="1"/>
            <a:endParaRPr lang="pt-PT" smtClean="0">
              <a:latin typeface="Geneva"/>
            </a:endParaRPr>
          </a:p>
          <a:p>
            <a:pPr eaLnBrk="1" hangingPunct="1">
              <a:spcBef>
                <a:spcPct val="0"/>
              </a:spcBef>
            </a:pPr>
            <a:endParaRPr lang="pt-PT" smtClean="0">
              <a:latin typeface="Calibri" pitchFamily="34" charset="0"/>
            </a:endParaRP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551ECBEB-81D5-4FE2-A330-6B5C3C6FC6D7}" type="slidenum">
              <a:rPr lang="es-ES" smtClean="0"/>
              <a:pPr>
                <a:defRPr/>
              </a:pPr>
              <a:t>29</a:t>
            </a:fld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Calibri" pitchFamily="34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602827AF-B061-49A6-9628-39691F5E2C86}" type="slidenum">
              <a:rPr lang="es-ES" smtClean="0"/>
              <a:pPr>
                <a:defRPr/>
              </a:pPr>
              <a:t>3</a:t>
            </a:fld>
            <a:endParaRPr lang="es-E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lvl="1"/>
            <a:endParaRPr lang="pt-PT" smtClean="0">
              <a:latin typeface="Geneva"/>
            </a:endParaRPr>
          </a:p>
          <a:p>
            <a:pPr lvl="1"/>
            <a:endParaRPr lang="pt-PT" smtClean="0">
              <a:latin typeface="Geneva"/>
            </a:endParaRPr>
          </a:p>
          <a:p>
            <a:pPr eaLnBrk="1" hangingPunct="1">
              <a:spcBef>
                <a:spcPct val="0"/>
              </a:spcBef>
            </a:pPr>
            <a:endParaRPr lang="pt-PT" smtClean="0">
              <a:latin typeface="Calibri" pitchFamily="34" charset="0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54E79233-B33F-4EE4-A92A-E8570EC96160}" type="slidenum">
              <a:rPr lang="es-ES" smtClean="0"/>
              <a:pPr>
                <a:defRPr/>
              </a:pPr>
              <a:t>30</a:t>
            </a:fld>
            <a:endParaRPr lang="es-E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lvl="1"/>
            <a:endParaRPr lang="pt-PT" smtClean="0">
              <a:latin typeface="Geneva"/>
            </a:endParaRPr>
          </a:p>
          <a:p>
            <a:pPr lvl="1"/>
            <a:endParaRPr lang="pt-PT" smtClean="0">
              <a:latin typeface="Geneva"/>
            </a:endParaRPr>
          </a:p>
          <a:p>
            <a:pPr eaLnBrk="1" hangingPunct="1">
              <a:spcBef>
                <a:spcPct val="0"/>
              </a:spcBef>
            </a:pPr>
            <a:endParaRPr lang="pt-PT" smtClean="0">
              <a:latin typeface="Calibri" pitchFamily="34" charset="0"/>
            </a:endParaRP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60E3B458-673F-4D33-B51C-735A69464BC8}" type="slidenum">
              <a:rPr lang="es-ES" smtClean="0"/>
              <a:pPr>
                <a:defRPr/>
              </a:pPr>
              <a:t>31</a:t>
            </a:fld>
            <a:endParaRPr lang="es-E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lvl="1"/>
            <a:endParaRPr lang="pt-PT" smtClean="0">
              <a:latin typeface="Geneva"/>
            </a:endParaRPr>
          </a:p>
          <a:p>
            <a:pPr lvl="1"/>
            <a:endParaRPr lang="pt-PT" smtClean="0">
              <a:latin typeface="Geneva"/>
            </a:endParaRPr>
          </a:p>
          <a:p>
            <a:pPr eaLnBrk="1" hangingPunct="1">
              <a:spcBef>
                <a:spcPct val="0"/>
              </a:spcBef>
            </a:pPr>
            <a:endParaRPr lang="pt-PT" smtClean="0">
              <a:latin typeface="Calibri" pitchFamily="34" charset="0"/>
            </a:endParaRPr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1F4DD6C-E447-45DF-ABF6-ADCD8192878A}" type="slidenum">
              <a:rPr lang="es-ES" smtClean="0"/>
              <a:pPr>
                <a:defRPr/>
              </a:pPr>
              <a:t>32</a:t>
            </a:fld>
            <a:endParaRPr lang="es-E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pt-BR" b="1" dirty="0" smtClean="0">
                <a:latin typeface="Geneva"/>
              </a:rPr>
              <a:t>Instruções para o Docente: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sz="1200" kern="1200" dirty="0" smtClean="0">
                <a:solidFill>
                  <a:schemeClr val="tx1"/>
                </a:solidFill>
                <a:latin typeface="Geneva" pitchFamily="96" charset="0"/>
                <a:ea typeface="+mn-ea"/>
                <a:cs typeface="+mn-cs"/>
              </a:rPr>
              <a:t>Peça aos formandos para consultarem o processo clínico usado nos Serviços </a:t>
            </a:r>
            <a:r>
              <a:rPr lang="pt-PT" sz="1200" kern="1200" dirty="0" err="1" smtClean="0">
                <a:solidFill>
                  <a:schemeClr val="tx1"/>
                </a:solidFill>
                <a:latin typeface="Geneva" pitchFamily="96" charset="0"/>
                <a:ea typeface="+mn-ea"/>
                <a:cs typeface="+mn-cs"/>
              </a:rPr>
              <a:t>TARV</a:t>
            </a:r>
            <a:r>
              <a:rPr lang="pt-PT" sz="1200" kern="1200" dirty="0" smtClean="0">
                <a:solidFill>
                  <a:schemeClr val="tx1"/>
                </a:solidFill>
                <a:latin typeface="Geneva" pitchFamily="96" charset="0"/>
                <a:ea typeface="+mn-ea"/>
                <a:cs typeface="+mn-cs"/>
              </a:rPr>
              <a:t> e o instrumento de observação clínica nos anexos da unidade 2.1 do Manual de Referência.</a:t>
            </a:r>
            <a:endParaRPr lang="pt-BR" dirty="0" smtClean="0">
              <a:latin typeface="Geneva"/>
            </a:endParaRPr>
          </a:p>
          <a:p>
            <a:pPr>
              <a:buFont typeface="Arial" pitchFamily="34" charset="0"/>
              <a:buChar char="•"/>
            </a:pPr>
            <a:r>
              <a:rPr lang="pt-BR" dirty="0" smtClean="0">
                <a:latin typeface="Geneva"/>
              </a:rPr>
              <a:t> Divida os formandos </a:t>
            </a:r>
            <a:r>
              <a:rPr lang="pt-BR" b="0" dirty="0" smtClean="0">
                <a:latin typeface="Geneva"/>
              </a:rPr>
              <a:t>em grupos de quatro.</a:t>
            </a:r>
          </a:p>
          <a:p>
            <a:pPr>
              <a:buFont typeface="Arial" pitchFamily="34" charset="0"/>
              <a:buChar char="•"/>
            </a:pPr>
            <a:r>
              <a:rPr lang="pt-BR" b="0" dirty="0" smtClean="0">
                <a:latin typeface="Geneva"/>
              </a:rPr>
              <a:t> Os grupos deverão analisar os processos e fazer uma discussão com base nas perguntas colocadas no slide</a:t>
            </a:r>
            <a:r>
              <a:rPr lang="pt-BR" b="0" baseline="0" dirty="0" smtClean="0">
                <a:latin typeface="Geneva"/>
              </a:rPr>
              <a:t> </a:t>
            </a:r>
            <a:r>
              <a:rPr lang="pt-BR" b="0" dirty="0" smtClean="0">
                <a:latin typeface="Geneva"/>
              </a:rPr>
              <a:t>tendo em conta os antecedentes de reacção alérgica</a:t>
            </a:r>
            <a:r>
              <a:rPr lang="pt-BR" b="0" baseline="0" dirty="0" smtClean="0">
                <a:latin typeface="Geneva"/>
              </a:rPr>
              <a:t> </a:t>
            </a:r>
            <a:r>
              <a:rPr lang="pt-BR" b="0" dirty="0" smtClean="0">
                <a:latin typeface="Geneva"/>
              </a:rPr>
              <a:t>a Fansidar, antecedentes de TB, registo de peso,  etc.</a:t>
            </a:r>
          </a:p>
          <a:p>
            <a:pPr>
              <a:buFont typeface="Arial" pitchFamily="34" charset="0"/>
              <a:buChar char="•"/>
            </a:pPr>
            <a:r>
              <a:rPr lang="pt-BR" b="0" dirty="0" smtClean="0">
                <a:latin typeface="Geneva"/>
              </a:rPr>
              <a:t> Promova uma discussão em plenária para a análise das</a:t>
            </a:r>
            <a:r>
              <a:rPr lang="pt-BR" b="0" baseline="0" dirty="0" smtClean="0">
                <a:latin typeface="Geneva"/>
              </a:rPr>
              <a:t> respostas.</a:t>
            </a:r>
            <a:endParaRPr lang="pt-BR" b="0" dirty="0" smtClean="0">
              <a:latin typeface="Geneva"/>
            </a:endParaRPr>
          </a:p>
          <a:p>
            <a:pPr>
              <a:buFont typeface="Arial" pitchFamily="34" charset="0"/>
              <a:buChar char="•"/>
            </a:pPr>
            <a:endParaRPr lang="af-ZA" b="0" dirty="0" smtClean="0">
              <a:latin typeface="Geneva"/>
            </a:endParaRP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4886F1B6-35F9-4EE1-963E-83ECF0E3C016}" type="slidenum">
              <a:rPr lang="es-ES" smtClean="0"/>
              <a:pPr>
                <a:defRPr/>
              </a:pPr>
              <a:t>33</a:t>
            </a:fld>
            <a:endParaRPr lang="es-E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pt-PT" b="1" noProof="0" dirty="0" smtClean="0">
                <a:latin typeface="Geneva"/>
              </a:rPr>
              <a:t>Instruções para o Docente:</a:t>
            </a:r>
          </a:p>
          <a:p>
            <a:pPr>
              <a:buFontTx/>
              <a:buChar char="•"/>
            </a:pPr>
            <a:r>
              <a:rPr lang="pt-PT" noProof="0" dirty="0" smtClean="0">
                <a:latin typeface="Geneva"/>
              </a:rPr>
              <a:t>Peça aos formandos para consultarem a folha de exercícios da unidade 2.1</a:t>
            </a:r>
            <a:r>
              <a:rPr lang="pt-PT" baseline="0" noProof="0" dirty="0" smtClean="0">
                <a:latin typeface="Geneva"/>
              </a:rPr>
              <a:t> “</a:t>
            </a:r>
            <a:r>
              <a:rPr lang="pt-BR" sz="1200" dirty="0" smtClean="0"/>
              <a:t>Decisões Clínicas” </a:t>
            </a:r>
            <a:r>
              <a:rPr lang="pt-PT" b="0" baseline="0" noProof="0" dirty="0" smtClean="0">
                <a:latin typeface="Geneva"/>
              </a:rPr>
              <a:t>do Caderno de Exercícios.</a:t>
            </a:r>
            <a:endParaRPr lang="pt-PT" b="0" noProof="0" dirty="0" smtClean="0">
              <a:latin typeface="Geneva"/>
            </a:endParaRPr>
          </a:p>
          <a:p>
            <a:pPr>
              <a:buFontTx/>
              <a:buChar char="•"/>
            </a:pPr>
            <a:r>
              <a:rPr lang="pt-PT" noProof="0" dirty="0" smtClean="0">
                <a:latin typeface="Geneva"/>
              </a:rPr>
              <a:t>Consultar as instruções na Folha de Exercício a seguir para realizar a actividade.</a:t>
            </a: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8F2F7F77-0604-42EE-9D36-B8CB51A9FDE2}" type="slidenum">
              <a:rPr lang="es-ES" smtClean="0"/>
              <a:pPr>
                <a:defRPr/>
              </a:pPr>
              <a:t>34</a:t>
            </a:fld>
            <a:endParaRPr lang="es-E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081E97-5D2D-4320-90B4-AD3CE3F66F4D}" type="slidenum">
              <a:rPr lang="es-ES" smtClean="0"/>
              <a:pPr>
                <a:defRPr/>
              </a:pPr>
              <a:t>35</a:t>
            </a:fld>
            <a:endParaRPr lang="es-E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dirty="0" smtClean="0">
              <a:latin typeface="Geneva"/>
            </a:endParaRP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BA28231-F6F3-404D-9101-80E8021623B9}" type="slidenum">
              <a:rPr lang="es-ES" smtClean="0"/>
              <a:pPr>
                <a:defRPr/>
              </a:pPr>
              <a:t>36</a:t>
            </a:fld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af-ZA" smtClean="0">
              <a:latin typeface="Geneva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22FFA5E7-2AFB-4CFB-B3F2-C229B311FAAE}" type="slidenum">
              <a:rPr lang="es-ES" smtClean="0"/>
              <a:pPr>
                <a:defRPr/>
              </a:pPr>
              <a:t>4</a:t>
            </a:fld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4C250EA1-433D-4042-9C3E-F28A8D0AC2C0}" type="slidenum">
              <a:rPr lang="es-ES" smtClean="0"/>
              <a:pPr>
                <a:defRPr/>
              </a:pPr>
              <a:t>5</a:t>
            </a:fld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b="1" dirty="0" smtClean="0">
                <a:solidFill>
                  <a:srgbClr val="FFFFFF"/>
                </a:solidFill>
                <a:latin typeface="Geneva"/>
              </a:rPr>
              <a:t>Instruções para o Docente: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pt-BR" dirty="0" smtClean="0">
                <a:solidFill>
                  <a:srgbClr val="FFFFFF"/>
                </a:solidFill>
                <a:latin typeface="Geneva"/>
              </a:rPr>
              <a:t> Escreva as repostas dos formandos no papel gigante.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pt-BR" dirty="0" smtClean="0">
                <a:solidFill>
                  <a:srgbClr val="FFFFFF"/>
                </a:solidFill>
                <a:latin typeface="Geneva"/>
              </a:rPr>
              <a:t> Compare as respostas dos formandos com os passos descritos nos slides a seguir.</a:t>
            </a:r>
            <a:r>
              <a:rPr lang="pt-BR" baseline="0" dirty="0" smtClean="0">
                <a:solidFill>
                  <a:srgbClr val="FFFFFF"/>
                </a:solidFill>
                <a:latin typeface="Geneva"/>
              </a:rPr>
              <a:t> Reforc</a:t>
            </a:r>
            <a:r>
              <a:rPr lang="pt-BR" dirty="0" smtClean="0">
                <a:solidFill>
                  <a:srgbClr val="FFFFFF"/>
                </a:solidFill>
                <a:latin typeface="Geneva"/>
              </a:rPr>
              <a:t>e o que os formandos já sabem fazer correctamente e</a:t>
            </a:r>
            <a:r>
              <a:rPr lang="pt-BR" b="1" dirty="0" smtClean="0">
                <a:solidFill>
                  <a:srgbClr val="FFFFFF"/>
                </a:solidFill>
                <a:latin typeface="Geneva"/>
              </a:rPr>
              <a:t> </a:t>
            </a:r>
            <a:r>
              <a:rPr lang="pt-BR" dirty="0" smtClean="0">
                <a:solidFill>
                  <a:srgbClr val="FFFFFF"/>
                </a:solidFill>
                <a:latin typeface="Geneva"/>
              </a:rPr>
              <a:t>explique mais detalhadamente o</a:t>
            </a:r>
            <a:r>
              <a:rPr lang="pt-BR" baseline="0" dirty="0" smtClean="0">
                <a:solidFill>
                  <a:srgbClr val="FFFFFF"/>
                </a:solidFill>
                <a:latin typeface="Geneva"/>
              </a:rPr>
              <a:t> que ainda</a:t>
            </a:r>
            <a:r>
              <a:rPr lang="pt-BR" dirty="0" smtClean="0">
                <a:solidFill>
                  <a:srgbClr val="FFFFFF"/>
                </a:solidFill>
                <a:latin typeface="Geneva"/>
              </a:rPr>
              <a:t> não sabem.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dirty="0" smtClean="0">
              <a:solidFill>
                <a:srgbClr val="FFFFFF"/>
              </a:solidFill>
              <a:latin typeface="Geneva"/>
            </a:endParaRPr>
          </a:p>
          <a:p>
            <a:pPr eaLnBrk="1" hangingPunct="1">
              <a:spcBef>
                <a:spcPct val="0"/>
              </a:spcBef>
            </a:pPr>
            <a:endParaRPr lang="pt-BR" dirty="0" smtClean="0">
              <a:solidFill>
                <a:srgbClr val="FFFFFF"/>
              </a:solidFill>
              <a:latin typeface="Geneva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57D193CD-BE2E-40A1-BFB3-18E8FF9136CF}" type="slidenum">
              <a:rPr lang="es-ES" smtClean="0"/>
              <a:pPr>
                <a:defRPr/>
              </a:pPr>
              <a:t>6</a:t>
            </a:fld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BR" b="1" dirty="0" smtClean="0">
              <a:latin typeface="Geneva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72C8114-0A5D-4912-9240-A7ADD81B6E62}" type="slidenum">
              <a:rPr lang="es-ES" smtClean="0"/>
              <a:pPr>
                <a:defRPr/>
              </a:pPr>
              <a:t>7</a:t>
            </a:fld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081E97-5D2D-4320-90B4-AD3CE3F66F4D}" type="slidenum">
              <a:rPr lang="es-ES" smtClean="0"/>
              <a:pPr>
                <a:defRPr/>
              </a:pPr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BR" smtClean="0">
              <a:latin typeface="Geneva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72C8114-0A5D-4912-9240-A7ADD81B6E62}" type="slidenum">
              <a:rPr lang="es-ES" smtClean="0"/>
              <a:pPr>
                <a:defRPr/>
              </a:pPr>
              <a:t>9</a:t>
            </a:fld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0039B88C-A01E-4557-84AE-C84CE3B498A1}" type="slidenum">
              <a:rPr lang="en-US" sz="1200">
                <a:latin typeface="Arial" charset="0"/>
                <a:cs typeface="+mn-cs"/>
              </a:rPr>
              <a:pPr algn="r">
                <a:defRPr/>
              </a:pPr>
              <a:t>‹#›</a:t>
            </a:fld>
            <a:endParaRPr lang="en-US" sz="1200">
              <a:latin typeface="Arial" charset="0"/>
              <a:cs typeface="+mn-cs"/>
            </a:endParaRP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6" name="Line 4"/>
          <p:cNvSpPr>
            <a:spLocks noChangeShapeType="1"/>
          </p:cNvSpPr>
          <p:nvPr userDrawn="1"/>
        </p:nvSpPr>
        <p:spPr bwMode="auto">
          <a:xfrm>
            <a:off x="577850" y="381000"/>
            <a:ext cx="0" cy="6096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7" name="Line 5"/>
          <p:cNvSpPr>
            <a:spLocks noChangeShapeType="1"/>
          </p:cNvSpPr>
          <p:nvPr userDrawn="1"/>
        </p:nvSpPr>
        <p:spPr bwMode="auto">
          <a:xfrm>
            <a:off x="457200" y="381000"/>
            <a:ext cx="0" cy="6096000"/>
          </a:xfrm>
          <a:prstGeom prst="line">
            <a:avLst/>
          </a:prstGeom>
          <a:noFill/>
          <a:ln w="444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8" name="Line 6"/>
          <p:cNvSpPr>
            <a:spLocks noChangeShapeType="1"/>
          </p:cNvSpPr>
          <p:nvPr userDrawn="1"/>
        </p:nvSpPr>
        <p:spPr bwMode="auto">
          <a:xfrm>
            <a:off x="347663" y="381000"/>
            <a:ext cx="0" cy="609600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pic>
        <p:nvPicPr>
          <p:cNvPr id="9" name="Object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457200"/>
            <a:ext cx="1517650" cy="1600200"/>
          </a:xfrm>
          <a:prstGeom prst="rect">
            <a:avLst/>
          </a:prstGeom>
        </p:spPr>
      </p:pic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133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Click to edit Master title style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pt-PT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af-Z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f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f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74A08F70-79BF-436F-B36D-88706BAE5D88}" type="slidenum">
              <a:rPr lang="en-US" sz="1200">
                <a:latin typeface="Arial" charset="0"/>
                <a:cs typeface="+mn-cs"/>
              </a:rPr>
              <a:pPr algn="r">
                <a:defRPr/>
              </a:pPr>
              <a:t>‹#›</a:t>
            </a:fld>
            <a:endParaRPr lang="en-US" sz="1200">
              <a:latin typeface="Arial" charset="0"/>
              <a:cs typeface="+mn-cs"/>
            </a:endParaRPr>
          </a:p>
        </p:txBody>
      </p:sp>
      <p:sp>
        <p:nvSpPr>
          <p:cNvPr id="144390" name="Line 6"/>
          <p:cNvSpPr>
            <a:spLocks noChangeShapeType="1"/>
          </p:cNvSpPr>
          <p:nvPr/>
        </p:nvSpPr>
        <p:spPr bwMode="auto">
          <a:xfrm>
            <a:off x="457200" y="1447800"/>
            <a:ext cx="8229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144391" name="Line 7"/>
          <p:cNvSpPr>
            <a:spLocks noChangeShapeType="1"/>
          </p:cNvSpPr>
          <p:nvPr/>
        </p:nvSpPr>
        <p:spPr bwMode="auto">
          <a:xfrm>
            <a:off x="457200" y="1385888"/>
            <a:ext cx="822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144392" name="Rectangle 8"/>
          <p:cNvSpPr>
            <a:spLocks noChangeArrowheads="1"/>
          </p:cNvSpPr>
          <p:nvPr userDrawn="1"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pic>
        <p:nvPicPr>
          <p:cNvPr id="1026" name="Object 9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  <p:sp>
        <p:nvSpPr>
          <p:cNvPr id="144394" name="Line 10"/>
          <p:cNvSpPr>
            <a:spLocks noChangeShapeType="1"/>
          </p:cNvSpPr>
          <p:nvPr userDrawn="1"/>
        </p:nvSpPr>
        <p:spPr bwMode="auto">
          <a:xfrm>
            <a:off x="457200" y="1524000"/>
            <a:ext cx="82296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0"/>
            <a:ext cx="7848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title style</a:t>
            </a:r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0D989153-6098-4D2D-85BE-03FD9394A480}" type="slidenum">
              <a:rPr lang="en-US" sz="1200">
                <a:latin typeface="Arial" charset="0"/>
                <a:cs typeface="+mn-cs"/>
              </a:rPr>
              <a:pPr algn="r">
                <a:defRPr/>
              </a:pPr>
              <a:t>‹#›</a:t>
            </a:fld>
            <a:endParaRPr lang="en-US" sz="1200">
              <a:latin typeface="Arial" charset="0"/>
              <a:cs typeface="+mn-cs"/>
            </a:endParaRPr>
          </a:p>
        </p:txBody>
      </p:sp>
      <p:sp>
        <p:nvSpPr>
          <p:cNvPr id="144392" name="Rectangle 8"/>
          <p:cNvSpPr>
            <a:spLocks noChangeArrowheads="1"/>
          </p:cNvSpPr>
          <p:nvPr userDrawn="1"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pic>
        <p:nvPicPr>
          <p:cNvPr id="3074" name="Object 9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sz="4000" dirty="0" smtClean="0"/>
              <a:t>Módulo 2</a:t>
            </a:r>
            <a:endParaRPr lang="en-US" sz="4000" dirty="0" smtClean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sz="3600" dirty="0" smtClean="0"/>
              <a:t>Abordagem do Doente HIV+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8"/>
          <p:cNvSpPr>
            <a:spLocks noGrp="1"/>
          </p:cNvSpPr>
          <p:nvPr>
            <p:ph type="title"/>
          </p:nvPr>
        </p:nvSpPr>
        <p:spPr>
          <a:xfrm>
            <a:off x="457200" y="228600"/>
            <a:ext cx="8458200" cy="1219200"/>
          </a:xfrm>
        </p:spPr>
        <p:txBody>
          <a:bodyPr/>
          <a:lstStyle/>
          <a:p>
            <a:pPr eaLnBrk="1" hangingPunct="1"/>
            <a:r>
              <a:rPr lang="pt-BR" dirty="0" smtClean="0"/>
              <a:t>Passos Importantes na Primeira Consulta e Consultas Seguintes (3)</a:t>
            </a:r>
            <a:endParaRPr lang="af-ZA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 eaLnBrk="1" hangingPunct="1">
              <a:buNone/>
              <a:defRPr/>
            </a:pPr>
            <a:r>
              <a:rPr lang="pt-BR" sz="3200" b="1" dirty="0" smtClean="0">
                <a:solidFill>
                  <a:srgbClr val="FF0000"/>
                </a:solidFill>
              </a:rPr>
              <a:t>3. </a:t>
            </a:r>
            <a:r>
              <a:rPr lang="pt-BR" sz="3200" b="1" dirty="0" smtClean="0"/>
              <a:t>Clínicos:</a:t>
            </a:r>
          </a:p>
          <a:p>
            <a:pPr marL="514350" indent="-514350" algn="just" eaLnBrk="1" hangingPunct="1">
              <a:buFont typeface="Wingdings" pitchFamily="2" charset="2"/>
              <a:buChar char="Ø"/>
              <a:defRPr/>
            </a:pPr>
            <a:r>
              <a:rPr lang="pt-BR" sz="3200" dirty="0" smtClean="0"/>
              <a:t>Preenchimento do livro de </a:t>
            </a:r>
            <a:r>
              <a:rPr lang="pt-PT" sz="3200" dirty="0" smtClean="0"/>
              <a:t>registo</a:t>
            </a:r>
            <a:r>
              <a:rPr lang="pt-BR" sz="3200" dirty="0" smtClean="0"/>
              <a:t> da</a:t>
            </a:r>
            <a:r>
              <a:rPr lang="pt-BR" sz="3200" dirty="0" smtClean="0">
                <a:solidFill>
                  <a:srgbClr val="00B0F0"/>
                </a:solidFill>
              </a:rPr>
              <a:t> </a:t>
            </a:r>
            <a:r>
              <a:rPr lang="pt-BR" sz="3200" dirty="0" smtClean="0"/>
              <a:t>consulta</a:t>
            </a:r>
          </a:p>
          <a:p>
            <a:pPr marL="514350" indent="-514350" algn="just" eaLnBrk="1" hangingPunct="1">
              <a:buFont typeface="Wingdings" pitchFamily="2" charset="2"/>
              <a:buChar char="Ø"/>
              <a:defRPr/>
            </a:pPr>
            <a:r>
              <a:rPr lang="pt-BR" sz="3200" dirty="0" smtClean="0"/>
              <a:t>Identificação de sinais de perigo</a:t>
            </a:r>
            <a:r>
              <a:rPr lang="pt-BR" sz="3200" dirty="0" smtClean="0">
                <a:solidFill>
                  <a:srgbClr val="FF0000"/>
                </a:solidFill>
              </a:rPr>
              <a:t> </a:t>
            </a:r>
            <a:r>
              <a:rPr lang="pt-BR" sz="3200" dirty="0" smtClean="0"/>
              <a:t>e seu manejo</a:t>
            </a:r>
          </a:p>
          <a:p>
            <a:pPr marL="514350" indent="-514350" algn="just" eaLnBrk="1" hangingPunct="1">
              <a:buFont typeface="Wingdings" pitchFamily="2" charset="2"/>
              <a:buChar char="Ø"/>
              <a:defRPr/>
            </a:pPr>
            <a:r>
              <a:rPr lang="pt-BR" sz="3200" dirty="0" smtClean="0"/>
              <a:t>Preenchimento do processo clínico</a:t>
            </a:r>
            <a:endParaRPr lang="pt-BR" sz="3200" strike="sngStrike" dirty="0" smtClean="0"/>
          </a:p>
          <a:p>
            <a:pPr marL="514350" indent="-514350" algn="just" eaLnBrk="1" hangingPunct="1">
              <a:buFont typeface="Wingdings" pitchFamily="2" charset="2"/>
              <a:buChar char="Ø"/>
              <a:defRPr/>
            </a:pPr>
            <a:r>
              <a:rPr lang="pt-BR" sz="3200" dirty="0" smtClean="0"/>
              <a:t>Aconselhamento de reforço </a:t>
            </a:r>
          </a:p>
          <a:p>
            <a:pPr marL="514350" indent="-514350" eaLnBrk="1" hangingPunct="1">
              <a:buFontTx/>
              <a:buNone/>
              <a:defRPr/>
            </a:pPr>
            <a:endParaRPr lang="pt-B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8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86800" cy="1219200"/>
          </a:xfrm>
        </p:spPr>
        <p:txBody>
          <a:bodyPr/>
          <a:lstStyle/>
          <a:p>
            <a:pPr eaLnBrk="1" hangingPunct="1"/>
            <a:r>
              <a:rPr lang="pt-BR" dirty="0" smtClean="0"/>
              <a:t>Passos Importantes na Primeira Consulta e Consultas Seguintes (4)</a:t>
            </a:r>
            <a:endParaRPr lang="af-ZA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 eaLnBrk="1" hangingPunct="1">
              <a:buNone/>
              <a:defRPr/>
            </a:pPr>
            <a:r>
              <a:rPr lang="pt-BR" sz="3200" b="1" dirty="0" smtClean="0">
                <a:solidFill>
                  <a:srgbClr val="FF0000"/>
                </a:solidFill>
              </a:rPr>
              <a:t>3. </a:t>
            </a:r>
            <a:r>
              <a:rPr lang="pt-BR" sz="3200" b="1" dirty="0" smtClean="0"/>
              <a:t>Clínicos (continuação) :</a:t>
            </a:r>
          </a:p>
          <a:p>
            <a:pPr marL="514350" indent="-514350" eaLnBrk="1" hangingPunct="1">
              <a:buFont typeface="Wingdings" pitchFamily="2" charset="2"/>
              <a:buChar char="Ø"/>
              <a:defRPr/>
            </a:pPr>
            <a:r>
              <a:rPr lang="pt-BR" sz="3200" dirty="0" smtClean="0"/>
              <a:t>Anamnese</a:t>
            </a:r>
          </a:p>
          <a:p>
            <a:pPr marL="514350" indent="-514350" eaLnBrk="1" hangingPunct="1">
              <a:buFont typeface="Wingdings" pitchFamily="2" charset="2"/>
              <a:buChar char="Ø"/>
            </a:pPr>
            <a:r>
              <a:rPr lang="pt-BR" sz="3200" dirty="0" smtClean="0"/>
              <a:t>Exame Físico</a:t>
            </a:r>
          </a:p>
          <a:p>
            <a:pPr marL="514350" indent="-514350" eaLnBrk="1" hangingPunct="1">
              <a:buFont typeface="Wingdings" pitchFamily="2" charset="2"/>
              <a:buChar char="Ø"/>
            </a:pPr>
            <a:r>
              <a:rPr lang="pt-BR" sz="3200" dirty="0" smtClean="0"/>
              <a:t>Exames Laboratoriais</a:t>
            </a:r>
          </a:p>
          <a:p>
            <a:pPr marL="514350" indent="-514350" eaLnBrk="1" hangingPunct="1">
              <a:buFont typeface="Wingdings" pitchFamily="2" charset="2"/>
              <a:buChar char="Ø"/>
            </a:pPr>
            <a:r>
              <a:rPr lang="pt-BR" sz="3200" dirty="0" smtClean="0"/>
              <a:t>Estadiamento Clínico</a:t>
            </a:r>
          </a:p>
          <a:p>
            <a:pPr marL="514350" indent="-514350" eaLnBrk="1" hangingPunct="1">
              <a:buFont typeface="Wingdings" pitchFamily="2" charset="2"/>
              <a:buChar char="Ø"/>
            </a:pPr>
            <a:r>
              <a:rPr lang="pt-BR" sz="3200" dirty="0" smtClean="0"/>
              <a:t>Decisões Importantes</a:t>
            </a:r>
          </a:p>
          <a:p>
            <a:pPr marL="514350" indent="-514350" eaLnBrk="1" hangingPunct="1">
              <a:buFont typeface="Wingdings" pitchFamily="2" charset="2"/>
              <a:buChar char="Ø"/>
            </a:pPr>
            <a:r>
              <a:rPr lang="pt-BR" sz="3200" dirty="0" smtClean="0"/>
              <a:t>Plano de Seguimento</a:t>
            </a:r>
          </a:p>
          <a:p>
            <a:pPr marL="514350" indent="-514350" eaLnBrk="1" hangingPunct="1">
              <a:buFontTx/>
              <a:buNone/>
              <a:defRPr/>
            </a:pPr>
            <a:endParaRPr lang="pt-B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8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1447800"/>
          </a:xfrm>
        </p:spPr>
        <p:txBody>
          <a:bodyPr/>
          <a:lstStyle/>
          <a:p>
            <a:pPr eaLnBrk="1" hangingPunct="1"/>
            <a:r>
              <a:rPr lang="pt-BR" sz="3400" dirty="0" smtClean="0"/>
              <a:t>Passo Clínico: Identificação de</a:t>
            </a:r>
            <a:br>
              <a:rPr lang="pt-BR" sz="3400" dirty="0" smtClean="0"/>
            </a:br>
            <a:r>
              <a:rPr lang="pt-BR" sz="3400" dirty="0" smtClean="0"/>
              <a:t>Sinais de Perigo e Início do Tratamento</a:t>
            </a:r>
            <a:endParaRPr lang="af-ZA" sz="3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 eaLnBrk="1" hangingPunct="1">
              <a:buFont typeface="Arial" pitchFamily="34" charset="0"/>
              <a:buChar char="•"/>
              <a:defRPr/>
            </a:pPr>
            <a:r>
              <a:rPr lang="pt-BR" sz="3200" dirty="0" smtClean="0"/>
              <a:t>Avaliar se o doente apresenta algum problema que põe em risco a sua vida e iniciar o tratamento  quando necessário (por exemplo, insuficiência respiratória)</a:t>
            </a:r>
          </a:p>
          <a:p>
            <a:pPr marL="514350" indent="-514350" algn="just" eaLnBrk="1" hangingPunct="1">
              <a:buNone/>
              <a:defRPr/>
            </a:pPr>
            <a:endParaRPr lang="pt-BR" dirty="0" smtClean="0"/>
          </a:p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pt-PT" altLang="ja-JP" sz="3200" dirty="0" smtClean="0"/>
              <a:t> É</a:t>
            </a:r>
            <a:r>
              <a:rPr lang="pt-PT" sz="3200" dirty="0" smtClean="0"/>
              <a:t> comum os doentes com SIDA              apresentarem v</a:t>
            </a:r>
            <a:r>
              <a:rPr lang="pt-PT" altLang="ja-JP" sz="3200" dirty="0" smtClean="0"/>
              <a:t>ários </a:t>
            </a:r>
            <a:r>
              <a:rPr lang="pt-PT" sz="3200" dirty="0" smtClean="0"/>
              <a:t>problemas.  O cl</a:t>
            </a:r>
            <a:r>
              <a:rPr lang="pt-PT" altLang="ja-JP" sz="3200" dirty="0" smtClean="0"/>
              <a:t>í</a:t>
            </a:r>
            <a:r>
              <a:rPr lang="pt-PT" sz="3200" dirty="0" smtClean="0"/>
              <a:t>nico deve priorizá-los</a:t>
            </a:r>
            <a:r>
              <a:rPr lang="pt-PT" b="1" dirty="0" smtClean="0"/>
              <a:t>! </a:t>
            </a:r>
          </a:p>
          <a:p>
            <a:pPr marL="914400" lvl="1" indent="-514350" eaLnBrk="1" hangingPunct="1">
              <a:buFontTx/>
              <a:buNone/>
              <a:defRPr/>
            </a:pPr>
            <a:endParaRPr lang="pt-BR" dirty="0" smtClean="0"/>
          </a:p>
          <a:p>
            <a:pPr marL="514350" indent="-514350" eaLnBrk="1" hangingPunct="1">
              <a:buFontTx/>
              <a:buNone/>
              <a:defRPr/>
            </a:pPr>
            <a:endParaRPr lang="pt-B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Passo Clínico: Preenchimento do Processo Clínico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44958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pt-PT" sz="3200" dirty="0" smtClean="0"/>
              <a:t>O processo clínico individual é o instrumento que recolhe toda a informação necessária para a assistência do doente e é  fundamental para o seguimento clínico.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Passo Clínico: </a:t>
            </a:r>
            <a:br>
              <a:rPr lang="pt-BR" dirty="0" smtClean="0"/>
            </a:br>
            <a:r>
              <a:rPr lang="pt-BR" dirty="0" smtClean="0"/>
              <a:t>Refor</a:t>
            </a:r>
            <a:r>
              <a:rPr lang="pt-BR" dirty="0" smtClean="0">
                <a:latin typeface="Arial"/>
                <a:cs typeface="Arial"/>
              </a:rPr>
              <a:t>ç</a:t>
            </a:r>
            <a:r>
              <a:rPr lang="pt-BR" dirty="0" smtClean="0"/>
              <a:t>o do Aconselhamento</a:t>
            </a:r>
            <a:endParaRPr lang="af-ZA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sz="3200" dirty="0" smtClean="0"/>
              <a:t>O técnico deve perguntar ao doente se compreende o que significa ser seropositivo, de seguida fazer o aconselhamento inicial.</a:t>
            </a:r>
          </a:p>
          <a:p>
            <a:pPr algn="just" eaLnBrk="1" hangingPunct="1"/>
            <a:r>
              <a:rPr lang="pt-PT" sz="3200" dirty="0" smtClean="0"/>
              <a:t>Um doente que não compreende a sua situação (ser seropositivo) ou que não a aceita dificilmente vai conseguir fazer um seguimento correcto.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 Passo Clínico: Anamnese (1) </a:t>
            </a:r>
            <a:endParaRPr lang="af-ZA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BR" dirty="0" smtClean="0"/>
              <a:t>Parte da história clínica em que se reúnem os dados pessoais e familiares do doente, anteriores à doença actual e os motivos da consulta</a:t>
            </a:r>
            <a:r>
              <a:rPr lang="pt-PT" dirty="0" smtClean="0"/>
              <a:t>.</a:t>
            </a:r>
            <a:endParaRPr lang="pt-BR" dirty="0" smtClean="0"/>
          </a:p>
          <a:p>
            <a:pPr algn="just" eaLnBrk="1" hangingPunct="1"/>
            <a:r>
              <a:rPr lang="pt-BR" dirty="0" smtClean="0"/>
              <a:t>No caso de ser mulher, antecedentes ginecológicos e obstétricos (está grávida neste momento?).</a:t>
            </a:r>
          </a:p>
          <a:p>
            <a:pPr algn="just" eaLnBrk="1" hangingPunct="1"/>
            <a:r>
              <a:rPr lang="pt-BR" dirty="0" smtClean="0"/>
              <a:t>Uso de medicamentos (desde os últimos 3 meses até agora).</a:t>
            </a:r>
            <a:endParaRPr lang="af-ZA" dirty="0" smtClean="0"/>
          </a:p>
          <a:p>
            <a:pPr eaLnBrk="1" hangingPunct="1"/>
            <a:endParaRPr lang="af-ZA" dirty="0" smtClean="0"/>
          </a:p>
          <a:p>
            <a:pPr eaLnBrk="1" hangingPunct="1"/>
            <a:endParaRPr lang="af-ZA" dirty="0" smtClean="0"/>
          </a:p>
          <a:p>
            <a:pPr eaLnBrk="1" hangingPunct="1"/>
            <a:endParaRPr lang="af-Z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Anamnese (2)</a:t>
            </a:r>
            <a:endParaRPr lang="af-ZA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algn="just" eaLnBrk="1" hangingPunct="1"/>
            <a:r>
              <a:rPr lang="pt-BR" sz="3200" dirty="0" smtClean="0"/>
              <a:t>Alergia a medicamentos: Pergunte ao doente se é alérgico ao Cotrimoxazol, Fansidar e anti-retrovirais.</a:t>
            </a:r>
            <a:endParaRPr lang="af-ZA" sz="3200" dirty="0" smtClean="0"/>
          </a:p>
          <a:p>
            <a:pPr algn="just" eaLnBrk="1" hangingPunct="1"/>
            <a:r>
              <a:rPr lang="pt-BR" sz="3200" dirty="0" smtClean="0"/>
              <a:t>Antecedentes de internamento: Já foi internado com alguma </a:t>
            </a:r>
            <a:r>
              <a:rPr lang="pt-BR" sz="3200" dirty="0" err="1" smtClean="0"/>
              <a:t>IO</a:t>
            </a:r>
            <a:r>
              <a:rPr lang="pt-BR" sz="3200" dirty="0" smtClean="0"/>
              <a:t> ou com alguma doença que poderia ter sido </a:t>
            </a:r>
            <a:r>
              <a:rPr lang="pt-BR" sz="3200" dirty="0" err="1" smtClean="0"/>
              <a:t>IO</a:t>
            </a:r>
            <a:r>
              <a:rPr lang="pt-BR" sz="3200" dirty="0" smtClean="0"/>
              <a:t>? </a:t>
            </a:r>
            <a:endParaRPr lang="af-ZA" sz="3200" dirty="0" smtClean="0"/>
          </a:p>
          <a:p>
            <a:pPr algn="just" eaLnBrk="1" hangingPunct="1"/>
            <a:r>
              <a:rPr lang="pt-BR" sz="3200" dirty="0" smtClean="0"/>
              <a:t>Ontem à noite usou rede mosquiteira?</a:t>
            </a:r>
          </a:p>
          <a:p>
            <a:pPr algn="just" eaLnBrk="1" hangingPunct="1"/>
            <a:r>
              <a:rPr lang="pt-BR" sz="3200" dirty="0" smtClean="0"/>
              <a:t>Tem família que lhe ajuda</a:t>
            </a:r>
            <a:r>
              <a:rPr lang="en-US" sz="3200" dirty="0" smtClean="0"/>
              <a:t>?</a:t>
            </a:r>
            <a:endParaRPr lang="af-ZA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Anamnese – Sinais e Sintomas (1)</a:t>
            </a:r>
            <a:endParaRPr lang="af-ZA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Tx/>
              <a:buNone/>
              <a:defRPr/>
            </a:pPr>
            <a:r>
              <a:rPr lang="pt-BR" dirty="0" smtClean="0"/>
              <a:t>	</a:t>
            </a:r>
            <a:r>
              <a:rPr lang="pt-PT" dirty="0" smtClean="0"/>
              <a:t>Faça as perguntas na primeira consulta e nas consultas de seguimento. É preciso aprender a fazê-las de maneira rápida e completa:</a:t>
            </a:r>
          </a:p>
          <a:p>
            <a:pPr algn="just" eaLnBrk="1" hangingPunct="1">
              <a:defRPr/>
            </a:pPr>
            <a:r>
              <a:rPr lang="pt-PT" dirty="0" smtClean="0"/>
              <a:t>Teve alguma vez TB? </a:t>
            </a:r>
          </a:p>
          <a:p>
            <a:pPr algn="just" eaLnBrk="1" hangingPunct="1">
              <a:defRPr/>
            </a:pPr>
            <a:r>
              <a:rPr lang="pt-PT" dirty="0" smtClean="0"/>
              <a:t>Teve Herpes Zóster ?(“lume” da noite)</a:t>
            </a:r>
          </a:p>
          <a:p>
            <a:pPr algn="just" eaLnBrk="1" hangingPunct="1">
              <a:defRPr/>
            </a:pPr>
            <a:r>
              <a:rPr lang="pt-PT" dirty="0" smtClean="0"/>
              <a:t>Candidíase oral (placas brancas na boca que podem produzir dor)?</a:t>
            </a:r>
          </a:p>
          <a:p>
            <a:pPr algn="just" eaLnBrk="1" hangingPunct="1">
              <a:defRPr/>
            </a:pPr>
            <a:r>
              <a:rPr lang="pt-PT" dirty="0" smtClean="0"/>
              <a:t>Candidíase esofágica (alguma vez teve dificuldade e dor para  engolir os alimentos</a:t>
            </a:r>
            <a:r>
              <a:rPr lang="pt-BR" dirty="0" smtClean="0"/>
              <a:t>)</a:t>
            </a:r>
            <a:r>
              <a:rPr lang="pt-BR" sz="2400" dirty="0" smtClean="0"/>
              <a:t>?</a:t>
            </a:r>
            <a:r>
              <a:rPr lang="pt-BR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Anamnese – Sinais e Sintomas (2)</a:t>
            </a:r>
            <a:endParaRPr lang="af-ZA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pt-BR" dirty="0" smtClean="0"/>
              <a:t>Sarcoma de </a:t>
            </a:r>
            <a:r>
              <a:rPr lang="pt-BR" dirty="0" err="1" smtClean="0"/>
              <a:t>Kaposi</a:t>
            </a:r>
            <a:r>
              <a:rPr lang="pt-BR" dirty="0" smtClean="0"/>
              <a:t> (manchas vermelhas na boca ou na pele)?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dirty="0" smtClean="0"/>
              <a:t>ITS (alguma vez teve feridas no sexo ou corrimento)?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dirty="0" smtClean="0"/>
              <a:t>Diarréia </a:t>
            </a:r>
            <a:r>
              <a:rPr lang="pt-PT" dirty="0" smtClean="0"/>
              <a:t>crónica</a:t>
            </a:r>
            <a:r>
              <a:rPr lang="pt-BR" dirty="0" smtClean="0"/>
              <a:t> (diária, por mais de 1 mês)?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dirty="0" smtClean="0"/>
              <a:t>Perda de peso mais de 10% (perguntar se sabe quantos quilos perdeu ou se a perda de peso foi grande)?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dirty="0" smtClean="0"/>
              <a:t>Febre prolongada (diária, por mais de um mês)?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dirty="0" smtClean="0"/>
              <a:t>Tosse prolongada (diária, por mais de tr</a:t>
            </a:r>
            <a:r>
              <a:rPr lang="en-US" dirty="0" err="1" smtClean="0"/>
              <a:t>ês</a:t>
            </a:r>
            <a:r>
              <a:rPr lang="pt-BR" dirty="0" smtClean="0"/>
              <a:t> semanas)?</a:t>
            </a:r>
          </a:p>
          <a:p>
            <a:pPr eaLnBrk="1" hangingPunct="1">
              <a:buFontTx/>
              <a:buNone/>
              <a:defRPr/>
            </a:pPr>
            <a:endParaRPr lang="pt-BR" dirty="0" smtClean="0"/>
          </a:p>
          <a:p>
            <a:pPr eaLnBrk="1" hangingPunct="1">
              <a:buFontTx/>
              <a:buNone/>
              <a:defRPr/>
            </a:pPr>
            <a:endParaRPr lang="af-ZA" dirty="0" smtClean="0"/>
          </a:p>
          <a:p>
            <a:pPr eaLnBrk="1" hangingPunct="1">
              <a:defRPr/>
            </a:pPr>
            <a:endParaRPr lang="af-Z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A</a:t>
            </a:r>
            <a:r>
              <a:rPr lang="en-US" dirty="0" err="1" smtClean="0"/>
              <a:t>namnese</a:t>
            </a:r>
            <a:r>
              <a:rPr lang="en-US" dirty="0" smtClean="0"/>
              <a:t> - </a:t>
            </a:r>
            <a:r>
              <a:rPr lang="pt-BR" dirty="0" smtClean="0"/>
              <a:t>Sinais e Sintomas (3)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defRPr/>
            </a:pPr>
            <a:r>
              <a:rPr lang="pt-BR" dirty="0" smtClean="0"/>
              <a:t>Para além destas perguntas, que aparecem no processo clínico, o TMG também deve perguntar por:</a:t>
            </a:r>
          </a:p>
          <a:p>
            <a:pPr eaLnBrk="1" hangingPunct="1">
              <a:defRPr/>
            </a:pPr>
            <a:r>
              <a:rPr lang="pt-BR" dirty="0" smtClean="0"/>
              <a:t>Dispneia (piora com exercício)?</a:t>
            </a:r>
            <a:endParaRPr lang="af-ZA" dirty="0" smtClean="0"/>
          </a:p>
          <a:p>
            <a:pPr eaLnBrk="1" hangingPunct="1">
              <a:defRPr/>
            </a:pPr>
            <a:r>
              <a:rPr lang="pt-BR" dirty="0" smtClean="0"/>
              <a:t>Dor abdominal?</a:t>
            </a:r>
          </a:p>
          <a:p>
            <a:pPr eaLnBrk="1" hangingPunct="1">
              <a:defRPr/>
            </a:pPr>
            <a:r>
              <a:rPr lang="pt-BR" dirty="0" smtClean="0"/>
              <a:t>Tem prurido no corpo (comichão) ou alguma erupção? </a:t>
            </a:r>
          </a:p>
          <a:p>
            <a:pPr eaLnBrk="1" hangingPunct="1">
              <a:defRPr/>
            </a:pPr>
            <a:r>
              <a:rPr lang="pt-BR" dirty="0" smtClean="0"/>
              <a:t>Tem dor, dormência ou formigueiro nos pés ou nas pernas?</a:t>
            </a:r>
          </a:p>
          <a:p>
            <a:pPr eaLnBrk="1" hangingPunct="1">
              <a:defRPr/>
            </a:pPr>
            <a:r>
              <a:rPr lang="pt-BR" dirty="0" smtClean="0"/>
              <a:t>Tem cefaléia (dor de cabeça) constante?</a:t>
            </a:r>
          </a:p>
          <a:p>
            <a:pPr eaLnBrk="1" hangingPunct="1">
              <a:defRPr/>
            </a:pPr>
            <a:r>
              <a:rPr lang="pt-BR" dirty="0" smtClean="0"/>
              <a:t>Apresenta dificuldades para dormir, pensar ou mudanças de comportamento? (Esta pergunta muitas vezes deve ser feita aos familiares ou acompanhantes)  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Divisão do Módulo 2</a:t>
            </a:r>
            <a:endParaRPr lang="en-US" dirty="0" smtClean="0"/>
          </a:p>
        </p:txBody>
      </p:sp>
      <p:sp>
        <p:nvSpPr>
          <p:cNvPr id="6147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pt-BR" sz="3200" dirty="0" smtClean="0"/>
              <a:t>	O Módulo 2 está dividido em quatro unidades:</a:t>
            </a:r>
          </a:p>
          <a:p>
            <a:pPr lvl="1" eaLnBrk="1" hangingPunct="1">
              <a:lnSpc>
                <a:spcPct val="150000"/>
              </a:lnSpc>
            </a:pPr>
            <a:r>
              <a:rPr lang="pt-BR" sz="2800" dirty="0" smtClean="0"/>
              <a:t>2.1 Abordagem Clínica do Doente HIV+: Anamnese e Exame Físico</a:t>
            </a:r>
          </a:p>
          <a:p>
            <a:pPr lvl="1" eaLnBrk="1" hangingPunct="1">
              <a:lnSpc>
                <a:spcPct val="150000"/>
              </a:lnSpc>
            </a:pPr>
            <a:r>
              <a:rPr lang="pt-BR" sz="2800" dirty="0" smtClean="0"/>
              <a:t>2.2 Interpretação de Testes Laboratoriais</a:t>
            </a:r>
          </a:p>
          <a:p>
            <a:pPr lvl="1" eaLnBrk="1" hangingPunct="1">
              <a:lnSpc>
                <a:spcPct val="150000"/>
              </a:lnSpc>
            </a:pPr>
            <a:r>
              <a:rPr lang="pt-BR" sz="2800" dirty="0" smtClean="0"/>
              <a:t>2.3 Emergências no Doente HIV+</a:t>
            </a:r>
          </a:p>
          <a:p>
            <a:pPr lvl="1" eaLnBrk="1" hangingPunct="1">
              <a:lnSpc>
                <a:spcPct val="150000"/>
              </a:lnSpc>
            </a:pPr>
            <a:r>
              <a:rPr lang="pt-BR" sz="2800" dirty="0" smtClean="0"/>
              <a:t>2.4 Estadiamento Clínico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dirty="0" smtClean="0"/>
              <a:t> </a:t>
            </a:r>
            <a:br>
              <a:rPr lang="pt-BR" dirty="0" smtClean="0"/>
            </a:br>
            <a:r>
              <a:rPr lang="pt-BR" sz="4000" dirty="0" smtClean="0"/>
              <a:t>Exame Físico – Inspecção Geral (1)</a:t>
            </a:r>
            <a:endParaRPr lang="af-Z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eaLnBrk="1" hangingPunct="1">
              <a:buFontTx/>
              <a:buNone/>
              <a:defRPr/>
            </a:pPr>
            <a:r>
              <a:rPr lang="pt-BR" dirty="0" smtClean="0"/>
              <a:t>Na </a:t>
            </a:r>
            <a:r>
              <a:rPr lang="pt-BR" b="1" dirty="0" smtClean="0"/>
              <a:t>Inspecção geral, </a:t>
            </a:r>
            <a:r>
              <a:rPr lang="pt-BR" dirty="0" smtClean="0"/>
              <a:t>é importante verificar se o doente apresenta:</a:t>
            </a:r>
            <a:endParaRPr lang="af-ZA" dirty="0" smtClean="0"/>
          </a:p>
          <a:p>
            <a:pPr algn="just" eaLnBrk="1" hangingPunct="1">
              <a:defRPr/>
            </a:pPr>
            <a:r>
              <a:rPr lang="pt-BR" dirty="0" smtClean="0"/>
              <a:t>Dificuldade para respirar</a:t>
            </a:r>
            <a:endParaRPr lang="af-ZA" dirty="0" smtClean="0"/>
          </a:p>
          <a:p>
            <a:pPr algn="just" eaLnBrk="1" hangingPunct="1">
              <a:defRPr/>
            </a:pPr>
            <a:r>
              <a:rPr lang="pt-BR" dirty="0" smtClean="0"/>
              <a:t>Dificuldades para falar (se fala normalmente, se responde normalmente às perguntas)</a:t>
            </a:r>
            <a:endParaRPr lang="af-ZA" dirty="0" smtClean="0"/>
          </a:p>
          <a:p>
            <a:pPr algn="just" eaLnBrk="1" hangingPunct="1">
              <a:defRPr/>
            </a:pPr>
            <a:r>
              <a:rPr lang="pt-BR" dirty="0" smtClean="0"/>
              <a:t>Dificuldade para  caminhar normalmente (ou se pode caminhar sem ajuda)</a:t>
            </a:r>
            <a:endParaRPr lang="af-ZA" dirty="0" smtClean="0"/>
          </a:p>
          <a:p>
            <a:pPr algn="just" eaLnBrk="1" hangingPunct="1">
              <a:defRPr/>
            </a:pPr>
            <a:r>
              <a:rPr lang="pt-BR" dirty="0" smtClean="0"/>
              <a:t>Fraqueza visível (localizada ou generalizada)</a:t>
            </a:r>
            <a:endParaRPr lang="af-ZA" dirty="0" smtClean="0"/>
          </a:p>
          <a:p>
            <a:pPr algn="just" eaLnBrk="1" hangingPunct="1">
              <a:defRPr/>
            </a:pPr>
            <a:r>
              <a:rPr lang="pt-BR" dirty="0" smtClean="0"/>
              <a:t>Icterícia ou palidez</a:t>
            </a:r>
            <a:endParaRPr lang="af-ZA" dirty="0" smtClean="0"/>
          </a:p>
          <a:p>
            <a:pPr algn="just" eaLnBrk="1" hangingPunct="1">
              <a:defRPr/>
            </a:pPr>
            <a:r>
              <a:rPr lang="pt-BR" dirty="0" smtClean="0"/>
              <a:t>Erupção cutânea generalizada</a:t>
            </a:r>
            <a:endParaRPr lang="af-ZA" dirty="0" smtClean="0"/>
          </a:p>
          <a:p>
            <a:pPr algn="just" eaLnBrk="1" hangingPunct="1">
              <a:defRPr/>
            </a:pPr>
            <a:r>
              <a:rPr lang="pt-BR" dirty="0" smtClean="0"/>
              <a:t>Caquexia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Exame Físico – Inspecção Geral (2)</a:t>
            </a:r>
            <a:endParaRPr lang="af-ZA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>
            <a:normAutofit fontScale="92500"/>
          </a:bodyPr>
          <a:lstStyle/>
          <a:p>
            <a:pPr algn="just" eaLnBrk="1" hangingPunct="1">
              <a:lnSpc>
                <a:spcPct val="160000"/>
              </a:lnSpc>
              <a:buFont typeface="Arial" pitchFamily="34" charset="0"/>
              <a:buChar char="•"/>
              <a:defRPr/>
            </a:pPr>
            <a:r>
              <a:rPr lang="pt-BR" sz="3200" dirty="0" smtClean="0"/>
              <a:t>Fazer medição da temperatura, tensão arterial, frequência cardíaca, frequência respiratória, altura e peso.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BR" sz="3200" dirty="0" smtClean="0"/>
              <a:t>Comparar o peso actual ao peso anterior, se for possível.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BR" sz="3200" dirty="0" smtClean="0"/>
              <a:t> Calcular o Índice de Massa Corporal (IMC).</a:t>
            </a:r>
            <a:endParaRPr lang="af-ZA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dirty="0" smtClean="0"/>
              <a:t>Exame Físico por Aparelhos (1)</a:t>
            </a:r>
            <a:endParaRPr lang="af-ZA"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eaLnBrk="1" hangingPunct="1"/>
            <a:r>
              <a:rPr lang="pt-BR" dirty="0" smtClean="0"/>
              <a:t>O exame físico por aparelhos deve ser feito a todos os órgãos, obedecendo a lógica recomendada.</a:t>
            </a:r>
          </a:p>
          <a:p>
            <a:pPr algn="just" eaLnBrk="1" hangingPunct="1"/>
            <a:r>
              <a:rPr lang="pt-BR" dirty="0" smtClean="0"/>
              <a:t>O que é preciso explorar no doente HIV+ em cada um dos seguintes órgãos?</a:t>
            </a:r>
          </a:p>
          <a:p>
            <a:pPr lvl="1" algn="just" eaLnBrk="1" hangingPunct="1"/>
            <a:r>
              <a:rPr lang="pt-BR" dirty="0" smtClean="0"/>
              <a:t>Cavidade </a:t>
            </a:r>
            <a:r>
              <a:rPr lang="pt-BR" dirty="0" err="1" smtClean="0"/>
              <a:t>orofaríngea</a:t>
            </a:r>
            <a:r>
              <a:rPr lang="pt-BR" dirty="0" smtClean="0"/>
              <a:t>: tem lesão, de que tipo?</a:t>
            </a:r>
          </a:p>
          <a:p>
            <a:pPr lvl="1" algn="just" eaLnBrk="1" hangingPunct="1"/>
            <a:r>
              <a:rPr lang="pt-BR" dirty="0" smtClean="0"/>
              <a:t>Pele: tem lesões, de que tipo?</a:t>
            </a:r>
          </a:p>
          <a:p>
            <a:pPr lvl="2" algn="just" eaLnBrk="1" hangingPunct="1"/>
            <a:r>
              <a:rPr lang="pt-BR" dirty="0" smtClean="0"/>
              <a:t>Sinais de anemia?</a:t>
            </a:r>
          </a:p>
          <a:p>
            <a:pPr lvl="2" algn="just" eaLnBrk="1" hangingPunct="1"/>
            <a:r>
              <a:rPr lang="pt-BR" dirty="0" smtClean="0"/>
              <a:t>Estado de hidratação?</a:t>
            </a:r>
          </a:p>
          <a:p>
            <a:pPr lvl="1" algn="just" eaLnBrk="1" hangingPunct="1"/>
            <a:r>
              <a:rPr lang="pt-BR" dirty="0" smtClean="0"/>
              <a:t>Gânglios linfáticos: cervicais, axilares, inguinais...</a:t>
            </a:r>
          </a:p>
          <a:p>
            <a:pPr lvl="1" algn="just" eaLnBrk="1" hangingPunct="1"/>
            <a:r>
              <a:rPr lang="pt-BR" dirty="0" smtClean="0"/>
              <a:t>Pulmão: </a:t>
            </a:r>
            <a:r>
              <a:rPr lang="pt-BR" dirty="0" err="1" smtClean="0"/>
              <a:t>Dispneia</a:t>
            </a:r>
            <a:r>
              <a:rPr lang="pt-BR" dirty="0" smtClean="0"/>
              <a:t>; FR; Auscultação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dirty="0" smtClean="0"/>
              <a:t>Exame Físico por Aparelhos (2) </a:t>
            </a:r>
            <a:endParaRPr lang="af-ZA" dirty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Coração: FC, Auscultação (Arritmia, Sopros)?</a:t>
            </a:r>
          </a:p>
          <a:p>
            <a:pPr eaLnBrk="1" hangingPunct="1"/>
            <a:r>
              <a:rPr lang="pt-PT" dirty="0" smtClean="0"/>
              <a:t>Abdómen</a:t>
            </a:r>
            <a:r>
              <a:rPr lang="pt-BR" dirty="0" smtClean="0"/>
              <a:t>:Hepatomegalia, esplenomegalia, glo-boso, ascite, meteorismo?</a:t>
            </a:r>
          </a:p>
          <a:p>
            <a:pPr eaLnBrk="1" hangingPunct="1"/>
            <a:r>
              <a:rPr lang="pt-BR" dirty="0" smtClean="0"/>
              <a:t>Genitais: Úlceras, secreções, </a:t>
            </a:r>
            <a:r>
              <a:rPr lang="pt-BR" dirty="0" err="1" smtClean="0"/>
              <a:t>condilomas</a:t>
            </a:r>
            <a:r>
              <a:rPr lang="pt-BR" dirty="0" smtClean="0"/>
              <a:t>? </a:t>
            </a:r>
          </a:p>
          <a:p>
            <a:pPr eaLnBrk="1" hangingPunct="1"/>
            <a:r>
              <a:rPr lang="pt-BR" dirty="0" smtClean="0"/>
              <a:t>Neurológico: Paresias, rigidez de nuca, neuropatia periférica?</a:t>
            </a:r>
          </a:p>
          <a:p>
            <a:pPr eaLnBrk="1" hangingPunct="1"/>
            <a:r>
              <a:rPr lang="pt-BR" dirty="0" smtClean="0"/>
              <a:t>Articular ou articulações: Tumefações, rigidez?</a:t>
            </a:r>
            <a:endParaRPr lang="af-Z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Ex</a:t>
            </a:r>
            <a:r>
              <a:rPr lang="pt-PT" dirty="0" smtClean="0"/>
              <a:t>ames Laboratoriais (1)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Exames de rotina na primeira visita: pedir CD4 e hemograma a</a:t>
            </a:r>
            <a:r>
              <a:rPr lang="pt-PT" dirty="0" smtClean="0">
                <a:solidFill>
                  <a:srgbClr val="FF0000"/>
                </a:solidFill>
              </a:rPr>
              <a:t> </a:t>
            </a:r>
            <a:r>
              <a:rPr lang="pt-PT" dirty="0" smtClean="0"/>
              <a:t>cada doente.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Se o valor de CD4 (&lt;350 cels/mm</a:t>
            </a:r>
            <a:r>
              <a:rPr lang="pt-PT" baseline="30000" dirty="0" smtClean="0"/>
              <a:t>3</a:t>
            </a:r>
            <a:r>
              <a:rPr lang="pt-PT" dirty="0" smtClean="0"/>
              <a:t>) ou o estadio clínico (III ou IV) confirmam que o TARV é  indicado, o clínico deve pedir outros exames recomendados para possível início do TARV.</a:t>
            </a:r>
            <a:endParaRPr lang="pt-PT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467600" cy="1143000"/>
          </a:xfrm>
        </p:spPr>
        <p:txBody>
          <a:bodyPr/>
          <a:lstStyle/>
          <a:p>
            <a:pPr eaLnBrk="1" hangingPunct="1"/>
            <a:r>
              <a:rPr lang="pt-BR" smtClean="0"/>
              <a:t>Ex</a:t>
            </a:r>
            <a:r>
              <a:rPr lang="pt-PT" smtClean="0"/>
              <a:t>ames Laboratoriais (2)</a:t>
            </a:r>
          </a:p>
        </p:txBody>
      </p:sp>
      <p:sp>
        <p:nvSpPr>
          <p:cNvPr id="28675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Tx/>
              <a:buNone/>
            </a:pPr>
            <a:r>
              <a:rPr lang="pt-PT" sz="3200" b="1" dirty="0" smtClean="0"/>
              <a:t>Calendário:  Contagem de </a:t>
            </a:r>
            <a:r>
              <a:rPr lang="pt-PT" sz="3200" b="1" dirty="0" err="1" smtClean="0"/>
              <a:t>CD4</a:t>
            </a:r>
            <a:r>
              <a:rPr lang="pt-PT" sz="3200" b="1" dirty="0" smtClean="0"/>
              <a:t> no doente que ainda não está a fazer o TARV:</a:t>
            </a:r>
            <a:endParaRPr lang="pt-PT" sz="3200" b="1" dirty="0" smtClean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160000"/>
              </a:lnSpc>
            </a:pPr>
            <a:r>
              <a:rPr lang="pt-PT" sz="3200" dirty="0" err="1" smtClean="0"/>
              <a:t>CD4</a:t>
            </a:r>
            <a:r>
              <a:rPr lang="pt-PT" sz="3200" dirty="0" smtClean="0"/>
              <a:t>&gt;350 </a:t>
            </a:r>
            <a:r>
              <a:rPr lang="pt-PT" sz="3200" dirty="0" err="1" smtClean="0"/>
              <a:t>cels</a:t>
            </a:r>
            <a:r>
              <a:rPr lang="pt-PT" sz="3200" dirty="0" smtClean="0"/>
              <a:t>/</a:t>
            </a:r>
            <a:r>
              <a:rPr lang="pt-PT" sz="3200" dirty="0" err="1" smtClean="0"/>
              <a:t>mm</a:t>
            </a:r>
            <a:r>
              <a:rPr lang="pt-PT" sz="3200" baseline="30000" dirty="0" err="1" smtClean="0"/>
              <a:t>3</a:t>
            </a:r>
            <a:r>
              <a:rPr lang="pt-PT" sz="3200" dirty="0" smtClean="0"/>
              <a:t>; repetir de 6 em 6 meses.</a:t>
            </a:r>
            <a:endParaRPr lang="en-US" sz="3200" dirty="0" smtClean="0"/>
          </a:p>
          <a:p>
            <a:pPr algn="just" eaLnBrk="1" hangingPunct="1">
              <a:lnSpc>
                <a:spcPct val="160000"/>
              </a:lnSpc>
            </a:pPr>
            <a:r>
              <a:rPr lang="pt-PT" sz="3200" dirty="0" smtClean="0"/>
              <a:t>CD4 ≤ 350 cels/mm</a:t>
            </a:r>
            <a:r>
              <a:rPr lang="pt-PT" sz="3200" baseline="30000" dirty="0" smtClean="0"/>
              <a:t>3</a:t>
            </a:r>
            <a:r>
              <a:rPr lang="pt-PT" sz="3200" dirty="0" smtClean="0"/>
              <a:t>; Critério para iniciar o TARV.</a:t>
            </a:r>
          </a:p>
          <a:p>
            <a:pPr algn="just" eaLnBrk="1" hangingPunct="1">
              <a:lnSpc>
                <a:spcPct val="160000"/>
              </a:lnSpc>
              <a:buNone/>
            </a:pPr>
            <a:endParaRPr lang="pt-PT" sz="3200" dirty="0" smtClean="0"/>
          </a:p>
          <a:p>
            <a:pPr eaLnBrk="1" hangingPunct="1">
              <a:lnSpc>
                <a:spcPct val="20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Exames Laboratoriais (3)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150000"/>
              </a:lnSpc>
              <a:buClr>
                <a:srgbClr val="FF0000"/>
              </a:buClr>
            </a:pPr>
            <a:r>
              <a:rPr lang="pt-PT" sz="3200" dirty="0" smtClean="0"/>
              <a:t>Exames indicados para possível início do TARV:</a:t>
            </a:r>
          </a:p>
          <a:p>
            <a:pPr lvl="2" eaLnBrk="1" hangingPunct="1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pt-PT" sz="2800" dirty="0" smtClean="0"/>
              <a:t>Hemograma</a:t>
            </a:r>
          </a:p>
          <a:p>
            <a:pPr lvl="2" eaLnBrk="1" hangingPunct="1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pt-PT" sz="2800" dirty="0" err="1" smtClean="0"/>
              <a:t>Transaminases</a:t>
            </a:r>
            <a:r>
              <a:rPr lang="pt-PT" sz="2800" dirty="0" smtClean="0"/>
              <a:t> (</a:t>
            </a:r>
            <a:r>
              <a:rPr lang="pt-PT" sz="2800" dirty="0" err="1" smtClean="0"/>
              <a:t>ALT</a:t>
            </a:r>
            <a:r>
              <a:rPr lang="pt-PT" sz="2800" dirty="0" smtClean="0"/>
              <a:t> e </a:t>
            </a:r>
            <a:r>
              <a:rPr lang="pt-PT" sz="2800" dirty="0" err="1" smtClean="0"/>
              <a:t>AST</a:t>
            </a:r>
            <a:r>
              <a:rPr lang="pt-PT" sz="2800" dirty="0" smtClean="0"/>
              <a:t>)</a:t>
            </a:r>
          </a:p>
          <a:p>
            <a:pPr lvl="2" eaLnBrk="1" hangingPunct="1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pt-PT" sz="2800" dirty="0" smtClean="0"/>
              <a:t>Creatinina</a:t>
            </a:r>
          </a:p>
          <a:p>
            <a:pPr lvl="2" eaLnBrk="1" hangingPunct="1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pt-PT" sz="2800" dirty="0" smtClean="0"/>
              <a:t>Amilase (nos esquemas com d4T, ddI)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848600" cy="990600"/>
          </a:xfrm>
        </p:spPr>
        <p:txBody>
          <a:bodyPr/>
          <a:lstStyle/>
          <a:p>
            <a:pPr eaLnBrk="1" hangingPunct="1"/>
            <a:r>
              <a:rPr lang="pt-PT" dirty="0" smtClean="0"/>
              <a:t>Decisões Importantes </a:t>
            </a:r>
            <a:endParaRPr lang="af-ZA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eaLnBrk="1" hangingPunct="1">
              <a:defRPr/>
            </a:pPr>
            <a:r>
              <a:rPr lang="pt-BR" dirty="0" smtClean="0"/>
              <a:t>Internamento do doente</a:t>
            </a:r>
            <a:endParaRPr lang="af-ZA" dirty="0" smtClean="0"/>
          </a:p>
          <a:p>
            <a:pPr algn="just" eaLnBrk="1" hangingPunct="1">
              <a:defRPr/>
            </a:pPr>
            <a:r>
              <a:rPr lang="pt-BR" dirty="0" smtClean="0"/>
              <a:t>Encaminhamento para um nível superior de saúde </a:t>
            </a:r>
            <a:endParaRPr lang="af-ZA" dirty="0" smtClean="0"/>
          </a:p>
          <a:p>
            <a:pPr algn="just" eaLnBrk="1" hangingPunct="1">
              <a:defRPr/>
            </a:pPr>
            <a:r>
              <a:rPr lang="pt-BR" dirty="0" smtClean="0"/>
              <a:t>Mais testes e exames para diagnosticar IO ou outra doença </a:t>
            </a:r>
            <a:endParaRPr lang="af-ZA" dirty="0" smtClean="0"/>
          </a:p>
          <a:p>
            <a:pPr algn="just" eaLnBrk="1" hangingPunct="1">
              <a:defRPr/>
            </a:pPr>
            <a:r>
              <a:rPr lang="pt-BR" dirty="0" smtClean="0"/>
              <a:t>Tratamento das </a:t>
            </a:r>
            <a:r>
              <a:rPr lang="pt-BR" dirty="0" err="1" smtClean="0"/>
              <a:t>IOs</a:t>
            </a:r>
            <a:r>
              <a:rPr lang="pt-BR" dirty="0" smtClean="0"/>
              <a:t> confirmadas</a:t>
            </a:r>
            <a:endParaRPr lang="af-ZA" dirty="0" smtClean="0"/>
          </a:p>
          <a:p>
            <a:pPr algn="just" eaLnBrk="1" hangingPunct="1">
              <a:defRPr/>
            </a:pPr>
            <a:r>
              <a:rPr lang="pt-BR" dirty="0" smtClean="0"/>
              <a:t>Início de tratamento duma IO muito provável, mas que não pode ser confirmada com os recursos disponíveis </a:t>
            </a:r>
            <a:endParaRPr lang="af-ZA" dirty="0" smtClean="0"/>
          </a:p>
          <a:p>
            <a:pPr algn="just" eaLnBrk="1" hangingPunct="1">
              <a:defRPr/>
            </a:pPr>
            <a:r>
              <a:rPr lang="pt-BR" dirty="0" smtClean="0"/>
              <a:t> Início da profilaxia com </a:t>
            </a:r>
            <a:r>
              <a:rPr lang="pt-BR" dirty="0" err="1" smtClean="0"/>
              <a:t>Cotrimoxazol</a:t>
            </a:r>
            <a:r>
              <a:rPr lang="pt-BR" dirty="0" smtClean="0"/>
              <a:t> </a:t>
            </a:r>
            <a:endParaRPr lang="af-ZA" dirty="0" smtClean="0"/>
          </a:p>
          <a:p>
            <a:pPr algn="just" eaLnBrk="1" hangingPunct="1">
              <a:defRPr/>
            </a:pPr>
            <a:r>
              <a:rPr lang="pt-BR" dirty="0" smtClean="0"/>
              <a:t> Início da profilaxia com </a:t>
            </a:r>
            <a:r>
              <a:rPr lang="pt-BR" dirty="0" err="1" smtClean="0"/>
              <a:t>Isoniazida</a:t>
            </a:r>
            <a:r>
              <a:rPr lang="pt-BR" dirty="0" smtClean="0"/>
              <a:t> </a:t>
            </a:r>
            <a:endParaRPr lang="af-ZA" dirty="0" smtClean="0"/>
          </a:p>
          <a:p>
            <a:pPr algn="just" eaLnBrk="1" hangingPunct="1">
              <a:defRPr/>
            </a:pPr>
            <a:r>
              <a:rPr lang="pt-BR" dirty="0" smtClean="0"/>
              <a:t> Encaminhamento para apoio nutricional</a:t>
            </a:r>
            <a:endParaRPr lang="af-Z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/>
            </a:r>
            <a:br>
              <a:rPr lang="pt-BR" smtClean="0"/>
            </a:br>
            <a:r>
              <a:rPr lang="pt-PT" smtClean="0"/>
              <a:t>Estadiamento Clínico 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sz="3200" dirty="0" smtClean="0"/>
              <a:t>Depois da avaliação completa do doente (anamnese, exame físico, revisão dos resultados laboratoriais), o T</a:t>
            </a:r>
            <a:r>
              <a:rPr lang="af-ZA" sz="3200" dirty="0" smtClean="0"/>
              <a:t>é</a:t>
            </a:r>
            <a:r>
              <a:rPr lang="pt-PT" sz="3200" dirty="0" smtClean="0"/>
              <a:t>cnico de Medicina vai determinar o estadio clínico do doente se possível (muitas vezes é preciso adiar esta decisão).</a:t>
            </a:r>
          </a:p>
          <a:p>
            <a:pPr algn="just" eaLnBrk="1" hangingPunct="1">
              <a:lnSpc>
                <a:spcPct val="150000"/>
              </a:lnSpc>
            </a:pPr>
            <a:endParaRPr lang="pt-PT" sz="3200" dirty="0" smtClean="0"/>
          </a:p>
          <a:p>
            <a:pPr eaLnBrk="1" hangingPunct="1"/>
            <a:endParaRPr lang="pt-PT" dirty="0" smtClean="0"/>
          </a:p>
          <a:p>
            <a:pPr eaLnBrk="1" hangingPunct="1"/>
            <a:endParaRPr lang="pt-PT" dirty="0" smtClean="0"/>
          </a:p>
          <a:p>
            <a:pPr eaLnBrk="1" hangingPunct="1"/>
            <a:endParaRPr lang="pt-PT" dirty="0" smtClean="0"/>
          </a:p>
          <a:p>
            <a:pPr eaLnBrk="1" hangingPunct="1"/>
            <a:endParaRPr lang="pt-PT" dirty="0" smtClean="0"/>
          </a:p>
          <a:p>
            <a:pPr eaLnBrk="1" hangingPunct="1"/>
            <a:endParaRPr lang="pt-PT" dirty="0" smtClean="0"/>
          </a:p>
          <a:p>
            <a:pPr eaLnBrk="1" hangingPunct="1"/>
            <a:endParaRPr lang="pt-PT" dirty="0" smtClean="0"/>
          </a:p>
          <a:p>
            <a:pPr eaLnBrk="1" hangingPunct="1"/>
            <a:endParaRPr lang="pt-PT" dirty="0" smtClean="0"/>
          </a:p>
          <a:p>
            <a:pPr eaLnBrk="1" hangingPunct="1"/>
            <a:endParaRPr lang="pt-PT" dirty="0" smtClean="0"/>
          </a:p>
          <a:p>
            <a:pPr eaLnBrk="1" hangingPunct="1"/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Plano de Seguimento: Primeira Consulta</a:t>
            </a:r>
          </a:p>
        </p:txBody>
      </p:sp>
      <p:sp>
        <p:nvSpPr>
          <p:cNvPr id="4608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eaLnBrk="1" hangingPunct="1">
              <a:defRPr/>
            </a:pPr>
            <a:r>
              <a:rPr lang="pt-PT" dirty="0" smtClean="0"/>
              <a:t>Resultado da contagem de CD4+ (ou solicitar se ainda não estiver disponível), e/ou de outros exames (se aplicável).</a:t>
            </a:r>
          </a:p>
          <a:p>
            <a:pPr algn="just" eaLnBrk="1" hangingPunct="1">
              <a:defRPr/>
            </a:pPr>
            <a:r>
              <a:rPr lang="pt-PT" dirty="0" smtClean="0"/>
              <a:t>Possibilidade de iniciar um tratamento profilático ou de preparar o doente para o in</a:t>
            </a:r>
            <a:r>
              <a:rPr lang="pt-PT" altLang="ja-JP" dirty="0" smtClean="0"/>
              <a:t>í</a:t>
            </a:r>
            <a:r>
              <a:rPr lang="pt-PT" dirty="0" smtClean="0"/>
              <a:t>cio do TARV.</a:t>
            </a:r>
          </a:p>
          <a:p>
            <a:pPr algn="just" eaLnBrk="1" hangingPunct="1">
              <a:defRPr/>
            </a:pPr>
            <a:r>
              <a:rPr lang="pt-PT" dirty="0" smtClean="0"/>
              <a:t>Próxima consulta após 7 a 15 dias (dependendo dos resultados dos testes e do estado físico do doente). O doente deverá voltar antes se tiver qualquer problema.  </a:t>
            </a:r>
          </a:p>
          <a:p>
            <a:pPr algn="just" eaLnBrk="1" hangingPunct="1">
              <a:defRPr/>
            </a:pPr>
            <a:r>
              <a:rPr lang="pt-PT" dirty="0" smtClean="0"/>
              <a:t>Encaminhamento para aconselhamento e grupos de apoio. </a:t>
            </a:r>
          </a:p>
          <a:p>
            <a:pPr algn="just" eaLnBrk="1" hangingPunct="1">
              <a:defRPr/>
            </a:pPr>
            <a:r>
              <a:rPr lang="pt-PT" dirty="0" smtClean="0"/>
              <a:t>Explicar como será a próxima consulta.</a:t>
            </a:r>
          </a:p>
          <a:p>
            <a:pPr algn="just" eaLnBrk="1" hangingPunct="1">
              <a:defRPr/>
            </a:pPr>
            <a:endParaRPr lang="pt-PT" dirty="0" smtClean="0"/>
          </a:p>
          <a:p>
            <a:pPr eaLnBrk="1" hangingPunct="1">
              <a:defRPr/>
            </a:pPr>
            <a:endParaRPr lang="pt-PT" dirty="0" smtClean="0"/>
          </a:p>
          <a:p>
            <a:pPr eaLnBrk="1" hangingPunct="1">
              <a:defRPr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>
          <a:xfrm>
            <a:off x="1066800" y="2819400"/>
            <a:ext cx="7772400" cy="14700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pt-BR" sz="4000" dirty="0" smtClean="0"/>
              <a:t>Unidade 2.1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PT" dirty="0" smtClean="0"/>
              <a:t>Abordagem Clínica do Doente HIV+: </a:t>
            </a:r>
            <a:br>
              <a:rPr lang="pt-PT" dirty="0" smtClean="0"/>
            </a:br>
            <a:r>
              <a:rPr lang="pt-PT" dirty="0" smtClean="0"/>
              <a:t>Anamnese e Exame Físico </a:t>
            </a:r>
            <a:r>
              <a:rPr lang="pt-BR" dirty="0" smtClean="0">
                <a:solidFill>
                  <a:srgbClr val="FF3300"/>
                </a:solidFill>
              </a:rPr>
              <a:t/>
            </a:r>
            <a:br>
              <a:rPr lang="pt-BR" dirty="0" smtClean="0">
                <a:solidFill>
                  <a:srgbClr val="FF3300"/>
                </a:solidFill>
              </a:rPr>
            </a:br>
            <a:r>
              <a:rPr lang="pt-PT" dirty="0" smtClean="0">
                <a:solidFill>
                  <a:srgbClr val="FF3300"/>
                </a:solidFill>
              </a:rPr>
              <a:t/>
            </a:r>
            <a:br>
              <a:rPr lang="pt-PT" dirty="0" smtClean="0">
                <a:solidFill>
                  <a:srgbClr val="FF3300"/>
                </a:solidFill>
              </a:rPr>
            </a:br>
            <a:endParaRPr lang="af-ZA" dirty="0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848600" cy="1143000"/>
          </a:xfrm>
        </p:spPr>
        <p:txBody>
          <a:bodyPr/>
          <a:lstStyle/>
          <a:p>
            <a:pPr eaLnBrk="1" hangingPunct="1"/>
            <a:r>
              <a:rPr lang="pt-PT" dirty="0" smtClean="0"/>
              <a:t>Plano de Seguimento do Doente Que Não Está em TARV (1)</a:t>
            </a:r>
          </a:p>
        </p:txBody>
      </p:sp>
      <p:sp>
        <p:nvSpPr>
          <p:cNvPr id="4608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pt-PT" sz="3000" dirty="0" smtClean="0"/>
              <a:t>Avaliar a resposta clínica a qualquer tratamento iniciado nas consultas anteriores.</a:t>
            </a:r>
          </a:p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pt-PT" sz="3000" dirty="0" smtClean="0"/>
              <a:t>Procurar  sinais e sintomas de IO e/ou TB e/ou outra doença.</a:t>
            </a:r>
          </a:p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pt-PT" sz="3000" dirty="0" smtClean="0"/>
              <a:t>Rever  qualquer problema apresentado pelo doente nas visitas anteriores (está a melhorar?).</a:t>
            </a:r>
          </a:p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pt-PT" sz="3000" dirty="0" smtClean="0"/>
              <a:t>Procurar sinais e sintomas de reacção adversa a </a:t>
            </a:r>
            <a:r>
              <a:rPr lang="pt-PT" sz="3000" dirty="0" err="1" smtClean="0"/>
              <a:t>Cotrimoxazol</a:t>
            </a:r>
            <a:r>
              <a:rPr lang="pt-PT" sz="3000" dirty="0" smtClean="0"/>
              <a:t> (se está a tomar).</a:t>
            </a:r>
          </a:p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pt-PT" sz="3000" dirty="0" smtClean="0"/>
              <a:t>Reavaliar CD4 e </a:t>
            </a:r>
            <a:r>
              <a:rPr lang="pt-PT" sz="3000" dirty="0" err="1" smtClean="0"/>
              <a:t>estadio</a:t>
            </a:r>
            <a:r>
              <a:rPr lang="pt-PT" sz="3000" dirty="0" smtClean="0"/>
              <a:t> clínico: O doente deve iniciar o TARV ou ainda não? </a:t>
            </a:r>
          </a:p>
          <a:p>
            <a:pPr eaLnBrk="1" hangingPunct="1">
              <a:defRPr/>
            </a:pPr>
            <a:endParaRPr lang="pt-PT" sz="3000" dirty="0" smtClean="0"/>
          </a:p>
          <a:p>
            <a:pPr eaLnBrk="1" hangingPunct="1">
              <a:defRPr/>
            </a:pPr>
            <a:endParaRPr lang="pt-PT" dirty="0" smtClean="0"/>
          </a:p>
          <a:p>
            <a:pPr eaLnBrk="1" hangingPunct="1">
              <a:defRPr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200" dirty="0" smtClean="0"/>
              <a:t>Plano de Seguimento do Doente Que Não Está em TARV (2)</a:t>
            </a:r>
          </a:p>
        </p:txBody>
      </p:sp>
      <p:sp>
        <p:nvSpPr>
          <p:cNvPr id="4608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pt-BR" sz="3200" dirty="0" smtClean="0"/>
              <a:t>Seguir o calendário de Exames Laboratoriais de Rotina. </a:t>
            </a:r>
          </a:p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pt-BR" sz="3200" dirty="0" smtClean="0"/>
              <a:t>A contagem de CD4 (com hemograma) deve ser repetida num intervalo de 3 a 6 meses, dependendo da contagem inicial.</a:t>
            </a:r>
          </a:p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pt-BR" sz="3200" dirty="0" smtClean="0"/>
              <a:t>Marcar as consultas de rotina.</a:t>
            </a:r>
          </a:p>
          <a:p>
            <a:pPr algn="just" eaLnBrk="1" hangingPunct="1">
              <a:defRPr/>
            </a:pPr>
            <a:r>
              <a:rPr lang="pt-PT" sz="3200" dirty="0" smtClean="0"/>
              <a:t>Explicar como será a consulta seguinte.</a:t>
            </a:r>
          </a:p>
          <a:p>
            <a:pPr algn="just" eaLnBrk="1" hangingPunct="1">
              <a:buFontTx/>
              <a:buNone/>
              <a:defRPr/>
            </a:pPr>
            <a:r>
              <a:rPr lang="pt-PT" b="1" dirty="0" smtClean="0"/>
              <a:t>Obs: </a:t>
            </a:r>
            <a:r>
              <a:rPr lang="pt-PT" sz="3200" dirty="0" smtClean="0"/>
              <a:t>O doente deverá voltar antes, se tiver qualquer problema.</a:t>
            </a:r>
          </a:p>
          <a:p>
            <a:pPr eaLnBrk="1" hangingPunct="1">
              <a:defRPr/>
            </a:pPr>
            <a:endParaRPr lang="pt-PT" dirty="0" smtClean="0"/>
          </a:p>
          <a:p>
            <a:pPr eaLnBrk="1" hangingPunct="1">
              <a:defRPr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Plano de Seguimento do Doente em TARV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sz="3200" dirty="0" smtClean="0"/>
              <a:t>Os princípios básicos são quase os mesmos.</a:t>
            </a:r>
          </a:p>
          <a:p>
            <a:pPr algn="just" eaLnBrk="1" hangingPunct="1">
              <a:lnSpc>
                <a:spcPct val="150000"/>
              </a:lnSpc>
              <a:buNone/>
            </a:pPr>
            <a:r>
              <a:rPr lang="pt-PT" b="1" dirty="0" smtClean="0"/>
              <a:t>Obs: </a:t>
            </a:r>
            <a:r>
              <a:rPr lang="pt-PT" sz="3200" dirty="0" smtClean="0"/>
              <a:t>Na unidade sobre seguimento o tema será tratado com mais profundidade.</a:t>
            </a:r>
          </a:p>
          <a:p>
            <a:pPr eaLnBrk="1" hangingPunct="1">
              <a:buFontTx/>
              <a:buNone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Actividade</a:t>
            </a:r>
            <a:r>
              <a:rPr lang="pt-PT" dirty="0" smtClean="0"/>
              <a:t>: Análise do Processo Clínico</a:t>
            </a:r>
            <a:endParaRPr lang="af-ZA" dirty="0" smtClean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5638800" cy="449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pt-PT" sz="2400" dirty="0" smtClean="0"/>
              <a:t>Analise o processo clínico usado no Serviço TARV e discuta:</a:t>
            </a:r>
          </a:p>
          <a:p>
            <a:pPr eaLnBrk="1" hangingPunct="1"/>
            <a:r>
              <a:rPr lang="pt-PT" sz="2400" dirty="0" smtClean="0"/>
              <a:t>A importância de cada parte do processo para o seguimento do doente HIV+</a:t>
            </a:r>
          </a:p>
          <a:p>
            <a:pPr eaLnBrk="1" hangingPunct="1"/>
            <a:r>
              <a:rPr lang="pt-PT" sz="2400" dirty="0" smtClean="0"/>
              <a:t>Quais as consequências de não preencher, ou de preencher incorrectamente um processo para o doente (ver parte por parte no processo)?</a:t>
            </a:r>
            <a:endParaRPr lang="pt-PT" sz="2400" dirty="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endParaRPr lang="pt-PT" sz="2400" dirty="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endParaRPr lang="pt-PT" sz="2400" dirty="0" smtClean="0"/>
          </a:p>
        </p:txBody>
      </p:sp>
      <p:pic>
        <p:nvPicPr>
          <p:cNvPr id="3686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75" y="2743200"/>
            <a:ext cx="218122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Actividade: Estudo de Caso</a:t>
            </a:r>
            <a:endParaRPr lang="en-US" smtClean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>
              <a:buNone/>
            </a:pPr>
            <a:r>
              <a:rPr lang="pt-BR" sz="3600" b="1" dirty="0" smtClean="0"/>
              <a:t>Folha de Exercício </a:t>
            </a:r>
            <a:r>
              <a:rPr lang="pt-BR" sz="3600" dirty="0" smtClean="0"/>
              <a:t>– Decisões Clínicas</a:t>
            </a:r>
          </a:p>
          <a:p>
            <a:pPr eaLnBrk="1" hangingPunct="1">
              <a:buNone/>
            </a:pPr>
            <a:r>
              <a:rPr lang="pt-BR" sz="3600" b="1" dirty="0" smtClean="0"/>
              <a:t>Pontos para a discussão:</a:t>
            </a:r>
          </a:p>
          <a:p>
            <a:pPr eaLnBrk="1" hangingPunct="1"/>
            <a:r>
              <a:rPr lang="pt-BR" sz="3600" dirty="0" smtClean="0"/>
              <a:t>Casos 1 a 8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Pontos</a:t>
            </a:r>
            <a:r>
              <a:rPr lang="en-US" dirty="0" smtClean="0"/>
              <a:t>-</a:t>
            </a:r>
            <a:r>
              <a:rPr lang="en-US" dirty="0" err="1" smtClean="0"/>
              <a:t>chave</a:t>
            </a:r>
            <a:r>
              <a:rPr lang="en-US" dirty="0" smtClean="0"/>
              <a:t> </a:t>
            </a:r>
            <a:r>
              <a:rPr lang="en-US" dirty="0" smtClean="0"/>
              <a:t>(1)</a:t>
            </a:r>
            <a:endParaRPr lang="af-ZA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pt-PT" sz="2400" dirty="0" smtClean="0"/>
              <a:t>É importante abrir correctamente o processo clínico do doente HIV+ e mantê-lo actualizado para que qualquer clínico possa conhecer o plano de seguimento desse doente.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2400" dirty="0" smtClean="0"/>
              <a:t>É importante realizar todos os passos na primeira consulta do doente HIV+ para garantir que o doente seja avaliado correctamente e que os erros sejam minimizados durante o seu tratamento.</a:t>
            </a:r>
            <a:endParaRPr lang="pt-PT" sz="2400" strike="sngStrike" dirty="0" smtClean="0"/>
          </a:p>
          <a:p>
            <a:pPr eaLnBrk="1" hangingPunct="1">
              <a:lnSpc>
                <a:spcPct val="150000"/>
              </a:lnSpc>
              <a:defRPr/>
            </a:pPr>
            <a:endParaRPr lang="af-Z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Pontos</a:t>
            </a:r>
            <a:r>
              <a:rPr lang="en-US" dirty="0" smtClean="0"/>
              <a:t>-</a:t>
            </a:r>
            <a:r>
              <a:rPr lang="en-US" dirty="0" err="1" smtClean="0"/>
              <a:t>chave</a:t>
            </a:r>
            <a:r>
              <a:rPr lang="en-US" dirty="0" smtClean="0"/>
              <a:t> (</a:t>
            </a:r>
            <a:r>
              <a:rPr lang="en-US" dirty="0" smtClean="0"/>
              <a:t>2)</a:t>
            </a:r>
            <a:endParaRPr lang="af-ZA" dirty="0" smtClean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pt-PT" sz="2400" dirty="0" smtClean="0"/>
              <a:t>A anamnese e o exame físico completo devem ser realizados em cada consulta do doente para obter um diagnóstico precoce de qualquer problema que possa</a:t>
            </a:r>
            <a:r>
              <a:rPr lang="pt-PT" sz="2400" dirty="0" smtClean="0">
                <a:solidFill>
                  <a:srgbClr val="00B0F0"/>
                </a:solidFill>
              </a:rPr>
              <a:t> </a:t>
            </a:r>
            <a:r>
              <a:rPr lang="pt-PT" sz="2400" dirty="0" smtClean="0"/>
              <a:t>surgir na evolução da doença.</a:t>
            </a:r>
            <a:endParaRPr lang="en-US" sz="2400" dirty="0" smtClean="0"/>
          </a:p>
          <a:p>
            <a:pPr algn="just" eaLnBrk="1" hangingPunct="1">
              <a:lnSpc>
                <a:spcPct val="150000"/>
              </a:lnSpc>
            </a:pPr>
            <a:r>
              <a:rPr lang="pt-BR" sz="2400" dirty="0" smtClean="0"/>
              <a:t>Avaliar e dar prioridade aos problemas mais importantes do doente, e tomar decisões segundo cada caso.</a:t>
            </a:r>
            <a:endParaRPr lang="en-US" sz="2400" dirty="0" smtClean="0"/>
          </a:p>
          <a:p>
            <a:pPr algn="just" eaLnBrk="1" hangingPunct="1">
              <a:lnSpc>
                <a:spcPct val="150000"/>
              </a:lnSpc>
            </a:pPr>
            <a:r>
              <a:rPr lang="pt-PT" sz="2400" dirty="0" smtClean="0"/>
              <a:t>O clínico deve explicar ao doente o plano da consulta seguinte.</a:t>
            </a:r>
            <a:endParaRPr lang="af-ZA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dirty="0" smtClean="0"/>
              <a:t>Introdução</a:t>
            </a:r>
            <a:endParaRPr lang="af-ZA" sz="32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pt-BR" sz="3200" dirty="0" smtClean="0"/>
              <a:t>Esta unidade aborda passos importantes para avaliação do doente seropositivo durante a consulta. </a:t>
            </a:r>
          </a:p>
          <a:p>
            <a:pPr algn="just" eaLnBrk="1" hangingPunct="1">
              <a:defRPr/>
            </a:pPr>
            <a:r>
              <a:rPr lang="pt-BR" sz="3200" dirty="0" smtClean="0"/>
              <a:t>Tomar decisões clínicas correctas só  é possível quando o doente é bem avaliado. Muitos erros clínicos provêm da avaliação incompleta do doente ou da incorreta recolha de dados nos processos clínicos.</a:t>
            </a:r>
            <a:endParaRPr lang="af-Z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200" dirty="0" smtClean="0"/>
              <a:t>Objectivos de Aprendizagem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eaLnBrk="1" hangingPunct="1">
              <a:buFontTx/>
              <a:buNone/>
            </a:pPr>
            <a:r>
              <a:rPr lang="pt-PT" dirty="0" smtClean="0"/>
              <a:t>No final desta unidade, os formandos devem ser capazes de:</a:t>
            </a:r>
            <a:endParaRPr lang="af-ZA" dirty="0" smtClean="0"/>
          </a:p>
          <a:p>
            <a:pPr algn="just" eaLnBrk="1" hangingPunct="1"/>
            <a:r>
              <a:rPr lang="af-ZA" dirty="0" smtClean="0"/>
              <a:t>Compreender a importância de uma correcta e completa avaliação do doente HIV+ desde a sua primeira consulta</a:t>
            </a:r>
          </a:p>
          <a:p>
            <a:pPr algn="just" eaLnBrk="1" hangingPunct="1"/>
            <a:r>
              <a:rPr lang="pt-PT" dirty="0" smtClean="0"/>
              <a:t>Interpretar cuidadosamente a semiologia médica </a:t>
            </a:r>
            <a:endParaRPr lang="en-US" dirty="0" smtClean="0"/>
          </a:p>
          <a:p>
            <a:pPr algn="just" eaLnBrk="1" hangingPunct="1"/>
            <a:r>
              <a:rPr lang="pt-PT" dirty="0" smtClean="0"/>
              <a:t>Registar</a:t>
            </a:r>
            <a:r>
              <a:rPr lang="pt-BR" dirty="0" smtClean="0"/>
              <a:t> correctamente nos processos as informações obtidas a partir da história clínica</a:t>
            </a:r>
          </a:p>
          <a:p>
            <a:pPr algn="just" eaLnBrk="1" hangingPunct="1"/>
            <a:r>
              <a:rPr lang="pt-BR" dirty="0" smtClean="0"/>
              <a:t>Identificar as prioridades dos problemas do doente</a:t>
            </a:r>
            <a:endParaRPr lang="en-US" dirty="0" smtClean="0"/>
          </a:p>
          <a:p>
            <a:pPr algn="just" eaLnBrk="1" hangingPunct="1">
              <a:buNone/>
            </a:pPr>
            <a:endParaRPr lang="en-US" dirty="0" smtClean="0"/>
          </a:p>
          <a:p>
            <a:pPr eaLnBrk="1" hangingPunct="1"/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Discussão</a:t>
            </a:r>
            <a:endParaRPr lang="pt-PT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BR" sz="3200" dirty="0" smtClean="0"/>
              <a:t>Quando um utente HIV+ chega à Unidade Sanitária, quais são os procedimentos clínicos e administrativos que </a:t>
            </a:r>
            <a:r>
              <a:rPr lang="pt-BR" sz="3200" b="1" dirty="0" smtClean="0"/>
              <a:t>o TM e a sua equipa </a:t>
            </a:r>
            <a:r>
              <a:rPr lang="pt-BR" sz="3200" dirty="0" smtClean="0"/>
              <a:t>devem seguir?</a:t>
            </a:r>
            <a:r>
              <a:rPr lang="en-US" sz="3200" dirty="0" smtClean="0"/>
              <a:t> </a:t>
            </a:r>
            <a:endParaRPr lang="pt-BR" sz="3200" dirty="0" smtClean="0"/>
          </a:p>
          <a:p>
            <a:pPr lvl="1" algn="just" eaLnBrk="1" hangingPunct="1"/>
            <a:r>
              <a:rPr lang="pt-BR" sz="3200" dirty="0" smtClean="0"/>
              <a:t>Registos</a:t>
            </a:r>
          </a:p>
          <a:p>
            <a:pPr lvl="1" algn="just" eaLnBrk="1" hangingPunct="1"/>
            <a:r>
              <a:rPr lang="pt-BR" sz="3200" dirty="0" smtClean="0"/>
              <a:t>Exames</a:t>
            </a:r>
          </a:p>
          <a:p>
            <a:pPr lvl="1" algn="just" eaLnBrk="1" hangingPunct="1"/>
            <a:r>
              <a:rPr lang="pt-BR" sz="3200" dirty="0" smtClean="0"/>
              <a:t>Testes de laboratório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8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77200" cy="1295400"/>
          </a:xfrm>
        </p:spPr>
        <p:txBody>
          <a:bodyPr/>
          <a:lstStyle/>
          <a:p>
            <a:pPr eaLnBrk="1" hangingPunct="1"/>
            <a:r>
              <a:rPr lang="pt-BR" dirty="0" smtClean="0"/>
              <a:t>Passos Importantes na Primeira Consulta e Consultas Seguintes (1) </a:t>
            </a:r>
            <a:endParaRPr lang="af-ZA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lnSpc>
                <a:spcPct val="150000"/>
              </a:lnSpc>
              <a:buFontTx/>
              <a:buAutoNum type="arabicPeriod"/>
            </a:pPr>
            <a:r>
              <a:rPr lang="pt-BR" sz="3200" b="1" dirty="0" smtClean="0"/>
              <a:t>Recepção:</a:t>
            </a:r>
          </a:p>
          <a:p>
            <a:pPr marL="514350" indent="-514350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3200" dirty="0" smtClean="0"/>
              <a:t>Preenchimento do Livro de </a:t>
            </a:r>
            <a:r>
              <a:rPr lang="pt-BR" sz="3200" dirty="0" err="1" smtClean="0"/>
              <a:t>Registo</a:t>
            </a:r>
            <a:r>
              <a:rPr lang="pt-BR" sz="3200" dirty="0" smtClean="0"/>
              <a:t> na Recepção </a:t>
            </a:r>
          </a:p>
          <a:p>
            <a:pPr marL="514350" indent="-514350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3200" dirty="0" smtClean="0"/>
              <a:t>Preenchimento do Cartão de Identificação do doente </a:t>
            </a:r>
            <a:endParaRPr lang="pt-BR" sz="3200" dirty="0" smtClean="0">
              <a:solidFill>
                <a:srgbClr val="FF0000"/>
              </a:solidFill>
            </a:endParaRPr>
          </a:p>
          <a:p>
            <a:pPr marL="514350" indent="-514350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3200" dirty="0" smtClean="0"/>
              <a:t>Abertura do processo clínico.</a:t>
            </a:r>
          </a:p>
          <a:p>
            <a:pPr marL="514350" indent="-514350" eaLnBrk="1" hangingPunct="1">
              <a:lnSpc>
                <a:spcPct val="150000"/>
              </a:lnSpc>
              <a:buFontTx/>
              <a:buNone/>
            </a:pPr>
            <a:endParaRPr lang="af-ZA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NID: </a:t>
            </a:r>
            <a:r>
              <a:rPr lang="en-US" dirty="0" err="1" smtClean="0"/>
              <a:t>Código</a:t>
            </a:r>
            <a:r>
              <a:rPr lang="en-US" dirty="0" smtClean="0"/>
              <a:t> Individual do </a:t>
            </a:r>
            <a:r>
              <a:rPr lang="en-US" dirty="0" err="1" smtClean="0"/>
              <a:t>Doente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1524000"/>
            <a:ext cx="4572000" cy="3505200"/>
          </a:xfrm>
          <a:prstGeom prst="rect">
            <a:avLst/>
          </a:prstGeom>
          <a:ln>
            <a:solidFill>
              <a:srgbClr val="FF33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pt-PT" sz="2300" dirty="0" smtClean="0">
                <a:solidFill>
                  <a:sysClr val="windowText" lastClr="000000"/>
                </a:solidFill>
              </a:rPr>
              <a:t>Dígitos pré-definidos e fixos:</a:t>
            </a:r>
          </a:p>
          <a:p>
            <a:pPr>
              <a:buFont typeface="Wingdings" pitchFamily="2" charset="2"/>
              <a:buChar char="Ø"/>
            </a:pPr>
            <a:r>
              <a:rPr lang="pt-PT" sz="2300" dirty="0" smtClean="0">
                <a:solidFill>
                  <a:sysClr val="windowText" lastClr="000000"/>
                </a:solidFill>
              </a:rPr>
              <a:t>2 </a:t>
            </a:r>
            <a:r>
              <a:rPr lang="pt-PT" sz="2300" dirty="0" err="1" smtClean="0">
                <a:solidFill>
                  <a:sysClr val="windowText" lastClr="000000"/>
                </a:solidFill>
              </a:rPr>
              <a:t>números-PROVÍNCIA-Nampula-</a:t>
            </a:r>
            <a:r>
              <a:rPr lang="pt-PT" sz="2300" b="1" dirty="0" err="1" smtClean="0">
                <a:solidFill>
                  <a:sysClr val="windowText" lastClr="000000"/>
                </a:solidFill>
              </a:rPr>
              <a:t>03</a:t>
            </a:r>
            <a:endParaRPr lang="pt-PT" sz="2300" b="1" dirty="0" smtClean="0">
              <a:solidFill>
                <a:sysClr val="windowText" lastClr="0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pt-PT" sz="2300" dirty="0" smtClean="0">
                <a:solidFill>
                  <a:sysClr val="windowText" lastClr="000000"/>
                </a:solidFill>
              </a:rPr>
              <a:t>2 </a:t>
            </a:r>
            <a:r>
              <a:rPr lang="pt-PT" sz="2300" dirty="0" err="1" smtClean="0">
                <a:solidFill>
                  <a:sysClr val="windowText" lastClr="000000"/>
                </a:solidFill>
              </a:rPr>
              <a:t>números-</a:t>
            </a:r>
            <a:r>
              <a:rPr lang="pt-PT" sz="2300" dirty="0" smtClean="0">
                <a:solidFill>
                  <a:sysClr val="windowText" lastClr="000000"/>
                </a:solidFill>
              </a:rPr>
              <a:t> </a:t>
            </a:r>
            <a:r>
              <a:rPr lang="pt-PT" sz="2300" dirty="0" err="1" smtClean="0">
                <a:solidFill>
                  <a:sysClr val="windowText" lastClr="000000"/>
                </a:solidFill>
              </a:rPr>
              <a:t>DISTRITO-Nampula-</a:t>
            </a:r>
            <a:r>
              <a:rPr lang="pt-PT" sz="2300" b="1" dirty="0" err="1" smtClean="0">
                <a:solidFill>
                  <a:sysClr val="windowText" lastClr="000000"/>
                </a:solidFill>
              </a:rPr>
              <a:t>01</a:t>
            </a:r>
            <a:endParaRPr lang="pt-PT" sz="2300" b="1" dirty="0" smtClean="0">
              <a:solidFill>
                <a:sysClr val="windowText" lastClr="0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pt-PT" sz="2300" dirty="0" smtClean="0">
                <a:solidFill>
                  <a:sysClr val="windowText" lastClr="000000"/>
                </a:solidFill>
              </a:rPr>
              <a:t>2 </a:t>
            </a:r>
            <a:r>
              <a:rPr lang="pt-PT" sz="2300" dirty="0" err="1" smtClean="0">
                <a:solidFill>
                  <a:sysClr val="windowText" lastClr="000000"/>
                </a:solidFill>
              </a:rPr>
              <a:t>números-UNIDADE</a:t>
            </a:r>
            <a:r>
              <a:rPr lang="pt-PT" sz="2300" dirty="0" smtClean="0">
                <a:solidFill>
                  <a:sysClr val="windowText" lastClr="000000"/>
                </a:solidFill>
              </a:rPr>
              <a:t> </a:t>
            </a:r>
            <a:r>
              <a:rPr lang="pt-PT" sz="2300" dirty="0" err="1" smtClean="0">
                <a:solidFill>
                  <a:sysClr val="windowText" lastClr="000000"/>
                </a:solidFill>
              </a:rPr>
              <a:t>SANITÁRIA-</a:t>
            </a:r>
            <a:r>
              <a:rPr lang="pt-PT" sz="2300" b="1" dirty="0" err="1" smtClean="0">
                <a:solidFill>
                  <a:sysClr val="windowText" lastClr="000000"/>
                </a:solidFill>
              </a:rPr>
              <a:t>00</a:t>
            </a:r>
            <a:endParaRPr lang="pt-PT" sz="2300" b="1" dirty="0" smtClean="0">
              <a:solidFill>
                <a:sysClr val="windowText" lastClr="0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pt-PT" sz="2300" dirty="0" smtClean="0">
                <a:solidFill>
                  <a:sysClr val="windowText" lastClr="000000"/>
                </a:solidFill>
              </a:rPr>
              <a:t>2 </a:t>
            </a:r>
            <a:r>
              <a:rPr lang="pt-PT" sz="2300" dirty="0" err="1" smtClean="0">
                <a:solidFill>
                  <a:sysClr val="windowText" lastClr="000000"/>
                </a:solidFill>
              </a:rPr>
              <a:t>números-SERVI</a:t>
            </a:r>
            <a:r>
              <a:rPr lang="pt-PT" sz="2300" dirty="0" err="1" smtClean="0">
                <a:solidFill>
                  <a:sysClr val="windowText" lastClr="000000"/>
                </a:solidFill>
                <a:latin typeface="Arial"/>
                <a:cs typeface="Arial"/>
              </a:rPr>
              <a:t>Ç</a:t>
            </a:r>
            <a:r>
              <a:rPr lang="pt-PT" sz="2300" dirty="0" err="1" smtClean="0">
                <a:solidFill>
                  <a:sysClr val="windowText" lastClr="000000"/>
                </a:solidFill>
              </a:rPr>
              <a:t>O</a:t>
            </a:r>
            <a:r>
              <a:rPr lang="pt-PT" sz="2300" dirty="0" smtClean="0">
                <a:solidFill>
                  <a:sysClr val="windowText" lastClr="000000"/>
                </a:solidFill>
              </a:rPr>
              <a:t> </a:t>
            </a:r>
            <a:r>
              <a:rPr lang="pt-PT" sz="2300" dirty="0" err="1" smtClean="0">
                <a:solidFill>
                  <a:sysClr val="windowText" lastClr="000000"/>
                </a:solidFill>
              </a:rPr>
              <a:t>TARV-</a:t>
            </a:r>
            <a:r>
              <a:rPr lang="pt-PT" sz="2300" b="1" dirty="0" err="1" smtClean="0">
                <a:solidFill>
                  <a:sysClr val="windowText" lastClr="000000"/>
                </a:solidFill>
              </a:rPr>
              <a:t>01</a:t>
            </a:r>
            <a:endParaRPr lang="pt-PT" sz="2300" dirty="0"/>
          </a:p>
        </p:txBody>
      </p:sp>
      <p:sp>
        <p:nvSpPr>
          <p:cNvPr id="7" name="TextBox 6"/>
          <p:cNvSpPr txBox="1"/>
          <p:nvPr/>
        </p:nvSpPr>
        <p:spPr>
          <a:xfrm>
            <a:off x="11201400" y="2590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" y="2590800"/>
            <a:ext cx="2851731" cy="1938992"/>
          </a:xfrm>
          <a:prstGeom prst="rect">
            <a:avLst/>
          </a:prstGeom>
          <a:ln>
            <a:solidFill>
              <a:srgbClr val="FF33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PT" sz="2400" dirty="0" err="1" smtClean="0">
                <a:solidFill>
                  <a:sysClr val="windowText" lastClr="000000"/>
                </a:solidFill>
              </a:rPr>
              <a:t>NID-</a:t>
            </a:r>
            <a:endParaRPr lang="pt-PT" sz="2400" dirty="0" smtClean="0">
              <a:solidFill>
                <a:sysClr val="windowText" lastClr="0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pt-PT" sz="2400" dirty="0" smtClean="0">
                <a:solidFill>
                  <a:sysClr val="windowText" lastClr="000000"/>
                </a:solidFill>
              </a:rPr>
              <a:t>Oito dígitos predefinidos e fixos</a:t>
            </a:r>
          </a:p>
          <a:p>
            <a:pPr>
              <a:buFont typeface="Wingdings" pitchFamily="2" charset="2"/>
              <a:buChar char="Ø"/>
            </a:pPr>
            <a:r>
              <a:rPr lang="pt-PT" sz="2400" dirty="0" smtClean="0">
                <a:solidFill>
                  <a:sysClr val="windowText" lastClr="000000"/>
                </a:solidFill>
              </a:rPr>
              <a:t>Três a sete dígitos variáveis</a:t>
            </a:r>
            <a:endParaRPr lang="pt-PT" sz="2400" dirty="0">
              <a:solidFill>
                <a:sysClr val="windowText" lastClr="0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0" y="5181600"/>
            <a:ext cx="3276600" cy="1631216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PT" sz="2000" dirty="0" smtClean="0"/>
              <a:t>Dígitos variáveis:</a:t>
            </a:r>
          </a:p>
          <a:p>
            <a:pPr>
              <a:buFont typeface="Wingdings" pitchFamily="2" charset="2"/>
              <a:buChar char="Ø"/>
            </a:pPr>
            <a:r>
              <a:rPr lang="pt-PT" sz="2000" dirty="0" smtClean="0"/>
              <a:t>2 números –ANO-</a:t>
            </a:r>
            <a:r>
              <a:rPr lang="pt-PT" sz="2000" b="1" dirty="0" smtClean="0">
                <a:solidFill>
                  <a:schemeClr val="tx1"/>
                </a:solidFill>
              </a:rPr>
              <a:t>06</a:t>
            </a:r>
          </a:p>
          <a:p>
            <a:pPr>
              <a:buFont typeface="Wingdings" pitchFamily="2" charset="2"/>
              <a:buChar char="Ø"/>
            </a:pPr>
            <a:r>
              <a:rPr lang="pt-PT" sz="2000" dirty="0" smtClean="0"/>
              <a:t>1 a 5 </a:t>
            </a:r>
            <a:r>
              <a:rPr lang="pt-PT" sz="2000" dirty="0" err="1" smtClean="0"/>
              <a:t>números-</a:t>
            </a:r>
            <a:r>
              <a:rPr lang="pt-PT" sz="2000" dirty="0" smtClean="0"/>
              <a:t> ENTRADA  DO </a:t>
            </a:r>
            <a:r>
              <a:rPr lang="pt-PT" sz="2000" dirty="0" err="1" smtClean="0"/>
              <a:t>DOENTE</a:t>
            </a:r>
            <a:r>
              <a:rPr lang="pt-PT" sz="2000" b="1" dirty="0" err="1" smtClean="0"/>
              <a:t>-01</a:t>
            </a:r>
            <a:endParaRPr lang="pt-PT" sz="2000" b="1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048000" y="1905000"/>
            <a:ext cx="1219200" cy="685800"/>
          </a:xfrm>
          <a:prstGeom prst="straightConnector1">
            <a:avLst/>
          </a:prstGeom>
          <a:ln w="1174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200400" y="4495800"/>
            <a:ext cx="1371600" cy="1143000"/>
          </a:xfrm>
          <a:prstGeom prst="straightConnector1">
            <a:avLst/>
          </a:prstGeom>
          <a:ln w="1301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3400" y="5791200"/>
            <a:ext cx="2590800" cy="92333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pt-PT" dirty="0" smtClean="0"/>
              <a:t>Ex: Primeiro Doente de Janeiro de 2006: </a:t>
            </a:r>
          </a:p>
          <a:p>
            <a:r>
              <a:rPr lang="pt-PT" dirty="0" smtClean="0"/>
              <a:t>03-01-00-01 / 06/1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8"/>
          <p:cNvSpPr>
            <a:spLocks noGrp="1"/>
          </p:cNvSpPr>
          <p:nvPr>
            <p:ph type="title"/>
          </p:nvPr>
        </p:nvSpPr>
        <p:spPr>
          <a:xfrm>
            <a:off x="304800" y="0"/>
            <a:ext cx="8458200" cy="1447800"/>
          </a:xfrm>
        </p:spPr>
        <p:txBody>
          <a:bodyPr/>
          <a:lstStyle/>
          <a:p>
            <a:pPr eaLnBrk="1" hangingPunct="1"/>
            <a:r>
              <a:rPr lang="pt-BR" dirty="0" smtClean="0"/>
              <a:t>Passos Importantes na Primeira Consulta e Consultas Seguintes (2) </a:t>
            </a:r>
            <a:endParaRPr lang="af-ZA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lnSpc>
                <a:spcPct val="150000"/>
              </a:lnSpc>
              <a:buNone/>
            </a:pPr>
            <a:r>
              <a:rPr lang="pt-BR" sz="3200" dirty="0" smtClean="0">
                <a:solidFill>
                  <a:srgbClr val="FF0000"/>
                </a:solidFill>
              </a:rPr>
              <a:t>2</a:t>
            </a:r>
            <a:r>
              <a:rPr lang="pt-BR" sz="3200" dirty="0" smtClean="0"/>
              <a:t>. </a:t>
            </a:r>
            <a:r>
              <a:rPr lang="pt-BR" sz="3200" b="1" dirty="0" smtClean="0"/>
              <a:t>Aconselhamento:</a:t>
            </a:r>
          </a:p>
          <a:p>
            <a:pPr marL="514350" indent="-514350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3200" dirty="0" smtClean="0"/>
              <a:t>Confirmação do diagnóstico do HIV</a:t>
            </a:r>
          </a:p>
          <a:p>
            <a:pPr marL="514350" indent="-514350" eaLnBrk="1" hangingPunct="1">
              <a:lnSpc>
                <a:spcPct val="150000"/>
              </a:lnSpc>
              <a:buNone/>
            </a:pPr>
            <a:endParaRPr lang="af-ZA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Módulo 2&amp;quot;&quot;/&gt;&lt;property id=&quot;20307&quot; value=&quot;400&quot;/&gt;&lt;/object&gt;&lt;object type=&quot;3&quot; unique_id=&quot;10005&quot;&gt;&lt;property id=&quot;20148&quot; value=&quot;5&quot;/&gt;&lt;property id=&quot;20300&quot; value=&quot;Slide 2 - &amp;quot;Divisão do Módulo 2&amp;quot;&quot;/&gt;&lt;property id=&quot;20307&quot; value=&quot;401&quot;/&gt;&lt;/object&gt;&lt;object type=&quot;3&quot; unique_id=&quot;10006&quot;&gt;&lt;property id=&quot;20148&quot; value=&quot;5&quot;/&gt;&lt;property id=&quot;20300&quot; value=&quot;Slide 3 - &amp;quot;Unidade 2.1&amp;#x0D;&amp;#x0A;&amp;#x0D;&amp;#x0A;Abordagem Clínica do Doente HIV+: &amp;#x0D;&amp;#x0A;Anamnese e Exame Físico &amp;#x0D;&amp;#x0A;&amp;#x0D;&amp;#x0A;&amp;quot;&quot;/&gt;&lt;property id=&quot;20307&quot; value=&quot;256&quot;/&gt;&lt;/object&gt;&lt;object type=&quot;3&quot; unique_id=&quot;10007&quot;&gt;&lt;property id=&quot;20148&quot; value=&quot;5&quot;/&gt;&lt;property id=&quot;20300&quot; value=&quot;Slide 4 - &amp;quot;Introdução&amp;quot;&quot;/&gt;&lt;property id=&quot;20307&quot; value=&quot;381&quot;/&gt;&lt;/object&gt;&lt;object type=&quot;3&quot; unique_id=&quot;10008&quot;&gt;&lt;property id=&quot;20148&quot; value=&quot;5&quot;/&gt;&lt;property id=&quot;20300&quot; value=&quot;Slide 5 - &amp;quot;Objectivos de Aprendizagem&amp;quot;&quot;/&gt;&lt;property id=&quot;20307&quot; value=&quot;399&quot;/&gt;&lt;/object&gt;&lt;object type=&quot;3&quot; unique_id=&quot;10009&quot;&gt;&lt;property id=&quot;20148&quot; value=&quot;5&quot;/&gt;&lt;property id=&quot;20300&quot; value=&quot;Slide 6 - &amp;quot;Discussão&amp;quot;&quot;/&gt;&lt;property id=&quot;20307&quot; value=&quot;338&quot;/&gt;&lt;/object&gt;&lt;object type=&quot;3&quot; unique_id=&quot;10010&quot;&gt;&lt;property id=&quot;20148&quot; value=&quot;5&quot;/&gt;&lt;property id=&quot;20300&quot; value=&quot;Slide 7 - &amp;quot;Passos Importantes na Primeira Consulta e Consultas Seguintes (1) &amp;quot;&quot;/&gt;&lt;property id=&quot;20307&quot; value=&quot;350&quot;/&gt;&lt;/object&gt;&lt;object type=&quot;3&quot; unique_id=&quot;10011&quot;&gt;&lt;property id=&quot;20148&quot; value=&quot;5&quot;/&gt;&lt;property id=&quot;20300&quot; value=&quot;Slide 8 - &amp;quot;NID: Código Individual do Doente&amp;quot;&quot;/&gt;&lt;property id=&quot;20307&quot; value=&quot;406&quot;/&gt;&lt;/object&gt;&lt;object type=&quot;3&quot; unique_id=&quot;10012&quot;&gt;&lt;property id=&quot;20148&quot; value=&quot;5&quot;/&gt;&lt;property id=&quot;20300&quot; value=&quot;Slide 9 - &amp;quot;Passos Importantes na Primeira Consulta e Consultas Seguintes (2) &amp;quot;&quot;/&gt;&lt;property id=&quot;20307&quot; value=&quot;404&quot;/&gt;&lt;/object&gt;&lt;object type=&quot;3&quot; unique_id=&quot;10013&quot;&gt;&lt;property id=&quot;20148&quot; value=&quot;5&quot;/&gt;&lt;property id=&quot;20300&quot; value=&quot;Slide 10 - &amp;quot;Passos Importantes na Primeira Consulta e Consultas Seguintes (3)&amp;quot;&quot;/&gt;&lt;property id=&quot;20307&quot; value=&quot;396&quot;/&gt;&lt;/object&gt;&lt;object type=&quot;3&quot; unique_id=&quot;10014&quot;&gt;&lt;property id=&quot;20148&quot; value=&quot;5&quot;/&gt;&lt;property id=&quot;20300&quot; value=&quot;Slide 11 - &amp;quot;Passos Importantes na Primeira Consulta e Consultas Seguintes (4)&amp;quot;&quot;/&gt;&lt;property id=&quot;20307&quot; value=&quot;405&quot;/&gt;&lt;/object&gt;&lt;object type=&quot;3&quot; unique_id=&quot;10015&quot;&gt;&lt;property id=&quot;20148&quot; value=&quot;5&quot;/&gt;&lt;property id=&quot;20300&quot; value=&quot;Slide 12 - &amp;quot;Passo Clínico: Identificação de&amp;#x0D;&amp;#x0A;Sinais de Perigo e Início do Tratamento&amp;quot;&quot;/&gt;&lt;property id=&quot;20307&quot; value=&quot;397&quot;/&gt;&lt;/object&gt;&lt;object type=&quot;3&quot; unique_id=&quot;10016&quot;&gt;&lt;property id=&quot;20148&quot; value=&quot;5&quot;/&gt;&lt;property id=&quot;20300&quot; value=&quot;Slide 13 - &amp;quot;Passo Clínico: Preenchimento do Processo Clínico&amp;quot;&quot;/&gt;&lt;property id=&quot;20307&quot; value=&quot;264&quot;/&gt;&lt;/object&gt;&lt;object type=&quot;3&quot; unique_id=&quot;10017&quot;&gt;&lt;property id=&quot;20148&quot; value=&quot;5&quot;/&gt;&lt;property id=&quot;20300&quot; value=&quot;Slide 14 - &amp;quot;Passo Clínico: &amp;#x0D;&amp;#x0A;Reforço do Aconselhamento&amp;quot;&quot;/&gt;&lt;property id=&quot;20307&quot; value=&quot;367&quot;/&gt;&lt;/object&gt;&lt;object type=&quot;3&quot; unique_id=&quot;10018&quot;&gt;&lt;property id=&quot;20148&quot; value=&quot;5&quot;/&gt;&lt;property id=&quot;20300&quot; value=&quot;Slide 15 - &amp;quot; Passo Clínico: Anamnese (1) &amp;quot;&quot;/&gt;&lt;property id=&quot;20307&quot; value=&quot;357&quot;/&gt;&lt;/object&gt;&lt;object type=&quot;3&quot; unique_id=&quot;10019&quot;&gt;&lt;property id=&quot;20148&quot; value=&quot;5&quot;/&gt;&lt;property id=&quot;20300&quot; value=&quot;Slide 16 - &amp;quot;Anamnese (2)&amp;quot;&quot;/&gt;&lt;property id=&quot;20307&quot; value=&quot;370&quot;/&gt;&lt;/object&gt;&lt;object type=&quot;3&quot; unique_id=&quot;10020&quot;&gt;&lt;property id=&quot;20148&quot; value=&quot;5&quot;/&gt;&lt;property id=&quot;20300&quot; value=&quot;Slide 17 - &amp;quot;Anamnese – Sinais e Sintomas (1)&amp;quot;&quot;/&gt;&lt;property id=&quot;20307&quot; value=&quot;369&quot;/&gt;&lt;/object&gt;&lt;object type=&quot;3&quot; unique_id=&quot;10021&quot;&gt;&lt;property id=&quot;20148&quot; value=&quot;5&quot;/&gt;&lt;property id=&quot;20300&quot; value=&quot;Slide 18 - &amp;quot;Anamnese – Sinais e Sintomas (2)&amp;quot;&quot;/&gt;&lt;property id=&quot;20307&quot; value=&quot;387&quot;/&gt;&lt;/object&gt;&lt;object type=&quot;3&quot; unique_id=&quot;10022&quot;&gt;&lt;property id=&quot;20148&quot; value=&quot;5&quot;/&gt;&lt;property id=&quot;20300&quot; value=&quot;Slide 19 - &amp;quot;Anamnese - Sinais e Sintomas (3)&amp;quot;&quot;/&gt;&lt;property id=&quot;20307&quot; value=&quot;388&quot;/&gt;&lt;/object&gt;&lt;object type=&quot;3&quot; unique_id=&quot;10023&quot;&gt;&lt;property id=&quot;20148&quot; value=&quot;5&quot;/&gt;&lt;property id=&quot;20300&quot; value=&quot;Slide 20 - &amp;quot; &amp;#x0D;&amp;#x0A;Exame Físico – Inspecção Geral (1)&amp;quot;&quot;/&gt;&lt;property id=&quot;20307&quot; value=&quot;376&quot;/&gt;&lt;/object&gt;&lt;object type=&quot;3&quot; unique_id=&quot;10024&quot;&gt;&lt;property id=&quot;20148&quot; value=&quot;5&quot;/&gt;&lt;property id=&quot;20300&quot; value=&quot;Slide 21 - &amp;quot;Exame Físico – Inspecção Geral (2)&amp;quot;&quot;/&gt;&lt;property id=&quot;20307&quot; value=&quot;375&quot;/&gt;&lt;/object&gt;&lt;object type=&quot;3&quot; unique_id=&quot;10025&quot;&gt;&lt;property id=&quot;20148&quot; value=&quot;5&quot;/&gt;&lt;property id=&quot;20300&quot; value=&quot;Slide 22 - &amp;quot;Exame Físico por Aparelhos (1)&amp;quot;&quot;/&gt;&lt;property id=&quot;20307&quot; value=&quot;379&quot;/&gt;&lt;/object&gt;&lt;object type=&quot;3&quot; unique_id=&quot;10026&quot;&gt;&lt;property id=&quot;20148&quot; value=&quot;5&quot;/&gt;&lt;property id=&quot;20300&quot; value=&quot;Slide 23 - &amp;quot;Exame Físico por Aparelhos (2) &amp;quot;&quot;/&gt;&lt;property id=&quot;20307&quot; value=&quot;389&quot;/&gt;&lt;/object&gt;&lt;object type=&quot;3&quot; unique_id=&quot;10027&quot;&gt;&lt;property id=&quot;20148&quot; value=&quot;5&quot;/&gt;&lt;property id=&quot;20300&quot; value=&quot;Slide 24 - &amp;quot;&amp;#x0D;&amp;#x0A;Exames Laboratoriais (1)&amp;quot;&quot;/&gt;&lt;property id=&quot;20307&quot; value=&quot;333&quot;/&gt;&lt;/object&gt;&lt;object type=&quot;3&quot; unique_id=&quot;10028&quot;&gt;&lt;property id=&quot;20148&quot; value=&quot;5&quot;/&gt;&lt;property id=&quot;20300&quot; value=&quot;Slide 25 - &amp;quot;Exames Laboratoriais (2)&amp;quot;&quot;/&gt;&lt;property id=&quot;20307&quot; value=&quot;395&quot;/&gt;&lt;/object&gt;&lt;object type=&quot;3&quot; unique_id=&quot;10029&quot;&gt;&lt;property id=&quot;20148&quot; value=&quot;5&quot;/&gt;&lt;property id=&quot;20300&quot; value=&quot;Slide 26 - &amp;quot;Exames Laboratoriais (3)&amp;quot;&quot;/&gt;&lt;property id=&quot;20307&quot; value=&quot;393&quot;/&gt;&lt;/object&gt;&lt;object type=&quot;3&quot; unique_id=&quot;10030&quot;&gt;&lt;property id=&quot;20148&quot; value=&quot;5&quot;/&gt;&lt;property id=&quot;20300&quot; value=&quot;Slide 27 - &amp;quot;Decisões Importantes &amp;quot;&quot;/&gt;&lt;property id=&quot;20307&quot; value=&quot;372&quot;/&gt;&lt;/object&gt;&lt;object type=&quot;3&quot; unique_id=&quot;10031&quot;&gt;&lt;property id=&quot;20148&quot; value=&quot;5&quot;/&gt;&lt;property id=&quot;20300&quot; value=&quot;Slide 28 - &amp;quot;&amp;#x0D;&amp;#x0A;Estadiamento Clínico &amp;quot;&quot;/&gt;&lt;property id=&quot;20307&quot; value=&quot;341&quot;/&gt;&lt;/object&gt;&lt;object type=&quot;3&quot; unique_id=&quot;10032&quot;&gt;&lt;property id=&quot;20148&quot; value=&quot;5&quot;/&gt;&lt;property id=&quot;20300&quot; value=&quot;Slide 29 - &amp;quot;Plano de Seguimento: Primeira Consulta&amp;quot;&quot;/&gt;&lt;property id=&quot;20307&quot; value=&quot;304&quot;/&gt;&lt;/object&gt;&lt;object type=&quot;3&quot; unique_id=&quot;10033&quot;&gt;&lt;property id=&quot;20148&quot; value=&quot;5&quot;/&gt;&lt;property id=&quot;20300&quot; value=&quot;Slide 30 - &amp;quot;Plano de Seguimento do Doente Que Não Está em TARV (1)&amp;quot;&quot;/&gt;&lt;property id=&quot;20307&quot; value=&quot;390&quot;/&gt;&lt;/object&gt;&lt;object type=&quot;3&quot; unique_id=&quot;10034&quot;&gt;&lt;property id=&quot;20148&quot; value=&quot;5&quot;/&gt;&lt;property id=&quot;20300&quot; value=&quot;Slide 31 - &amp;quot;Plano de Seguimento do Doente Que Não Está em TARV (2)&amp;quot;&quot;/&gt;&lt;property id=&quot;20307&quot; value=&quot;391&quot;/&gt;&lt;/object&gt;&lt;object type=&quot;3&quot; unique_id=&quot;10035&quot;&gt;&lt;property id=&quot;20148&quot; value=&quot;5&quot;/&gt;&lt;property id=&quot;20300&quot; value=&quot;Slide 32 - &amp;quot;Plano de Seguimento do Doente em TARV&amp;quot;&quot;/&gt;&lt;property id=&quot;20307&quot; value=&quot;398&quot;/&gt;&lt;/object&gt;&lt;object type=&quot;3&quot; unique_id=&quot;10036&quot;&gt;&lt;property id=&quot;20148&quot; value=&quot;5&quot;/&gt;&lt;property id=&quot;20300&quot; value=&quot;Slide 33 - &amp;quot;Actividade: Análise do Processo Clínico&amp;quot;&quot;/&gt;&lt;property id=&quot;20307&quot; value=&quot;392&quot;/&gt;&lt;/object&gt;&lt;object type=&quot;3&quot; unique_id=&quot;10037&quot;&gt;&lt;property id=&quot;20148&quot; value=&quot;5&quot;/&gt;&lt;property id=&quot;20300&quot; value=&quot;Slide 34 - &amp;quot;Actividade: Estudo de Caso&amp;quot;&quot;/&gt;&lt;property id=&quot;20307&quot; value=&quot;402&quot;/&gt;&lt;/object&gt;&lt;object type=&quot;3&quot; unique_id=&quot;10038&quot;&gt;&lt;property id=&quot;20148&quot; value=&quot;5&quot;/&gt;&lt;property id=&quot;20300&quot; value=&quot;Slide 35 - &amp;quot;Considerações (1)&amp;quot;&quot;/&gt;&lt;property id=&quot;20307&quot; value=&quot;382&quot;/&gt;&lt;/object&gt;&lt;object type=&quot;3&quot; unique_id=&quot;10039&quot;&gt;&lt;property id=&quot;20148&quot; value=&quot;5&quot;/&gt;&lt;property id=&quot;20300&quot; value=&quot;Slide 36 - &amp;quot;Considerações (2)&amp;quot;&quot;/&gt;&lt;property id=&quot;20307&quot; value=&quot;383&quot;/&gt;&lt;/object&gt;&lt;/object&gt;&lt;/object&gt;&lt;/database&gt;"/>
</p:tagLst>
</file>

<file path=ppt/theme/theme1.xml><?xml version="1.0" encoding="utf-8"?>
<a:theme xmlns:a="http://schemas.openxmlformats.org/drawingml/2006/main" name="TBOI Landscape Draft">
  <a:themeElements>
    <a:clrScheme name="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BOI Landscape Draft">
  <a:themeElements>
    <a:clrScheme name="1_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9859</TotalTime>
  <Words>1971</Words>
  <Application>Microsoft Office PowerPoint</Application>
  <PresentationFormat>On-screen Show (4:3)</PresentationFormat>
  <Paragraphs>263</Paragraphs>
  <Slides>36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TBOI Landscape Draft</vt:lpstr>
      <vt:lpstr>1_TBOI Landscape Draft</vt:lpstr>
      <vt:lpstr>Módulo 2</vt:lpstr>
      <vt:lpstr>Divisão do Módulo 2</vt:lpstr>
      <vt:lpstr>Unidade 2.1  Abordagem Clínica do Doente HIV+:  Anamnese e Exame Físico   </vt:lpstr>
      <vt:lpstr>Introdução</vt:lpstr>
      <vt:lpstr>Objectivos de Aprendizagem</vt:lpstr>
      <vt:lpstr>Discussão</vt:lpstr>
      <vt:lpstr>Passos Importantes na Primeira Consulta e Consultas Seguintes (1) </vt:lpstr>
      <vt:lpstr>NID: Código Individual do Doente</vt:lpstr>
      <vt:lpstr>Passos Importantes na Primeira Consulta e Consultas Seguintes (2) </vt:lpstr>
      <vt:lpstr>Passos Importantes na Primeira Consulta e Consultas Seguintes (3)</vt:lpstr>
      <vt:lpstr>Passos Importantes na Primeira Consulta e Consultas Seguintes (4)</vt:lpstr>
      <vt:lpstr>Passo Clínico: Identificação de Sinais de Perigo e Início do Tratamento</vt:lpstr>
      <vt:lpstr>Passo Clínico: Preenchimento do Processo Clínico</vt:lpstr>
      <vt:lpstr>Passo Clínico:  Reforço do Aconselhamento</vt:lpstr>
      <vt:lpstr> Passo Clínico: Anamnese (1) </vt:lpstr>
      <vt:lpstr>Anamnese (2)</vt:lpstr>
      <vt:lpstr>Anamnese – Sinais e Sintomas (1)</vt:lpstr>
      <vt:lpstr>Anamnese – Sinais e Sintomas (2)</vt:lpstr>
      <vt:lpstr>Anamnese - Sinais e Sintomas (3)</vt:lpstr>
      <vt:lpstr>  Exame Físico – Inspecção Geral (1)</vt:lpstr>
      <vt:lpstr>Exame Físico – Inspecção Geral (2)</vt:lpstr>
      <vt:lpstr>Exame Físico por Aparelhos (1)</vt:lpstr>
      <vt:lpstr>Exame Físico por Aparelhos (2) </vt:lpstr>
      <vt:lpstr> Exames Laboratoriais (1)</vt:lpstr>
      <vt:lpstr>Exames Laboratoriais (2)</vt:lpstr>
      <vt:lpstr>Exames Laboratoriais (3)</vt:lpstr>
      <vt:lpstr>Decisões Importantes </vt:lpstr>
      <vt:lpstr> Estadiamento Clínico </vt:lpstr>
      <vt:lpstr>Plano de Seguimento: Primeira Consulta</vt:lpstr>
      <vt:lpstr>Plano de Seguimento do Doente Que Não Está em TARV (1)</vt:lpstr>
      <vt:lpstr>Plano de Seguimento do Doente Que Não Está em TARV (2)</vt:lpstr>
      <vt:lpstr>Plano de Seguimento do Doente em TARV</vt:lpstr>
      <vt:lpstr>Actividade: Análise do Processo Clínico</vt:lpstr>
      <vt:lpstr>Actividade: Estudo de Caso</vt:lpstr>
      <vt:lpstr>Pontos-chave (1)</vt:lpstr>
      <vt:lpstr>Pontos-chave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Unidade 4</dc:title>
  <dc:creator>Pilar Martínez</dc:creator>
  <cp:lastModifiedBy>pilarm</cp:lastModifiedBy>
  <cp:revision>890</cp:revision>
  <dcterms:created xsi:type="dcterms:W3CDTF">2007-08-21T13:52:04Z</dcterms:created>
  <dcterms:modified xsi:type="dcterms:W3CDTF">2013-02-20T15:56:29Z</dcterms:modified>
</cp:coreProperties>
</file>