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8"/>
  </p:notesMasterIdLst>
  <p:handoutMasterIdLst>
    <p:handoutMasterId r:id="rId29"/>
  </p:handoutMasterIdLst>
  <p:sldIdLst>
    <p:sldId id="256" r:id="rId3"/>
    <p:sldId id="283" r:id="rId4"/>
    <p:sldId id="257" r:id="rId5"/>
    <p:sldId id="259" r:id="rId6"/>
    <p:sldId id="285" r:id="rId7"/>
    <p:sldId id="265" r:id="rId8"/>
    <p:sldId id="292" r:id="rId9"/>
    <p:sldId id="266" r:id="rId10"/>
    <p:sldId id="267" r:id="rId11"/>
    <p:sldId id="294" r:id="rId12"/>
    <p:sldId id="284" r:id="rId13"/>
    <p:sldId id="262" r:id="rId14"/>
    <p:sldId id="264" r:id="rId15"/>
    <p:sldId id="263" r:id="rId16"/>
    <p:sldId id="287" r:id="rId17"/>
    <p:sldId id="288" r:id="rId18"/>
    <p:sldId id="274" r:id="rId19"/>
    <p:sldId id="295" r:id="rId20"/>
    <p:sldId id="286" r:id="rId21"/>
    <p:sldId id="289" r:id="rId22"/>
    <p:sldId id="290" r:id="rId23"/>
    <p:sldId id="291" r:id="rId24"/>
    <p:sldId id="281" r:id="rId25"/>
    <p:sldId id="277" r:id="rId26"/>
    <p:sldId id="278" r:id="rId27"/>
  </p:sldIdLst>
  <p:sldSz cx="9144000" cy="6858000" type="screen4x3"/>
  <p:notesSz cx="7010400" cy="92964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belaa" initials="a" lastIdx="3" clrIdx="0"/>
  <p:cmAuthor id="1" name="Pilar Martinez" initials="PM" lastIdx="1" clrIdx="1"/>
  <p:cmAuthor id="2" name="pilarm" initials="p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3333" autoAdjust="0"/>
  </p:normalViewPr>
  <p:slideViewPr>
    <p:cSldViewPr>
      <p:cViewPr>
        <p:scale>
          <a:sx n="64" d="100"/>
          <a:sy n="64" d="100"/>
        </p:scale>
        <p:origin x="-156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A21081F-AD99-4F72-87D7-8A1A38CBB567}" type="datetimeFigureOut">
              <a:rPr lang="af-ZA"/>
              <a:pPr>
                <a:defRPr/>
              </a:pPr>
              <a:t>2013/02/20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C735099-7EDB-4C1F-A1F9-0DE6A1A1E499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D546EA-7AEA-49A7-8C13-634A36906B2F}" type="datetimeFigureOut">
              <a:rPr lang="en-US"/>
              <a:pPr>
                <a:defRPr/>
              </a:pPr>
              <a:t>2/20/2013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6425"/>
            <a:ext cx="5610225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PT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74BCA39-76A3-464E-8D5F-573C9AE8D005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13FEEE-CB7D-430B-92E1-E786AAF89B5F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P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8FF2E8-2791-4487-A944-AFCE44A93318}" type="slidenum">
              <a:rPr lang="pt-PT" smtClean="0"/>
              <a:pPr>
                <a:defRPr/>
              </a:pPr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5BBF99-A3D4-4333-B87C-3F061DB68EE9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t-P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40BB1E-D770-4C94-BEF3-CCEF853375ED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pt-P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8B3CE4-D1E1-482F-8602-969FCC55D1E0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t-P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Nota para o docente:</a:t>
            </a:r>
            <a:r>
              <a:rPr lang="pt-PT" b="1" baseline="0" dirty="0" smtClean="0">
                <a:solidFill>
                  <a:srgbClr val="FF0000"/>
                </a:solidFill>
              </a:rPr>
              <a:t> </a:t>
            </a:r>
            <a:r>
              <a:rPr lang="pt-PT" sz="1200" i="1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 creatinina </a:t>
            </a:r>
            <a:r>
              <a:rPr lang="pt-PT" sz="1200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é um produto da degradação resultante do metabolismo dos músculos esqueléticos, é filtrada pelos rins e excretada na urina.</a:t>
            </a:r>
          </a:p>
          <a:p>
            <a:r>
              <a:rPr lang="pt-PT" sz="1200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 teste da depuração da creatinina é utilizado para conheçer se existe dano renal para o uso do Tenofovir (TDF), um ARV utilizado na primeira linha de tratamento</a:t>
            </a:r>
          </a:p>
          <a:p>
            <a:r>
              <a:rPr lang="pt-PT" sz="1200" i="1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 </a:t>
            </a:r>
            <a:r>
              <a:rPr lang="pt-PT" sz="1200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função renal é derivada ou relacionada com a medição da depuração de alguma substância pelos rins. A depuração de uma substância é definida como a quantidade densangue ou plasma completamente liberada desta substância, por unidade de tempo,através da filtração renal.</a:t>
            </a:r>
          </a:p>
          <a:p>
            <a:r>
              <a:rPr lang="pt-PT" sz="1200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t-PT" sz="1200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 teste de depuração da creatinina é realizado com medição da creatinina em uma amostra de urina colhida em um tempo estabelecido e também em uma amostra de sangue colhida no período de colheita da amostra de urina. Existem uma tabelas para poder ver o resultado</a:t>
            </a:r>
            <a:r>
              <a:rPr lang="pt-PT" sz="1200" i="1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endParaRPr lang="pt-PT" sz="1200" kern="12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spcBef>
                <a:spcPct val="0"/>
              </a:spcBef>
            </a:pPr>
            <a:endParaRPr lang="pt-PT" b="1" dirty="0" smtClean="0">
              <a:solidFill>
                <a:srgbClr val="FF0000"/>
              </a:solidFill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F3B1FC-629F-48E2-AF66-D77C88078015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pt-P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b="1" dirty="0" smtClean="0"/>
              <a:t>Instruções para o Docente:</a:t>
            </a:r>
          </a:p>
          <a:p>
            <a:pPr>
              <a:buFontTx/>
              <a:buChar char="•"/>
            </a:pPr>
            <a:r>
              <a:rPr lang="pt-PT" dirty="0" smtClean="0"/>
              <a:t>Peça aos formandos para consultarem a folha de exercício da unidade 2.2 “Resultado Normal do seu Laboratório Provincial” </a:t>
            </a:r>
            <a:r>
              <a:rPr lang="pt-PT" baseline="0" dirty="0" smtClean="0"/>
              <a:t>do Caderno de Exercícios</a:t>
            </a:r>
            <a:endParaRPr lang="pt-PT" dirty="0" smtClean="0"/>
          </a:p>
          <a:p>
            <a:pPr>
              <a:buFontTx/>
              <a:buChar char="•"/>
            </a:pPr>
            <a:r>
              <a:rPr lang="pt-PT" dirty="0" smtClean="0"/>
              <a:t>Consulte a Folha de Exercícios a seguir com instruções </a:t>
            </a:r>
            <a:r>
              <a:rPr lang="pt-PT" smtClean="0"/>
              <a:t>para realizar a </a:t>
            </a:r>
            <a:r>
              <a:rPr lang="pt-PT" dirty="0" smtClean="0"/>
              <a:t>actividade.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1CB10C-B745-4D20-94B9-57D8BD46A8A4}" type="slidenum">
              <a:rPr lang="pt-PT" smtClean="0"/>
              <a:pPr>
                <a:defRPr/>
              </a:pPr>
              <a:t>15</a:t>
            </a:fld>
            <a:endParaRPr lang="pt-P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344124-9DCF-4A09-8EED-93A4B6946FA1}" type="slidenum">
              <a:rPr lang="pt-PT" smtClean="0"/>
              <a:pPr>
                <a:defRPr/>
              </a:pPr>
              <a:t>16</a:t>
            </a:fld>
            <a:endParaRPr lang="pt-P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1DB41E-F9C7-4114-AFAD-E1C404DCFB8F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t-P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b="1" dirty="0" smtClean="0"/>
              <a:t>Instruções para o Docente:</a:t>
            </a:r>
          </a:p>
          <a:p>
            <a:pPr>
              <a:buFontTx/>
              <a:buChar char="•"/>
            </a:pPr>
            <a:r>
              <a:rPr lang="pt-PT" dirty="0" smtClean="0"/>
              <a:t>Peça aos formandos para consultarem a folha de exercício da unidade 2.2</a:t>
            </a:r>
            <a:r>
              <a:rPr lang="pt-PT" baseline="0" dirty="0" smtClean="0"/>
              <a:t> “</a:t>
            </a:r>
            <a:r>
              <a:rPr lang="pt-PT" dirty="0" smtClean="0"/>
              <a:t>Unidades de Medição” </a:t>
            </a:r>
            <a:r>
              <a:rPr lang="pt-PT" baseline="0" dirty="0" smtClean="0"/>
              <a:t>do Caderno de Exercícios</a:t>
            </a:r>
            <a:endParaRPr lang="pt-PT" b="1" dirty="0" smtClean="0"/>
          </a:p>
          <a:p>
            <a:pPr>
              <a:buFontTx/>
              <a:buChar char="•"/>
            </a:pPr>
            <a:r>
              <a:rPr lang="pt-PT" dirty="0" smtClean="0"/>
              <a:t>Consulte a Folha de Exercícios a seguir com instruções para realizar</a:t>
            </a:r>
            <a:r>
              <a:rPr lang="pt-PT" baseline="0" dirty="0" smtClean="0"/>
              <a:t> a </a:t>
            </a:r>
            <a:r>
              <a:rPr lang="pt-PT" dirty="0" smtClean="0"/>
              <a:t>actividade.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68C213-59AA-4335-8416-F6967F4AFFAE}" type="slidenum">
              <a:rPr lang="pt-PT" smtClean="0"/>
              <a:pPr>
                <a:defRPr/>
              </a:pPr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b="1" dirty="0" smtClean="0"/>
              <a:t>Instruções para o Docente:</a:t>
            </a:r>
          </a:p>
          <a:p>
            <a:r>
              <a:rPr lang="pt-PT" dirty="0" smtClean="0"/>
              <a:t>Promova uma discussão com os formandos com base nas perguntas do slide.</a:t>
            </a:r>
          </a:p>
          <a:p>
            <a:r>
              <a:rPr lang="pt-PT" noProof="0" dirty="0" smtClean="0"/>
              <a:t>Peça aos formandos para consultarem a </a:t>
            </a:r>
            <a:r>
              <a:rPr lang="pt-PT" baseline="0" noProof="0" dirty="0" smtClean="0"/>
              <a:t>tabela com os valores de referência dos diferentes testes no </a:t>
            </a:r>
            <a:r>
              <a:rPr lang="pt-PT" baseline="0" noProof="0" dirty="0" err="1" smtClean="0"/>
              <a:t>MR</a:t>
            </a:r>
            <a:r>
              <a:rPr lang="pt-PT" baseline="0" noProof="0" dirty="0" smtClean="0"/>
              <a:t> na Unidade sobre Interpretação de testes laboratoriais. </a:t>
            </a:r>
            <a:endParaRPr lang="pt-PT" noProof="0" dirty="0" smtClean="0"/>
          </a:p>
          <a:p>
            <a:r>
              <a:rPr lang="pt-PT" b="1" dirty="0" smtClean="0"/>
              <a:t>Resposta</a:t>
            </a:r>
            <a:r>
              <a:rPr lang="pt-PT" dirty="0" smtClean="0"/>
              <a:t>: Os dois valores estão errados.  São resultados fisiologicamente impossíveis e o técnico de medicina deve repetir o teste.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6DEF67-AE51-4FFB-BA5C-38A6870A65E9}" type="slidenum">
              <a:rPr lang="pt-PT" smtClean="0"/>
              <a:pPr>
                <a:defRPr/>
              </a:pPr>
              <a:t>19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CC31F6-23BA-43EA-98DA-9B7A06622AB1}" type="slidenum">
              <a:rPr lang="pt-PT" smtClean="0"/>
              <a:pPr>
                <a:defRPr/>
              </a:pPr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3C40CC-0B94-4846-9CCE-604C2A4AE89E}" type="slidenum">
              <a:rPr lang="pt-PT" smtClean="0"/>
              <a:pPr>
                <a:defRPr/>
              </a:pPr>
              <a:t>20</a:t>
            </a:fld>
            <a:endParaRPr lang="pt-P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29DD6B-1E20-47F3-8960-B87C3E4E01FE}" type="slidenum">
              <a:rPr lang="pt-PT" smtClean="0"/>
              <a:pPr>
                <a:defRPr/>
              </a:pPr>
              <a:t>21</a:t>
            </a:fld>
            <a:endParaRPr lang="pt-P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C3E152-7C3F-4889-AC21-48CBCED91496}" type="slidenum">
              <a:rPr lang="pt-PT" smtClean="0"/>
              <a:pPr>
                <a:defRPr/>
              </a:pPr>
              <a:t>22</a:t>
            </a:fld>
            <a:endParaRPr lang="pt-P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t-PT" b="1" dirty="0" smtClean="0"/>
              <a:t>Instruções para o Docente: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dirty="0" smtClean="0"/>
              <a:t>Peça aos formandos para consultarem a folha de exercício da unidade 2.2</a:t>
            </a:r>
            <a:r>
              <a:rPr lang="pt-PT" baseline="0" dirty="0" smtClean="0"/>
              <a:t> “</a:t>
            </a:r>
            <a:r>
              <a:rPr lang="pt-PT" dirty="0" smtClean="0"/>
              <a:t>Relação entre teste, Sistema Orgânico e Doença”</a:t>
            </a:r>
            <a:r>
              <a:rPr lang="pt-PT" baseline="0" dirty="0" smtClean="0"/>
              <a:t> do Caderno de Exercícios e ao </a:t>
            </a:r>
            <a:r>
              <a:rPr lang="pt-PT" dirty="0" smtClean="0"/>
              <a:t>Guião de Laboratório no Manual de Referência</a:t>
            </a:r>
            <a:endParaRPr lang="pt-PT" b="1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pt-PT" dirty="0" smtClean="0"/>
              <a:t>Consulte a Folha de Exercícios a seguir com instruções para</a:t>
            </a:r>
            <a:r>
              <a:rPr lang="pt-PT" baseline="0" dirty="0" smtClean="0"/>
              <a:t> realizar a</a:t>
            </a:r>
            <a:r>
              <a:rPr lang="pt-PT" dirty="0" smtClean="0"/>
              <a:t> actividade.</a:t>
            </a:r>
          </a:p>
          <a:p>
            <a:pPr>
              <a:buFont typeface="Arial" pitchFamily="34" charset="0"/>
              <a:buNone/>
              <a:defRPr/>
            </a:pPr>
            <a:r>
              <a:rPr lang="pt-PT" i="1" dirty="0" smtClean="0"/>
              <a:t>  </a:t>
            </a:r>
            <a:endParaRPr lang="pt-PT" strike="sngStrik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59181A-97A3-4E63-9854-468C7697E0A0}" type="slidenum">
              <a:rPr lang="pt-PT" smtClean="0"/>
              <a:pPr>
                <a:defRPr/>
              </a:pPr>
              <a:t>23</a:t>
            </a:fld>
            <a:endParaRPr lang="pt-P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180ED3-FD4B-4DFD-8B2A-2AB2D35601B4}" type="slidenum">
              <a:rPr lang="pt-PT" smtClean="0"/>
              <a:pPr>
                <a:defRPr/>
              </a:pPr>
              <a:t>24</a:t>
            </a:fld>
            <a:endParaRPr lang="pt-P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F77D79-1420-438F-B6B1-738D813C92B6}" type="slidenum">
              <a:rPr lang="pt-PT" smtClean="0"/>
              <a:pPr>
                <a:defRPr/>
              </a:pPr>
              <a:t>25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FDCA5B-C9CD-4910-A61D-2BD59DAF6730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P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D3AB61-7A1C-4463-A878-6D52C1F19BF1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P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8003C7-B877-425F-9355-A416540B9220}" type="slidenum">
              <a:rPr lang="pt-PT" smtClean="0"/>
              <a:pPr>
                <a:defRPr/>
              </a:pPr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185A50-4AC3-4B01-998F-DAAAA64F2130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t-P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B29B7C-DF3D-461B-AA1B-C6AC39119E0E}" type="slidenum">
              <a:rPr lang="pt-PT" smtClean="0"/>
              <a:pPr>
                <a:defRPr/>
              </a:pPr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endParaRPr lang="pt-PT" b="1" i="1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26CF50-ECBC-4B1C-AA14-08B9DDADB392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t-P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944DC4-6831-49CE-BC9C-347DB62C91A5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pt-P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80741D97-5CB0-43D2-ADA2-DB78250BB677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86C5E00B-AB7C-4741-A5A2-CCF4208BF798}" type="slidenum">
              <a:rPr lang="en-US" sz="120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E4B1A729-884C-4BDF-ABB9-AAD585079753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66800" y="2133600"/>
            <a:ext cx="7772400" cy="2590800"/>
          </a:xfrm>
        </p:spPr>
        <p:txBody>
          <a:bodyPr/>
          <a:lstStyle/>
          <a:p>
            <a:pPr algn="ctr" eaLnBrk="1" hangingPunct="1"/>
            <a:r>
              <a:rPr lang="pt-PT" dirty="0" smtClean="0"/>
              <a:t/>
            </a:r>
            <a:br>
              <a:rPr lang="pt-PT" dirty="0" smtClean="0"/>
            </a:br>
            <a:r>
              <a:rPr lang="pt-PT" sz="4000" dirty="0" smtClean="0"/>
              <a:t>Unidade 2.2 </a:t>
            </a:r>
            <a:br>
              <a:rPr lang="pt-PT" sz="4000" dirty="0" smtClean="0"/>
            </a:br>
            <a:r>
              <a:rPr lang="pt-PT" sz="4000" dirty="0" smtClean="0"/>
              <a:t/>
            </a:r>
            <a:br>
              <a:rPr lang="pt-PT" sz="4000" dirty="0" smtClean="0"/>
            </a:br>
            <a:r>
              <a:rPr lang="pt-PT" sz="4000" dirty="0" smtClean="0"/>
              <a:t>Interpretação de Testes Laboratoriais</a:t>
            </a:r>
            <a:br>
              <a:rPr lang="pt-PT" sz="4000" dirty="0" smtClean="0"/>
            </a:br>
            <a:r>
              <a:rPr lang="pt-PT" sz="4000" dirty="0" smtClean="0">
                <a:solidFill>
                  <a:srgbClr val="FF0000"/>
                </a:solidFill>
              </a:rPr>
              <a:t> </a:t>
            </a:r>
            <a:endParaRPr lang="pt-PT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Importância de Neutrófilos e Linfócitos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pt-PT" dirty="0" smtClean="0"/>
              <a:t>Neutrófilos:  </a:t>
            </a:r>
          </a:p>
          <a:p>
            <a:r>
              <a:rPr lang="pt-PT" dirty="0" smtClean="0"/>
              <a:t>Quando a contagem de neutrófilos é baixa (“</a:t>
            </a:r>
            <a:r>
              <a:rPr lang="pt-PT" dirty="0" err="1" smtClean="0"/>
              <a:t>neutropenia</a:t>
            </a:r>
            <a:r>
              <a:rPr lang="pt-PT" dirty="0" smtClean="0"/>
              <a:t>”), o paciente corre mais risco de contrair infecções bacterianas</a:t>
            </a:r>
          </a:p>
          <a:p>
            <a:r>
              <a:rPr lang="pt-PT" dirty="0" smtClean="0"/>
              <a:t>A </a:t>
            </a:r>
            <a:r>
              <a:rPr lang="pt-PT" dirty="0" err="1" smtClean="0"/>
              <a:t>neutropenia</a:t>
            </a:r>
            <a:r>
              <a:rPr lang="pt-PT" dirty="0" smtClean="0"/>
              <a:t> pode ser causada por reacções adversas a medicamentos (</a:t>
            </a:r>
            <a:r>
              <a:rPr lang="pt-PT" dirty="0" err="1" smtClean="0"/>
              <a:t>CTZ</a:t>
            </a:r>
            <a:r>
              <a:rPr lang="pt-PT" dirty="0" smtClean="0"/>
              <a:t>, outros) ou pelo próprio HIV</a:t>
            </a:r>
          </a:p>
          <a:p>
            <a:pPr>
              <a:buFontTx/>
              <a:buNone/>
            </a:pPr>
            <a:r>
              <a:rPr lang="pt-PT" dirty="0" smtClean="0"/>
              <a:t>Linfócitos:</a:t>
            </a:r>
          </a:p>
          <a:p>
            <a:r>
              <a:rPr lang="pt-PT" dirty="0" smtClean="0"/>
              <a:t>A célula </a:t>
            </a:r>
            <a:r>
              <a:rPr lang="pt-PT" dirty="0" err="1" smtClean="0"/>
              <a:t>CD4</a:t>
            </a:r>
            <a:r>
              <a:rPr lang="pt-PT" dirty="0" smtClean="0"/>
              <a:t> é um tipo de linfócito. Sua contagem permite monitorar a evolução do doente com HIV.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Plaquetas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495800"/>
          </a:xfrm>
        </p:spPr>
        <p:txBody>
          <a:bodyPr/>
          <a:lstStyle/>
          <a:p>
            <a:pPr eaLnBrk="1" hangingPunct="1"/>
            <a:r>
              <a:rPr lang="pt-PT" dirty="0" smtClean="0"/>
              <a:t>As plaquetas são células que tornam possível a coagulação do sangue.</a:t>
            </a:r>
          </a:p>
          <a:p>
            <a:pPr eaLnBrk="1" hangingPunct="1"/>
            <a:r>
              <a:rPr lang="pt-PT" dirty="0" smtClean="0"/>
              <a:t>A diminuição de plaquetas pode ter relação com</a:t>
            </a:r>
            <a:r>
              <a:rPr lang="pt-PT" dirty="0" smtClean="0">
                <a:solidFill>
                  <a:srgbClr val="FF0000"/>
                </a:solidFill>
              </a:rPr>
              <a:t> </a:t>
            </a:r>
            <a:r>
              <a:rPr lang="pt-PT" dirty="0" smtClean="0"/>
              <a:t>algumas infecções (p.ex. malária); se o nível de plaquetas for muito baixo, o paciente pode ter hemorragia.</a:t>
            </a:r>
          </a:p>
          <a:p>
            <a:pPr eaLnBrk="1" hangingPunct="1"/>
            <a:r>
              <a:rPr lang="pt-PT" i="1" dirty="0" smtClean="0"/>
              <a:t>Uma contagem de plaquetas </a:t>
            </a:r>
            <a:r>
              <a:rPr lang="pt-PT" dirty="0" smtClean="0"/>
              <a:t>inferior a 50.000 </a:t>
            </a:r>
            <a:r>
              <a:rPr lang="pt-PT" dirty="0" err="1" smtClean="0"/>
              <a:t>cels</a:t>
            </a:r>
            <a:r>
              <a:rPr lang="pt-PT" dirty="0" smtClean="0"/>
              <a:t>/</a:t>
            </a:r>
            <a:r>
              <a:rPr lang="pt-PT" dirty="0" err="1" smtClean="0"/>
              <a:t>mm</a:t>
            </a:r>
            <a:r>
              <a:rPr lang="pt-PT" baseline="30000" dirty="0" err="1" smtClean="0"/>
              <a:t>3</a:t>
            </a:r>
            <a:r>
              <a:rPr lang="pt-PT" baseline="30000" dirty="0" smtClean="0"/>
              <a:t> </a:t>
            </a:r>
            <a:r>
              <a:rPr lang="pt-PT" dirty="0" smtClean="0"/>
              <a:t> persistente por mais de 30 dias, </a:t>
            </a:r>
            <a:r>
              <a:rPr lang="pt-PT" b="1" dirty="0" smtClean="0"/>
              <a:t>sem outra explicação</a:t>
            </a:r>
            <a:r>
              <a:rPr lang="pt-PT" dirty="0" smtClean="0"/>
              <a:t>, define </a:t>
            </a:r>
            <a:r>
              <a:rPr lang="pt-PT" dirty="0" err="1" smtClean="0"/>
              <a:t>estadio</a:t>
            </a:r>
            <a:r>
              <a:rPr lang="pt-PT" dirty="0" smtClean="0"/>
              <a:t> III da infecção pelo HIV</a:t>
            </a:r>
          </a:p>
          <a:p>
            <a:pPr eaLnBrk="1" hangingPunct="1"/>
            <a:endParaRPr lang="pt-PT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Transaminases</a:t>
            </a:r>
            <a:r>
              <a:rPr lang="pt-PT" dirty="0" smtClean="0"/>
              <a:t>, </a:t>
            </a:r>
            <a:r>
              <a:rPr lang="pt-PT" dirty="0" err="1" smtClean="0"/>
              <a:t>Bilirrubina</a:t>
            </a:r>
            <a:endParaRPr lang="pt-PT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Medem o funcionamento do fígado.</a:t>
            </a:r>
          </a:p>
          <a:p>
            <a:r>
              <a:rPr lang="pt-PT" dirty="0" smtClean="0"/>
              <a:t>As </a:t>
            </a:r>
            <a:r>
              <a:rPr lang="pt-PT" dirty="0" err="1" smtClean="0"/>
              <a:t>transaminases</a:t>
            </a:r>
            <a:r>
              <a:rPr lang="pt-PT" dirty="0" smtClean="0"/>
              <a:t> também são chamadas </a:t>
            </a:r>
            <a:r>
              <a:rPr lang="pt-PT" dirty="0" err="1" smtClean="0"/>
              <a:t>AST</a:t>
            </a:r>
            <a:r>
              <a:rPr lang="pt-PT" dirty="0" smtClean="0"/>
              <a:t> ou </a:t>
            </a:r>
            <a:r>
              <a:rPr lang="pt-PT" dirty="0" err="1" smtClean="0"/>
              <a:t>GOT</a:t>
            </a:r>
            <a:r>
              <a:rPr lang="pt-PT" dirty="0" smtClean="0"/>
              <a:t> e </a:t>
            </a:r>
            <a:r>
              <a:rPr lang="pt-PT" dirty="0" err="1" smtClean="0"/>
              <a:t>ALT</a:t>
            </a:r>
            <a:r>
              <a:rPr lang="pt-PT" dirty="0" smtClean="0"/>
              <a:t> ou </a:t>
            </a:r>
            <a:r>
              <a:rPr lang="pt-PT" dirty="0" err="1" smtClean="0"/>
              <a:t>GPT</a:t>
            </a:r>
            <a:r>
              <a:rPr lang="pt-PT" dirty="0" smtClean="0"/>
              <a:t>.</a:t>
            </a:r>
          </a:p>
          <a:p>
            <a:r>
              <a:rPr lang="pt-PT" dirty="0" smtClean="0"/>
              <a:t>Na presença de uma doença ou complicação de tratamento, os resultados são bastante altos.</a:t>
            </a:r>
          </a:p>
          <a:p>
            <a:r>
              <a:rPr lang="pt-PT" dirty="0" smtClean="0"/>
              <a:t>A doença hepática complica o início do </a:t>
            </a:r>
            <a:r>
              <a:rPr lang="pt-PT" dirty="0" err="1" smtClean="0"/>
              <a:t>TARV</a:t>
            </a:r>
            <a:r>
              <a:rPr lang="pt-PT" dirty="0" smtClean="0"/>
              <a:t>. </a:t>
            </a:r>
          </a:p>
          <a:p>
            <a:r>
              <a:rPr lang="pt-PT" dirty="0" smtClean="0"/>
              <a:t>Muitos fármacos podem produzir problemas hepáticos (</a:t>
            </a:r>
            <a:r>
              <a:rPr lang="pt-PT" dirty="0" err="1" smtClean="0"/>
              <a:t>Nevirapina</a:t>
            </a:r>
            <a:r>
              <a:rPr lang="pt-PT" dirty="0" smtClean="0"/>
              <a:t>,  </a:t>
            </a:r>
            <a:r>
              <a:rPr lang="pt-PT" dirty="0" err="1" smtClean="0"/>
              <a:t>Efavirenz</a:t>
            </a:r>
            <a:r>
              <a:rPr lang="pt-PT" dirty="0" smtClean="0"/>
              <a:t>, </a:t>
            </a:r>
            <a:r>
              <a:rPr lang="pt-PT" dirty="0" err="1" smtClean="0"/>
              <a:t>Rifampicina</a:t>
            </a:r>
            <a:r>
              <a:rPr lang="pt-PT" dirty="0" smtClean="0"/>
              <a:t>, </a:t>
            </a:r>
            <a:r>
              <a:rPr lang="pt-PT" dirty="0" err="1" smtClean="0"/>
              <a:t>Isoniazida</a:t>
            </a:r>
            <a:r>
              <a:rPr lang="pt-PT" dirty="0" smtClean="0"/>
              <a:t>).</a:t>
            </a:r>
          </a:p>
          <a:p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848600" cy="1143000"/>
          </a:xfrm>
        </p:spPr>
        <p:txBody>
          <a:bodyPr/>
          <a:lstStyle/>
          <a:p>
            <a:pPr eaLnBrk="1" hangingPunct="1"/>
            <a:r>
              <a:rPr lang="pt-PT" dirty="0" err="1" smtClean="0"/>
              <a:t>Amilase</a:t>
            </a:r>
            <a:r>
              <a:rPr lang="pt-PT" dirty="0" smtClean="0"/>
              <a:t>, </a:t>
            </a:r>
            <a:r>
              <a:rPr lang="pt-PT" dirty="0" err="1" smtClean="0"/>
              <a:t>Lipase</a:t>
            </a:r>
            <a:endParaRPr lang="pt-PT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PT" dirty="0" smtClean="0"/>
              <a:t>Estes testes avaliam a função do pâncreas.</a:t>
            </a:r>
          </a:p>
          <a:p>
            <a:pPr eaLnBrk="1" hangingPunct="1">
              <a:lnSpc>
                <a:spcPct val="150000"/>
              </a:lnSpc>
            </a:pPr>
            <a:r>
              <a:rPr lang="pt-PT" dirty="0" smtClean="0"/>
              <a:t>Na presença de algumas doenças (oportunistas e outras), os resultados são bastante </a:t>
            </a:r>
            <a:r>
              <a:rPr lang="pt-PT" i="1" dirty="0" smtClean="0"/>
              <a:t>altos .</a:t>
            </a:r>
            <a:endParaRPr lang="pt-PT" dirty="0" smtClean="0"/>
          </a:p>
          <a:p>
            <a:pPr eaLnBrk="1" hangingPunct="1">
              <a:lnSpc>
                <a:spcPct val="150000"/>
              </a:lnSpc>
            </a:pPr>
            <a:r>
              <a:rPr lang="pt-PT" dirty="0" smtClean="0"/>
              <a:t>Alguns medicamentos podem produzir lesão do pâncreas ou pancreatite (</a:t>
            </a:r>
            <a:r>
              <a:rPr lang="pt-PT" dirty="0" err="1" smtClean="0"/>
              <a:t>Estavudina</a:t>
            </a:r>
            <a:r>
              <a:rPr lang="pt-PT" dirty="0" smtClean="0"/>
              <a:t>), com elevação dos valores de </a:t>
            </a:r>
            <a:r>
              <a:rPr lang="pt-PT" dirty="0" err="1" smtClean="0"/>
              <a:t>amilase</a:t>
            </a:r>
            <a:r>
              <a:rPr lang="pt-PT" dirty="0" smtClean="0"/>
              <a:t> e </a:t>
            </a:r>
            <a:r>
              <a:rPr lang="pt-PT" dirty="0" err="1" smtClean="0"/>
              <a:t>lipase</a:t>
            </a:r>
            <a:r>
              <a:rPr lang="pt-PT" dirty="0" smtClean="0"/>
              <a:t>.</a:t>
            </a:r>
          </a:p>
          <a:p>
            <a:pPr eaLnBrk="1" hangingPunct="1">
              <a:lnSpc>
                <a:spcPct val="150000"/>
              </a:lnSpc>
            </a:pPr>
            <a:endParaRPr lang="pt-PT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Ureia, Creatinina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sz="3200" dirty="0" smtClean="0"/>
              <a:t>Estes testes avaliam a função renal.</a:t>
            </a:r>
          </a:p>
          <a:p>
            <a:pPr eaLnBrk="1" hangingPunct="1"/>
            <a:r>
              <a:rPr lang="pt-PT" sz="3200" dirty="0" smtClean="0"/>
              <a:t>Na presença de algumas doenças (insuficiência renal) os resultados são bastante </a:t>
            </a:r>
            <a:r>
              <a:rPr lang="pt-PT" sz="3200" i="1" dirty="0" smtClean="0"/>
              <a:t>altos</a:t>
            </a:r>
            <a:r>
              <a:rPr lang="pt-PT" sz="3200" dirty="0" smtClean="0"/>
              <a:t>.</a:t>
            </a:r>
          </a:p>
          <a:p>
            <a:pPr eaLnBrk="1" hangingPunct="1"/>
            <a:r>
              <a:rPr lang="pt-PT" sz="3200" dirty="0" smtClean="0"/>
              <a:t>Os valores elevados contra-indicam o início do TARV , especialmente com Tenofovir (TDF)</a:t>
            </a:r>
            <a:r>
              <a:rPr lang="pt-PT" sz="3200" dirty="0" smtClean="0">
                <a:solidFill>
                  <a:srgbClr val="FF0000"/>
                </a:solidFill>
              </a:rPr>
              <a:t> </a:t>
            </a:r>
            <a:r>
              <a:rPr lang="pt-PT" sz="3200" dirty="0" smtClean="0"/>
              <a:t>e estes doentes devem ser avaliados pelo médico.   </a:t>
            </a:r>
          </a:p>
          <a:p>
            <a:pPr eaLnBrk="1" hangingPunct="1">
              <a:buFontTx/>
              <a:buNone/>
            </a:pPr>
            <a:endParaRPr lang="pt-PT" sz="3200" dirty="0" smtClean="0"/>
          </a:p>
          <a:p>
            <a:pPr eaLnBrk="1" hangingPunct="1"/>
            <a:endParaRPr lang="pt-PT" sz="3200" dirty="0" smtClean="0"/>
          </a:p>
          <a:p>
            <a:pPr eaLnBrk="1" hangingPunct="1"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219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PT" sz="3500" dirty="0" smtClean="0"/>
              <a:t>Actividade: Conhecer os Resultados</a:t>
            </a:r>
            <a:br>
              <a:rPr lang="pt-PT" sz="3500" dirty="0" smtClean="0"/>
            </a:br>
            <a:r>
              <a:rPr lang="pt-PT" sz="3500" dirty="0" smtClean="0"/>
              <a:t>das Análises Laboratoriais</a:t>
            </a:r>
            <a:endParaRPr lang="pt-PT" sz="3500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 smtClean="0"/>
              <a:t>Folha de Exercício: </a:t>
            </a:r>
            <a:r>
              <a:rPr lang="pt-PT" dirty="0" smtClean="0"/>
              <a:t>Resultado Normal do seu Laboratório Provincial</a:t>
            </a:r>
          </a:p>
          <a:p>
            <a:endParaRPr lang="pt-PT" dirty="0" smtClean="0"/>
          </a:p>
          <a:p>
            <a:r>
              <a:rPr lang="pt-PT" b="1" dirty="0" smtClean="0"/>
              <a:t>Pontos para a Discussão</a:t>
            </a:r>
          </a:p>
          <a:p>
            <a:pPr lvl="1"/>
            <a:r>
              <a:rPr lang="pt-PT" dirty="0" smtClean="0"/>
              <a:t>Transamínases</a:t>
            </a:r>
            <a:endParaRPr lang="en-US" dirty="0" smtClean="0"/>
          </a:p>
          <a:p>
            <a:pPr lvl="1"/>
            <a:r>
              <a:rPr lang="pt-PT" dirty="0" smtClean="0"/>
              <a:t>Creatinina </a:t>
            </a:r>
            <a:endParaRPr lang="en-US" dirty="0" smtClean="0"/>
          </a:p>
          <a:p>
            <a:pPr lvl="1"/>
            <a:r>
              <a:rPr lang="pt-PT" dirty="0" err="1" smtClean="0"/>
              <a:t>Amilase</a:t>
            </a:r>
            <a:r>
              <a:rPr lang="pt-PT" dirty="0" smtClean="0"/>
              <a:t> ou </a:t>
            </a:r>
            <a:r>
              <a:rPr lang="pt-PT" dirty="0" err="1" smtClean="0"/>
              <a:t>Lipase</a:t>
            </a:r>
            <a:endParaRPr lang="en-US" dirty="0" smtClean="0"/>
          </a:p>
          <a:p>
            <a:endParaRPr lang="pt-PT" dirty="0" smtClean="0"/>
          </a:p>
          <a:p>
            <a:endParaRPr lang="pt-PT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Cuidado com os Nomes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r>
              <a:rPr lang="pt-PT" dirty="0" smtClean="0"/>
              <a:t>Diferentes aparelhos usam nomes diferentes para o mesmo teste, às vezes em inglês</a:t>
            </a:r>
          </a:p>
          <a:p>
            <a:pPr lvl="1"/>
            <a:r>
              <a:rPr lang="pt-PT" dirty="0" smtClean="0"/>
              <a:t>Exemplos: </a:t>
            </a:r>
          </a:p>
          <a:p>
            <a:pPr lvl="3"/>
            <a:r>
              <a:rPr lang="pt-PT" dirty="0" smtClean="0"/>
              <a:t> </a:t>
            </a:r>
            <a:r>
              <a:rPr lang="pt-PT" dirty="0" err="1" smtClean="0"/>
              <a:t>ALT=SGPT</a:t>
            </a:r>
            <a:r>
              <a:rPr lang="pt-PT" dirty="0" smtClean="0"/>
              <a:t> </a:t>
            </a:r>
          </a:p>
          <a:p>
            <a:pPr lvl="3"/>
            <a:r>
              <a:rPr lang="pt-PT" dirty="0" err="1" smtClean="0"/>
              <a:t>AST=SGOT</a:t>
            </a:r>
            <a:endParaRPr lang="pt-PT" dirty="0" smtClean="0"/>
          </a:p>
          <a:p>
            <a:pPr lvl="3"/>
            <a:r>
              <a:rPr lang="pt-PT" dirty="0" err="1" smtClean="0"/>
              <a:t>WBC=</a:t>
            </a:r>
            <a:r>
              <a:rPr lang="pt-PT" dirty="0" smtClean="0"/>
              <a:t> contagem de leucócitos</a:t>
            </a:r>
          </a:p>
          <a:p>
            <a:r>
              <a:rPr lang="pt-PT" dirty="0" smtClean="0"/>
              <a:t>Alguns testes diferentes têm nomes parecidos, mas não medem o mesmo parâmetro</a:t>
            </a:r>
          </a:p>
          <a:p>
            <a:pPr lvl="1"/>
            <a:r>
              <a:rPr lang="pt-PT" dirty="0" smtClean="0"/>
              <a:t>Exemplos:  </a:t>
            </a:r>
          </a:p>
          <a:p>
            <a:pPr lvl="3"/>
            <a:r>
              <a:rPr lang="pt-PT" dirty="0" smtClean="0"/>
              <a:t>Bilirrubina total e bilirrubina directa; </a:t>
            </a:r>
          </a:p>
          <a:p>
            <a:pPr lvl="3"/>
            <a:r>
              <a:rPr lang="pt-PT" dirty="0" err="1" smtClean="0"/>
              <a:t>CD4</a:t>
            </a:r>
            <a:r>
              <a:rPr lang="pt-PT" dirty="0" smtClean="0"/>
              <a:t> contagem e </a:t>
            </a:r>
            <a:r>
              <a:rPr lang="pt-PT" dirty="0" err="1" smtClean="0"/>
              <a:t>CD4</a:t>
            </a:r>
            <a:r>
              <a:rPr lang="pt-PT" dirty="0" smtClean="0"/>
              <a:t>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500" dirty="0" smtClean="0"/>
              <a:t>Cuidado com as Unidades de Medição</a:t>
            </a:r>
            <a:endParaRPr lang="pt-PT" sz="3500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pt-PT" sz="2600" dirty="0" smtClean="0"/>
              <a:t>Em Moçambique existem sistemas diferentes para medir e reportar resultados de testes de bioquímica. </a:t>
            </a:r>
          </a:p>
          <a:p>
            <a:pPr eaLnBrk="1" hangingPunct="1"/>
            <a:r>
              <a:rPr lang="pt-PT" sz="2600" dirty="0" smtClean="0"/>
              <a:t>Por exemplo, uma </a:t>
            </a:r>
            <a:r>
              <a:rPr lang="pt-PT" sz="2600" dirty="0" err="1" smtClean="0"/>
              <a:t>ALT</a:t>
            </a:r>
            <a:r>
              <a:rPr lang="pt-PT" sz="2600" dirty="0" smtClean="0"/>
              <a:t> normal pode ser: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pt-PT" dirty="0" smtClean="0"/>
              <a:t>20 (normal: 7-53 </a:t>
            </a:r>
            <a:r>
              <a:rPr lang="pt-PT" dirty="0" err="1" smtClean="0"/>
              <a:t>IU</a:t>
            </a:r>
            <a:r>
              <a:rPr lang="pt-PT" dirty="0" smtClean="0"/>
              <a:t>/L) ou 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pt-PT" dirty="0" smtClean="0"/>
              <a:t>0.20 (normal 0.12-0.88 </a:t>
            </a:r>
            <a:r>
              <a:rPr lang="el-GR" dirty="0" smtClean="0"/>
              <a:t>μ</a:t>
            </a:r>
            <a:r>
              <a:rPr lang="pt-PT" dirty="0" err="1" smtClean="0"/>
              <a:t>mol</a:t>
            </a:r>
            <a:r>
              <a:rPr lang="pt-PT" dirty="0" smtClean="0"/>
              <a:t>/L)</a:t>
            </a:r>
          </a:p>
          <a:p>
            <a:pPr lvl="1" eaLnBrk="1" hangingPunct="1">
              <a:buNone/>
            </a:pPr>
            <a:r>
              <a:rPr lang="pt-PT" dirty="0" smtClean="0"/>
              <a:t>-Os dois esquemas medem a mesma coisa.</a:t>
            </a:r>
          </a:p>
          <a:p>
            <a:pPr eaLnBrk="1" hangingPunct="1"/>
            <a:r>
              <a:rPr lang="pt-PT" sz="2600" dirty="0" smtClean="0"/>
              <a:t>Os resultados dos testes laboratoriais dependem do tipo de aparelho e dos parâmetros de medição usados pelo laboratório.</a:t>
            </a:r>
          </a:p>
          <a:p>
            <a:pPr eaLnBrk="1" hangingPunct="1"/>
            <a:r>
              <a:rPr lang="pt-PT" sz="2600" dirty="0" smtClean="0"/>
              <a:t>O TMG deve saber quais são as unidades de medição usadas na sua US e os valores de referência.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Actividade: Estudos de Caso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 smtClean="0"/>
              <a:t>Folha de Exercício: </a:t>
            </a:r>
            <a:r>
              <a:rPr lang="pt-PT" dirty="0" smtClean="0"/>
              <a:t>Unidades de Medição</a:t>
            </a:r>
          </a:p>
          <a:p>
            <a:endParaRPr lang="pt-PT" dirty="0" smtClean="0"/>
          </a:p>
          <a:p>
            <a:r>
              <a:rPr lang="pt-PT" b="1" dirty="0" smtClean="0"/>
              <a:t>Pontos para Discussão:</a:t>
            </a:r>
          </a:p>
          <a:p>
            <a:pPr lvl="1"/>
            <a:r>
              <a:rPr lang="pt-PT" dirty="0" smtClean="0"/>
              <a:t>Caso 1</a:t>
            </a:r>
          </a:p>
          <a:p>
            <a:pPr lvl="1"/>
            <a:r>
              <a:rPr lang="pt-PT" dirty="0" smtClean="0"/>
              <a:t>Caso 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Discussão: Cuidado com os Erros do Laboratório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PT" b="1" dirty="0" err="1" smtClean="0"/>
              <a:t>CD4</a:t>
            </a:r>
            <a:r>
              <a:rPr lang="pt-PT" b="1" dirty="0" smtClean="0"/>
              <a:t> 17,590.421:</a:t>
            </a:r>
          </a:p>
          <a:p>
            <a:r>
              <a:rPr lang="pt-PT" dirty="0" smtClean="0"/>
              <a:t>Representa </a:t>
            </a:r>
            <a:r>
              <a:rPr lang="pt-PT" dirty="0" err="1" smtClean="0"/>
              <a:t>CD4</a:t>
            </a:r>
            <a:r>
              <a:rPr lang="pt-PT" dirty="0" smtClean="0"/>
              <a:t> contagem (</a:t>
            </a:r>
            <a:r>
              <a:rPr lang="pt-PT" dirty="0" err="1" smtClean="0"/>
              <a:t>cels</a:t>
            </a:r>
            <a:r>
              <a:rPr lang="pt-PT" dirty="0" smtClean="0"/>
              <a:t>/</a:t>
            </a:r>
            <a:r>
              <a:rPr lang="pt-PT" dirty="0" err="1" smtClean="0"/>
              <a:t>mm</a:t>
            </a:r>
            <a:r>
              <a:rPr lang="pt-PT" baseline="30000" dirty="0" err="1" smtClean="0"/>
              <a:t>3</a:t>
            </a:r>
            <a:r>
              <a:rPr lang="pt-PT" dirty="0" smtClean="0"/>
              <a:t>), </a:t>
            </a:r>
            <a:r>
              <a:rPr lang="pt-PT" dirty="0" err="1" smtClean="0"/>
              <a:t>CD4</a:t>
            </a:r>
            <a:r>
              <a:rPr lang="pt-PT" dirty="0" smtClean="0"/>
              <a:t> %, ou erro?</a:t>
            </a:r>
          </a:p>
          <a:p>
            <a:endParaRPr lang="pt-PT" dirty="0" smtClean="0"/>
          </a:p>
          <a:p>
            <a:pPr>
              <a:buFontTx/>
              <a:buNone/>
            </a:pPr>
            <a:r>
              <a:rPr lang="pt-PT" b="1" dirty="0" smtClean="0"/>
              <a:t>Creatinina 10002:</a:t>
            </a:r>
          </a:p>
          <a:p>
            <a:r>
              <a:rPr lang="pt-PT" dirty="0" smtClean="0"/>
              <a:t>Representa um resultado em mg/</a:t>
            </a:r>
            <a:r>
              <a:rPr lang="pt-PT" dirty="0" err="1" smtClean="0"/>
              <a:t>dL</a:t>
            </a:r>
            <a:r>
              <a:rPr lang="pt-PT" dirty="0" smtClean="0"/>
              <a:t>, </a:t>
            </a:r>
            <a:r>
              <a:rPr lang="pt-PT" dirty="0" err="1" smtClean="0"/>
              <a:t>µmol</a:t>
            </a:r>
            <a:r>
              <a:rPr lang="pt-PT" dirty="0" smtClean="0"/>
              <a:t>/L, ou erro?</a:t>
            </a:r>
          </a:p>
          <a:p>
            <a:endParaRPr lang="pt-PT" dirty="0" smtClean="0"/>
          </a:p>
          <a:p>
            <a:r>
              <a:rPr lang="pt-PT" dirty="0" smtClean="0"/>
              <a:t>Caso apresentem um erro explique o porquê.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Introdução</a:t>
            </a:r>
            <a:r>
              <a:rPr lang="pt-PT" sz="3200" dirty="0" smtClean="0"/>
              <a:t> </a:t>
            </a:r>
            <a:endParaRPr lang="en-US" sz="3200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 MISAU define o tipo de exames laboratoriais a serem feitos aos doentes que fazem seguimento nos serviços TARV. </a:t>
            </a:r>
          </a:p>
          <a:p>
            <a:pPr eaLnBrk="1" hangingPunct="1"/>
            <a:r>
              <a:rPr lang="pt-PT" dirty="0" smtClean="0"/>
              <a:t>O TMG deve conhecer os testes, saber o que medem e o significado dos valores alterados dos mesmos.</a:t>
            </a:r>
          </a:p>
          <a:p>
            <a:pPr eaLnBrk="1" hangingPunct="1"/>
            <a:r>
              <a:rPr lang="pt-PT" dirty="0" smtClean="0"/>
              <a:t>Esta informação vai ajudar o TMG a tomar decisões em relação ao início e seguimento do TARV, assim como o diagnóstico de reacções adversas ou infecções oportunistas.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Outros Sistemas para Avaliar Resultados Anormais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Em relação às reacções adversas a medicamentos, compara-se o resultado do teste laboratorial ao limite superior normal (ALN) do teste.</a:t>
            </a:r>
          </a:p>
          <a:p>
            <a:r>
              <a:rPr lang="pt-PT" dirty="0" smtClean="0"/>
              <a:t>Por exemplo, se o limite superior normal do </a:t>
            </a:r>
            <a:r>
              <a:rPr lang="pt-PT" dirty="0" err="1" smtClean="0"/>
              <a:t>ALT</a:t>
            </a:r>
            <a:r>
              <a:rPr lang="pt-PT" dirty="0" smtClean="0"/>
              <a:t> é 40 u/</a:t>
            </a:r>
            <a:r>
              <a:rPr lang="pt-PT" dirty="0" err="1" smtClean="0"/>
              <a:t>dL</a:t>
            </a:r>
            <a:r>
              <a:rPr lang="pt-PT" dirty="0" smtClean="0"/>
              <a:t>, um resultado de: </a:t>
            </a:r>
          </a:p>
          <a:p>
            <a:pPr lvl="1">
              <a:buFont typeface="Wingdings" pitchFamily="2" charset="2"/>
              <a:buChar char="ü"/>
            </a:pPr>
            <a:r>
              <a:rPr lang="pt-PT" dirty="0" smtClean="0"/>
              <a:t>60 u/</a:t>
            </a:r>
            <a:r>
              <a:rPr lang="pt-PT" dirty="0" err="1" smtClean="0"/>
              <a:t>dL</a:t>
            </a:r>
            <a:r>
              <a:rPr lang="pt-PT" dirty="0" smtClean="0"/>
              <a:t> seria 1.5 x </a:t>
            </a:r>
            <a:r>
              <a:rPr lang="pt-PT" dirty="0" err="1" smtClean="0"/>
              <a:t>ALN</a:t>
            </a:r>
            <a:endParaRPr lang="pt-PT" dirty="0" smtClean="0"/>
          </a:p>
          <a:p>
            <a:pPr lvl="1">
              <a:buFont typeface="Wingdings" pitchFamily="2" charset="2"/>
              <a:buChar char="ü"/>
            </a:pPr>
            <a:r>
              <a:rPr lang="pt-PT" dirty="0" smtClean="0"/>
              <a:t>80 u/</a:t>
            </a:r>
            <a:r>
              <a:rPr lang="pt-PT" dirty="0" err="1" smtClean="0"/>
              <a:t>dL</a:t>
            </a:r>
            <a:r>
              <a:rPr lang="pt-PT" dirty="0" smtClean="0"/>
              <a:t> seria 2 x </a:t>
            </a:r>
            <a:r>
              <a:rPr lang="pt-PT" dirty="0" err="1" smtClean="0"/>
              <a:t>ALN</a:t>
            </a:r>
            <a:endParaRPr lang="pt-PT" dirty="0" smtClean="0"/>
          </a:p>
          <a:p>
            <a:pPr lvl="1">
              <a:buFont typeface="Wingdings" pitchFamily="2" charset="2"/>
              <a:buChar char="ü"/>
            </a:pPr>
            <a:r>
              <a:rPr lang="pt-PT" dirty="0" smtClean="0"/>
              <a:t>200 u/</a:t>
            </a:r>
            <a:r>
              <a:rPr lang="pt-PT" dirty="0" err="1" smtClean="0"/>
              <a:t>dL</a:t>
            </a:r>
            <a:r>
              <a:rPr lang="pt-PT" dirty="0" smtClean="0"/>
              <a:t> seria 5 x </a:t>
            </a:r>
            <a:r>
              <a:rPr lang="pt-PT" dirty="0" err="1" smtClean="0"/>
              <a:t>ALN</a:t>
            </a:r>
            <a:endParaRPr lang="pt-PT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 Que Fazer com um Resultado Anormal?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Tx/>
              <a:buAutoNum type="arabicPeriod"/>
              <a:defRPr/>
            </a:pPr>
            <a:r>
              <a:rPr lang="pt-PT" dirty="0" smtClean="0"/>
              <a:t>Verifique o nome do teste e as unidades de medição;</a:t>
            </a:r>
          </a:p>
          <a:p>
            <a:pPr marL="514350" indent="-514350">
              <a:buFontTx/>
              <a:buAutoNum type="arabicPeriod"/>
              <a:defRPr/>
            </a:pPr>
            <a:r>
              <a:rPr lang="pt-PT" dirty="0" smtClean="0"/>
              <a:t>Compare o resultado do teste com os valores de referência;</a:t>
            </a:r>
          </a:p>
          <a:p>
            <a:pPr marL="514350" indent="-514350">
              <a:buFontTx/>
              <a:buAutoNum type="arabicPeriod"/>
              <a:defRPr/>
            </a:pPr>
            <a:r>
              <a:rPr lang="pt-PT" dirty="0" smtClean="0"/>
              <a:t>Compare com o resultado anterior: está a subir ou baixar? Os dois resultados usam a mesma unidade de medição?</a:t>
            </a:r>
          </a:p>
          <a:p>
            <a:pPr marL="514350" indent="-514350">
              <a:buFontTx/>
              <a:buAutoNum type="arabicPeriod"/>
              <a:defRPr/>
            </a:pPr>
            <a:r>
              <a:rPr lang="pt-PT" dirty="0" smtClean="0"/>
              <a:t>Compare o resultado esperado do doente: com o TARV, o CD4 deve subir ou baixar?   Com a resolução de hepatite causada por </a:t>
            </a:r>
            <a:r>
              <a:rPr lang="pt-PT" dirty="0" err="1" smtClean="0"/>
              <a:t>Isoniazida</a:t>
            </a:r>
            <a:r>
              <a:rPr lang="pt-PT" dirty="0" smtClean="0"/>
              <a:t>, o </a:t>
            </a:r>
            <a:r>
              <a:rPr lang="pt-PT" dirty="0" err="1" smtClean="0"/>
              <a:t>ALT</a:t>
            </a:r>
            <a:r>
              <a:rPr lang="pt-PT" dirty="0" smtClean="0"/>
              <a:t> deve subir ou baixar?</a:t>
            </a:r>
          </a:p>
          <a:p>
            <a:pPr marL="514350" indent="-514350">
              <a:buFontTx/>
              <a:buAutoNum type="arabicPeriod"/>
              <a:defRPr/>
            </a:pPr>
            <a:r>
              <a:rPr lang="pt-PT" dirty="0" smtClean="0"/>
              <a:t>Avalie o doente - há sinais de perigo?  É possível identificar a causa da anormalidade?</a:t>
            </a:r>
            <a:endParaRPr lang="pt-P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pt-PT" dirty="0" smtClean="0"/>
              <a:t>Possíveis Intervenções Perante  um Resultado Anormal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Tx/>
              <a:buAutoNum type="arabicPeriod"/>
            </a:pPr>
            <a:r>
              <a:rPr lang="pt-PT" dirty="0" smtClean="0"/>
              <a:t>Iniciar ou modificar o tratamento para </a:t>
            </a:r>
            <a:r>
              <a:rPr lang="pt-PT" dirty="0" err="1" smtClean="0"/>
              <a:t>IO</a:t>
            </a:r>
            <a:endParaRPr lang="pt-PT" dirty="0" smtClean="0"/>
          </a:p>
          <a:p>
            <a:pPr marL="514350" indent="-514350">
              <a:buFontTx/>
              <a:buAutoNum type="arabicPeriod"/>
            </a:pPr>
            <a:r>
              <a:rPr lang="pt-PT" dirty="0" smtClean="0"/>
              <a:t>Iniciar ou modificar o </a:t>
            </a:r>
            <a:r>
              <a:rPr lang="pt-PT" dirty="0" err="1" smtClean="0"/>
              <a:t>TARV</a:t>
            </a:r>
            <a:r>
              <a:rPr lang="pt-PT" dirty="0" smtClean="0"/>
              <a:t>, </a:t>
            </a:r>
            <a:r>
              <a:rPr lang="pt-PT" dirty="0" err="1" smtClean="0"/>
              <a:t>CTZ</a:t>
            </a:r>
            <a:r>
              <a:rPr lang="pt-PT" dirty="0" smtClean="0"/>
              <a:t> ou outro medicamento</a:t>
            </a:r>
          </a:p>
          <a:p>
            <a:pPr marL="514350" indent="-514350">
              <a:buFontTx/>
              <a:buAutoNum type="arabicPeriod"/>
            </a:pPr>
            <a:r>
              <a:rPr lang="pt-PT" dirty="0" smtClean="0"/>
              <a:t>Suspender algum medicamento</a:t>
            </a:r>
          </a:p>
          <a:p>
            <a:pPr marL="514350" indent="-514350">
              <a:buFontTx/>
              <a:buAutoNum type="arabicPeriod"/>
            </a:pPr>
            <a:r>
              <a:rPr lang="pt-PT" dirty="0" smtClean="0"/>
              <a:t>Iniciar a investigação da causa da anormalidade </a:t>
            </a:r>
          </a:p>
          <a:p>
            <a:pPr marL="514350" indent="-514350">
              <a:buFontTx/>
              <a:buAutoNum type="arabicPeriod"/>
            </a:pPr>
            <a:r>
              <a:rPr lang="pt-PT" dirty="0" smtClean="0"/>
              <a:t>Sem fazer outra mudança, repita o teste (no mesmo dia ou em 1 – 2 semanas) para avaliar a evolução</a:t>
            </a:r>
          </a:p>
          <a:p>
            <a:pPr marL="514350" indent="-514350">
              <a:buFontTx/>
              <a:buAutoNum type="arabicPeriod"/>
            </a:pPr>
            <a:r>
              <a:rPr lang="pt-PT" dirty="0" smtClean="0"/>
              <a:t>Internar, encaminhar ou referir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Actividade: Guião de Laboratório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 smtClean="0"/>
              <a:t>Folha de Exercício: </a:t>
            </a:r>
            <a:r>
              <a:rPr lang="pt-PT" dirty="0" smtClean="0"/>
              <a:t>Relação entre teste, Sistema Orgânico e Doença</a:t>
            </a:r>
          </a:p>
          <a:p>
            <a:pPr>
              <a:buNone/>
            </a:pPr>
            <a:endParaRPr lang="pt-PT" dirty="0" smtClean="0"/>
          </a:p>
          <a:p>
            <a:r>
              <a:rPr lang="pt-PT" b="1" dirty="0" smtClean="0"/>
              <a:t>Pontos para Discussão:</a:t>
            </a:r>
          </a:p>
          <a:p>
            <a:pPr lvl="1"/>
            <a:r>
              <a:rPr lang="pt-PT" dirty="0" smtClean="0"/>
              <a:t>Caso 1</a:t>
            </a:r>
          </a:p>
          <a:p>
            <a:pPr lvl="1"/>
            <a:r>
              <a:rPr lang="pt-PT" dirty="0" smtClean="0"/>
              <a:t>Caso 2</a:t>
            </a:r>
          </a:p>
          <a:p>
            <a:endParaRPr lang="pt-PT" dirty="0" smtClean="0"/>
          </a:p>
          <a:p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 </a:t>
            </a:r>
            <a:r>
              <a:rPr lang="pt-PT" dirty="0" smtClean="0"/>
              <a:t>(1)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200000"/>
              </a:lnSpc>
            </a:pPr>
            <a:r>
              <a:rPr lang="pt-PT" dirty="0" smtClean="0"/>
              <a:t>Os testes de laboratório são uma ferramenta de apoio para o diagnóstico, tratamento e seguimento dos doentes seropositivos. </a:t>
            </a:r>
            <a:endParaRPr lang="af-ZA" dirty="0" smtClean="0"/>
          </a:p>
          <a:p>
            <a:pPr eaLnBrk="1" hangingPunct="1">
              <a:lnSpc>
                <a:spcPct val="200000"/>
              </a:lnSpc>
            </a:pPr>
            <a:r>
              <a:rPr lang="pt-PT" dirty="0" smtClean="0"/>
              <a:t>O TMG deve conhecer o calendário de rotina do </a:t>
            </a:r>
            <a:r>
              <a:rPr lang="pt-PT" dirty="0" err="1" smtClean="0"/>
              <a:t>MISAU</a:t>
            </a:r>
            <a:r>
              <a:rPr lang="pt-PT" dirty="0" smtClean="0"/>
              <a:t> para testes de laboratório e a sua interpretação.</a:t>
            </a:r>
            <a:endParaRPr lang="af-ZA" dirty="0" smtClean="0"/>
          </a:p>
          <a:p>
            <a:pPr eaLnBrk="1" hangingPunct="1">
              <a:buFontTx/>
              <a:buNone/>
            </a:pPr>
            <a:endParaRPr lang="pt-PT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 </a:t>
            </a:r>
            <a:r>
              <a:rPr lang="pt-PT" dirty="0" smtClean="0"/>
              <a:t>(2)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PT" dirty="0" smtClean="0"/>
              <a:t>Os nomes e os valores de referência dos testes podem variar de um laboratório para outro.</a:t>
            </a:r>
            <a:endParaRPr lang="af-ZA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af-ZA" dirty="0" smtClean="0"/>
              <a:t>O conhecimento do significado destes resultados permite responder de forma adequada quando os resultados são anormais.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PT" dirty="0" smtClean="0"/>
              <a:t>O TMG deve saber interpretar o resultado de um teste. Caso tenha dificuldades, deve consultar o médico.</a:t>
            </a:r>
            <a:endParaRPr lang="en-US" dirty="0" smtClean="0"/>
          </a:p>
          <a:p>
            <a:pPr eaLnBrk="1" hangingPunct="1"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  <a:defRPr/>
            </a:pPr>
            <a:r>
              <a:rPr lang="pt-PT" sz="3300" dirty="0" smtClean="0"/>
              <a:t>No final desta unidade, os formandos devem ser capazes de:</a:t>
            </a:r>
          </a:p>
          <a:p>
            <a:pPr eaLnBrk="1" hangingPunct="1">
              <a:defRPr/>
            </a:pPr>
            <a:r>
              <a:rPr lang="pt-PT" sz="3300" dirty="0" smtClean="0"/>
              <a:t>Conhecer os testes mais comuns para a detecção de IOs nos cuidados de HIV/SIDA</a:t>
            </a:r>
          </a:p>
          <a:p>
            <a:pPr eaLnBrk="1" hangingPunct="1">
              <a:defRPr/>
            </a:pPr>
            <a:r>
              <a:rPr lang="pt-PT" sz="3300" dirty="0" smtClean="0"/>
              <a:t>Explicar o que avalia cada teste de rotina aplicado para a detecção de </a:t>
            </a:r>
            <a:r>
              <a:rPr lang="pt-PT" sz="3300" dirty="0" err="1" smtClean="0"/>
              <a:t>IOs</a:t>
            </a:r>
            <a:endParaRPr lang="pt-PT" sz="3300" dirty="0" smtClean="0"/>
          </a:p>
          <a:p>
            <a:pPr eaLnBrk="1" hangingPunct="1">
              <a:defRPr/>
            </a:pPr>
            <a:r>
              <a:rPr lang="pt-PT" sz="3300" dirty="0" smtClean="0"/>
              <a:t>Reconhecer as diferenças importantes dos nomes e dos sistemas de medição</a:t>
            </a:r>
          </a:p>
          <a:p>
            <a:pPr eaLnBrk="1" hangingPunct="1">
              <a:defRPr/>
            </a:pPr>
            <a:r>
              <a:rPr lang="pt-PT" sz="3300" dirty="0" smtClean="0"/>
              <a:t>Reconhecer os resultados normais e anormais</a:t>
            </a:r>
          </a:p>
          <a:p>
            <a:pPr eaLnBrk="1" hangingPunct="1">
              <a:defRPr/>
            </a:pPr>
            <a:r>
              <a:rPr lang="pt-PT" sz="3300" dirty="0" smtClean="0"/>
              <a:t>Conhecer a relação entre os resultados anormais e as complicações comuns de SIDA e seu tratamento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PT" sz="3300" dirty="0" smtClean="0"/>
              <a:t>Usar o guião de laboratório</a:t>
            </a:r>
          </a:p>
          <a:p>
            <a:pPr eaLnBrk="1" hangingPunct="1"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Importância da Interpretação dos Testes Laboratoriais</a:t>
            </a:r>
            <a:br>
              <a:rPr lang="pt-PT" dirty="0" smtClean="0"/>
            </a:br>
            <a:endParaRPr lang="pt-PT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 interpretação correcta dos testes laboratoriais ajudará o técnico a:</a:t>
            </a:r>
          </a:p>
          <a:p>
            <a:pPr lvl="1"/>
            <a:r>
              <a:rPr lang="pt-PT" dirty="0" err="1" smtClean="0"/>
              <a:t>Estadiar</a:t>
            </a:r>
            <a:r>
              <a:rPr lang="pt-PT" dirty="0" smtClean="0"/>
              <a:t> correctamente o paciente</a:t>
            </a:r>
          </a:p>
          <a:p>
            <a:pPr lvl="1"/>
            <a:r>
              <a:rPr lang="pt-PT" dirty="0" smtClean="0"/>
              <a:t>Reconhecer indicações e contra-indicações para </a:t>
            </a:r>
            <a:r>
              <a:rPr lang="pt-PT" dirty="0" err="1" smtClean="0"/>
              <a:t>TARV</a:t>
            </a:r>
            <a:r>
              <a:rPr lang="pt-PT" dirty="0" smtClean="0"/>
              <a:t> e outros medicamentos</a:t>
            </a:r>
          </a:p>
          <a:p>
            <a:pPr lvl="1"/>
            <a:r>
              <a:rPr lang="pt-PT" dirty="0" smtClean="0"/>
              <a:t>Reconhecer e diagnosticar </a:t>
            </a:r>
            <a:r>
              <a:rPr lang="pt-PT" dirty="0" err="1" smtClean="0"/>
              <a:t>IOs</a:t>
            </a:r>
            <a:r>
              <a:rPr lang="pt-PT" dirty="0" smtClean="0"/>
              <a:t> e reacções adversas a medicamentos </a:t>
            </a:r>
          </a:p>
          <a:p>
            <a:pPr lvl="1"/>
            <a:r>
              <a:rPr lang="pt-PT" dirty="0" smtClean="0"/>
              <a:t>Avaliar a resposta do paciente ao tratamento (de </a:t>
            </a:r>
            <a:r>
              <a:rPr lang="pt-PT" dirty="0" err="1" smtClean="0"/>
              <a:t>TARV</a:t>
            </a:r>
            <a:r>
              <a:rPr lang="pt-PT" dirty="0" smtClean="0"/>
              <a:t>, </a:t>
            </a:r>
            <a:r>
              <a:rPr lang="pt-PT" dirty="0" err="1" smtClean="0"/>
              <a:t>IO</a:t>
            </a:r>
            <a:r>
              <a:rPr lang="pt-PT" dirty="0" smtClean="0"/>
              <a:t>, ou reacção adversa a medicamentos)</a:t>
            </a:r>
          </a:p>
          <a:p>
            <a:pPr lvl="1"/>
            <a:r>
              <a:rPr lang="pt-PT" dirty="0" smtClean="0"/>
              <a:t>Detectar possíveis erros de laboratório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Testes Mais Comuns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PT" dirty="0" smtClean="0"/>
              <a:t>O Técnico de Medicina que prescreve TARV tem que ser capaz de interpretar os resultados de:</a:t>
            </a:r>
          </a:p>
          <a:p>
            <a:pPr>
              <a:buFontTx/>
              <a:buNone/>
            </a:pPr>
            <a:endParaRPr lang="pt-PT" dirty="0" smtClean="0"/>
          </a:p>
          <a:p>
            <a:pPr lvl="1"/>
            <a:r>
              <a:rPr lang="pt-PT" dirty="0" err="1" smtClean="0"/>
              <a:t>CD4</a:t>
            </a:r>
            <a:endParaRPr lang="pt-PT" dirty="0" smtClean="0"/>
          </a:p>
          <a:p>
            <a:pPr lvl="1"/>
            <a:r>
              <a:rPr lang="pt-PT" dirty="0" smtClean="0"/>
              <a:t>Hemograma</a:t>
            </a:r>
          </a:p>
          <a:p>
            <a:pPr lvl="1"/>
            <a:r>
              <a:rPr lang="pt-PT" dirty="0" smtClean="0"/>
              <a:t>Bioquímica</a:t>
            </a:r>
          </a:p>
          <a:p>
            <a:pPr>
              <a:buFontTx/>
              <a:buNone/>
            </a:pPr>
            <a:endParaRPr lang="pt-PT" dirty="0" smtClean="0"/>
          </a:p>
          <a:p>
            <a:pPr>
              <a:buFontTx/>
              <a:buNone/>
            </a:pPr>
            <a:r>
              <a:rPr lang="pt-PT" dirty="0" smtClean="0"/>
              <a:t>em </a:t>
            </a:r>
            <a:r>
              <a:rPr lang="pt-PT" b="1" dirty="0" smtClean="0"/>
              <a:t>TODOS </a:t>
            </a:r>
            <a:r>
              <a:rPr lang="pt-PT" dirty="0" smtClean="0"/>
              <a:t>os seus doentes HIV+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Contagem de Linfócitos </a:t>
            </a:r>
            <a:r>
              <a:rPr lang="pt-PT" dirty="0" err="1" smtClean="0"/>
              <a:t>CD4</a:t>
            </a:r>
            <a:endParaRPr lang="pt-PT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pt-PT" sz="2400" dirty="0" smtClean="0"/>
              <a:t>Os linfócitos </a:t>
            </a:r>
            <a:r>
              <a:rPr lang="pt-PT" sz="2400" dirty="0" err="1" smtClean="0"/>
              <a:t>CD4</a:t>
            </a:r>
            <a:r>
              <a:rPr lang="pt-PT" sz="2400" dirty="0" smtClean="0"/>
              <a:t> são células de defesa. Quando a infecção pelo HIV evolui, a contagem  de </a:t>
            </a:r>
            <a:r>
              <a:rPr lang="pt-PT" sz="2400" dirty="0" err="1" smtClean="0"/>
              <a:t>CD4</a:t>
            </a:r>
            <a:r>
              <a:rPr lang="pt-PT" sz="2400" dirty="0" smtClean="0"/>
              <a:t> diminui. </a:t>
            </a:r>
          </a:p>
          <a:p>
            <a:pPr eaLnBrk="1" hangingPunct="1">
              <a:lnSpc>
                <a:spcPct val="110000"/>
              </a:lnSpc>
            </a:pPr>
            <a:r>
              <a:rPr lang="pt-PT" sz="2400" dirty="0" smtClean="0"/>
              <a:t>A contagem de CD4 pode ser expressa em valor absoluto (n° de cels/mm³) ou em percentagem (%; usada principalmente nas crianças pequenas):</a:t>
            </a:r>
          </a:p>
          <a:p>
            <a:pPr lvl="1" eaLnBrk="1" hangingPunct="1">
              <a:lnSpc>
                <a:spcPct val="110000"/>
              </a:lnSpc>
            </a:pPr>
            <a:r>
              <a:rPr lang="pt-PT" sz="2400" dirty="0" smtClean="0"/>
              <a:t>CD4 23 </a:t>
            </a:r>
            <a:r>
              <a:rPr lang="pt-PT" sz="2400" dirty="0" err="1" smtClean="0"/>
              <a:t>cels</a:t>
            </a:r>
            <a:r>
              <a:rPr lang="pt-PT" sz="2400" dirty="0" smtClean="0"/>
              <a:t>/</a:t>
            </a:r>
            <a:r>
              <a:rPr lang="pt-PT" sz="2400" dirty="0" err="1" smtClean="0"/>
              <a:t>mm</a:t>
            </a:r>
            <a:r>
              <a:rPr lang="pt-PT" sz="2400" baseline="30000" dirty="0" err="1" smtClean="0"/>
              <a:t>3</a:t>
            </a:r>
            <a:r>
              <a:rPr lang="pt-PT" sz="2400" baseline="30000" dirty="0" smtClean="0"/>
              <a:t> </a:t>
            </a:r>
            <a:r>
              <a:rPr lang="pt-PT" sz="2400" dirty="0" smtClean="0"/>
              <a:t>: muito reduzida (&lt;250; precisa de TARV)</a:t>
            </a:r>
          </a:p>
          <a:p>
            <a:pPr lvl="1" eaLnBrk="1" hangingPunct="1">
              <a:lnSpc>
                <a:spcPct val="110000"/>
              </a:lnSpc>
            </a:pPr>
            <a:r>
              <a:rPr lang="pt-PT" sz="2400" dirty="0" smtClean="0"/>
              <a:t>CD4 311 </a:t>
            </a:r>
            <a:r>
              <a:rPr lang="pt-PT" sz="2400" dirty="0" err="1" smtClean="0"/>
              <a:t>cels</a:t>
            </a:r>
            <a:r>
              <a:rPr lang="pt-PT" sz="2400" dirty="0" smtClean="0"/>
              <a:t>/</a:t>
            </a:r>
            <a:r>
              <a:rPr lang="pt-PT" sz="2400" dirty="0" err="1" smtClean="0"/>
              <a:t>mm</a:t>
            </a:r>
            <a:r>
              <a:rPr lang="pt-PT" sz="2400" baseline="30000" dirty="0" err="1" smtClean="0"/>
              <a:t>3</a:t>
            </a:r>
            <a:r>
              <a:rPr lang="pt-PT" sz="2400" dirty="0" smtClean="0"/>
              <a:t>: imunodepressão moderada (precisa de CTZ </a:t>
            </a:r>
            <a:r>
              <a:rPr lang="pt-PT" sz="2400" smtClean="0"/>
              <a:t>e TARV</a:t>
            </a:r>
            <a:r>
              <a:rPr lang="pt-PT" sz="2400" baseline="30000" smtClean="0"/>
              <a:t> </a:t>
            </a:r>
            <a:r>
              <a:rPr lang="pt-PT" sz="2400" dirty="0" smtClean="0"/>
              <a:t>)</a:t>
            </a:r>
          </a:p>
          <a:p>
            <a:pPr lvl="1" eaLnBrk="1" hangingPunct="1">
              <a:lnSpc>
                <a:spcPct val="110000"/>
              </a:lnSpc>
            </a:pPr>
            <a:r>
              <a:rPr lang="pt-PT" sz="2400" dirty="0" smtClean="0"/>
              <a:t>CD4 582 </a:t>
            </a:r>
            <a:r>
              <a:rPr lang="pt-PT" sz="2400" dirty="0" err="1" smtClean="0"/>
              <a:t>cels</a:t>
            </a:r>
            <a:r>
              <a:rPr lang="pt-PT" sz="2400" dirty="0" smtClean="0"/>
              <a:t>/</a:t>
            </a:r>
            <a:r>
              <a:rPr lang="pt-PT" sz="2400" dirty="0" err="1" smtClean="0"/>
              <a:t>mm</a:t>
            </a:r>
            <a:r>
              <a:rPr lang="pt-PT" sz="2400" baseline="30000" dirty="0" err="1" smtClean="0"/>
              <a:t>3</a:t>
            </a:r>
            <a:r>
              <a:rPr lang="pt-PT" sz="2400" dirty="0" smtClean="0"/>
              <a:t> : contagem aceitável  (&gt;500)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pt-PT" sz="2400" dirty="0" smtClean="0"/>
              <a:t>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Percentagem de Células </a:t>
            </a:r>
            <a:r>
              <a:rPr lang="pt-PT" dirty="0" err="1" smtClean="0"/>
              <a:t>CD4</a:t>
            </a:r>
            <a:endParaRPr lang="pt-PT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Nas crianças pequenas, usa-se a percentagem de células </a:t>
            </a:r>
            <a:r>
              <a:rPr lang="pt-PT" dirty="0" err="1" smtClean="0"/>
              <a:t>CD4</a:t>
            </a:r>
            <a:r>
              <a:rPr lang="pt-PT" dirty="0" smtClean="0"/>
              <a:t>.  Os valores normais são diferentes para crianças de idades diferentes.</a:t>
            </a:r>
          </a:p>
          <a:p>
            <a:r>
              <a:rPr lang="pt-PT" dirty="0" smtClean="0"/>
              <a:t>Como a contagem CD4 mede a concentração de células num certo volume de sangue, e a percentagem mede a proporção de linfócitos que são do tipo CD4, não se pode comparar os resultados da contagem aos resultados da percentagem.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Hemoglobina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eaLnBrk="1" hangingPunct="1"/>
            <a:r>
              <a:rPr lang="pt-PT" sz="2400" dirty="0" smtClean="0"/>
              <a:t>Hemoglobina é uma componente da célula vermelha do sangue que leva o oxigénio dos pulmões ao corpo. Quando baixa, significa que o doente tem anemia.</a:t>
            </a:r>
          </a:p>
          <a:p>
            <a:pPr eaLnBrk="1" hangingPunct="1"/>
            <a:r>
              <a:rPr lang="pt-PT" sz="2400" dirty="0" smtClean="0"/>
              <a:t>A anemia está associada a muitas doenças (malária, tuberculose, malnutrição, parasitose intestinal, hemorragia pós-parto, sépsis, e HIV).</a:t>
            </a:r>
          </a:p>
          <a:p>
            <a:pPr eaLnBrk="1" hangingPunct="1"/>
            <a:r>
              <a:rPr lang="pt-PT" sz="2400" dirty="0" smtClean="0"/>
              <a:t>A anemia pode ser associada ao uso de fármacos (</a:t>
            </a:r>
            <a:r>
              <a:rPr lang="pt-PT" sz="2400" dirty="0" err="1" smtClean="0"/>
              <a:t>zidovudina</a:t>
            </a:r>
            <a:r>
              <a:rPr lang="pt-PT" sz="2400" dirty="0" smtClean="0"/>
              <a:t>, </a:t>
            </a:r>
            <a:r>
              <a:rPr lang="pt-PT" sz="2400" dirty="0" err="1" smtClean="0"/>
              <a:t>cotrimoxazol</a:t>
            </a:r>
            <a:r>
              <a:rPr lang="pt-PT" sz="2400" dirty="0" smtClean="0"/>
              <a:t>).</a:t>
            </a:r>
          </a:p>
          <a:p>
            <a:pPr eaLnBrk="1" hangingPunct="1"/>
            <a:r>
              <a:rPr lang="pt-PT" sz="2400" dirty="0" smtClean="0"/>
              <a:t>A hemoglobina inferior a 8 g/dl persistente por mais de 30 dias </a:t>
            </a:r>
            <a:r>
              <a:rPr lang="pt-PT" sz="2400" b="1" dirty="0" smtClean="0"/>
              <a:t>sem outra explicação </a:t>
            </a:r>
            <a:r>
              <a:rPr lang="pt-PT" sz="2400" dirty="0" smtClean="0"/>
              <a:t>e sem resposta a ferro, antimaláricos, nem vitaminas, define estadio III da infecção pelo HIV.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Leucócitos (Glóbulos Brancos)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São uma parte das células de defesa do corpo</a:t>
            </a:r>
          </a:p>
          <a:p>
            <a:pPr eaLnBrk="1" hangingPunct="1"/>
            <a:r>
              <a:rPr lang="pt-PT" dirty="0" smtClean="0"/>
              <a:t>O seu aumento significa resposta a uma infecção determinada (p. ex. pneumonia)</a:t>
            </a:r>
          </a:p>
          <a:p>
            <a:pPr eaLnBrk="1" hangingPunct="1"/>
            <a:r>
              <a:rPr lang="pt-PT" dirty="0" smtClean="0"/>
              <a:t>A sua diminuição pode significar imunodepressão ou reacção adversa (p.ex. ao </a:t>
            </a:r>
            <a:r>
              <a:rPr lang="pt-PT" dirty="0" err="1" smtClean="0"/>
              <a:t>CTZ</a:t>
            </a:r>
            <a:r>
              <a:rPr lang="pt-PT" dirty="0" smtClean="0"/>
              <a:t>)</a:t>
            </a:r>
          </a:p>
          <a:p>
            <a:pPr eaLnBrk="1" hangingPunct="1"/>
            <a:r>
              <a:rPr lang="pt-PT" dirty="0" smtClean="0"/>
              <a:t>Existem diferentes grupos de leucócitos: os mais importantes nos cuidados de HIV/SIDA são os linfócitos e os neutrófilos. </a:t>
            </a:r>
          </a:p>
          <a:p>
            <a:pPr eaLnBrk="1" hangingPunct="1"/>
            <a:endParaRPr lang="pt-PT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&amp;#x0D;&amp;#x0A;Unidade 2.2 &amp;#x0D;&amp;#x0A;&amp;#x0D;&amp;#x0A;Interpretação de Testes Laboratoriais&amp;#x0D;&amp;#x0A; 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Introdução &amp;quot;&quot;/&gt;&lt;property id=&quot;20307&quot; value=&quot;283&quot;/&gt;&lt;/object&gt;&lt;object type=&quot;3&quot; unique_id=&quot;10006&quot;&gt;&lt;property id=&quot;20148&quot; value=&quot;5&quot;/&gt;&lt;property id=&quot;20300&quot; value=&quot;Slide 3 - &amp;quot;Objectivos de Aprendizagem&amp;quot;&quot;/&gt;&lt;property id=&quot;20307&quot; value=&quot;257&quot;/&gt;&lt;/object&gt;&lt;object type=&quot;3&quot; unique_id=&quot;10007&quot;&gt;&lt;property id=&quot;20148&quot; value=&quot;5&quot;/&gt;&lt;property id=&quot;20300&quot; value=&quot;Slide 4 - &amp;quot;&amp;#x0D;&amp;#x0A;Importância da Interpretação dos Testes Laboratoriais&amp;#x0D;&amp;#x0A;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Testes Mais Comuns&amp;quot;&quot;/&gt;&lt;property id=&quot;20307&quot; value=&quot;285&quot;/&gt;&lt;/object&gt;&lt;object type=&quot;3&quot; unique_id=&quot;10009&quot;&gt;&lt;property id=&quot;20148&quot; value=&quot;5&quot;/&gt;&lt;property id=&quot;20300&quot; value=&quot;Slide 6 - &amp;quot;Contagem de Linfócitos CD4&amp;quot;&quot;/&gt;&lt;property id=&quot;20307&quot; value=&quot;265&quot;/&gt;&lt;/object&gt;&lt;object type=&quot;3&quot; unique_id=&quot;10010&quot;&gt;&lt;property id=&quot;20148&quot; value=&quot;5&quot;/&gt;&lt;property id=&quot;20300&quot; value=&quot;Slide 7 - &amp;quot;Percentagem de Células CD4&amp;quot;&quot;/&gt;&lt;property id=&quot;20307&quot; value=&quot;292&quot;/&gt;&lt;/object&gt;&lt;object type=&quot;3&quot; unique_id=&quot;10011&quot;&gt;&lt;property id=&quot;20148&quot; value=&quot;5&quot;/&gt;&lt;property id=&quot;20300&quot; value=&quot;Slide 8 - &amp;quot;Hemoglobina&amp;quot;&quot;/&gt;&lt;property id=&quot;20307&quot; value=&quot;266&quot;/&gt;&lt;/object&gt;&lt;object type=&quot;3&quot; unique_id=&quot;10012&quot;&gt;&lt;property id=&quot;20148&quot; value=&quot;5&quot;/&gt;&lt;property id=&quot;20300&quot; value=&quot;Slide 9 - &amp;quot;Leucócitos (Glóbulos Brancos)&amp;quot;&quot;/&gt;&lt;property id=&quot;20307&quot; value=&quot;267&quot;/&gt;&lt;/object&gt;&lt;object type=&quot;3&quot; unique_id=&quot;10013&quot;&gt;&lt;property id=&quot;20148&quot; value=&quot;5&quot;/&gt;&lt;property id=&quot;20300&quot; value=&quot;Slide 10 - &amp;quot;Importância de Neutrófilos e Linfócitos&amp;quot;&quot;/&gt;&lt;property id=&quot;20307&quot; value=&quot;294&quot;/&gt;&lt;/object&gt;&lt;object type=&quot;3&quot; unique_id=&quot;10014&quot;&gt;&lt;property id=&quot;20148&quot; value=&quot;5&quot;/&gt;&lt;property id=&quot;20300&quot; value=&quot;Slide 11 - &amp;quot;Plaquetas&amp;quot;&quot;/&gt;&lt;property id=&quot;20307&quot; value=&quot;284&quot;/&gt;&lt;/object&gt;&lt;object type=&quot;3&quot; unique_id=&quot;10015&quot;&gt;&lt;property id=&quot;20148&quot; value=&quot;5&quot;/&gt;&lt;property id=&quot;20300&quot; value=&quot;Slide 12 - &amp;quot;Transaminases, Bilirrubina&amp;quot;&quot;/&gt;&lt;property id=&quot;20307&quot; value=&quot;262&quot;/&gt;&lt;/object&gt;&lt;object type=&quot;3&quot; unique_id=&quot;10016&quot;&gt;&lt;property id=&quot;20148&quot; value=&quot;5&quot;/&gt;&lt;property id=&quot;20300&quot; value=&quot;Slide 13 - &amp;quot;Amilase, Lipase&amp;quot;&quot;/&gt;&lt;property id=&quot;20307&quot; value=&quot;264&quot;/&gt;&lt;/object&gt;&lt;object type=&quot;3&quot; unique_id=&quot;10017&quot;&gt;&lt;property id=&quot;20148&quot; value=&quot;5&quot;/&gt;&lt;property id=&quot;20300&quot; value=&quot;Slide 14 - &amp;quot;Ureia, Creatinina&amp;quot;&quot;/&gt;&lt;property id=&quot;20307&quot; value=&quot;263&quot;/&gt;&lt;/object&gt;&lt;object type=&quot;3&quot; unique_id=&quot;10018&quot;&gt;&lt;property id=&quot;20148&quot; value=&quot;5&quot;/&gt;&lt;property id=&quot;20300&quot; value=&quot;Slide 15 - &amp;quot;Actividade: Conhecer os Resultados&amp;#x0D;&amp;#x0A;das Análises Laboratoriais&amp;quot;&quot;/&gt;&lt;property id=&quot;20307&quot; value=&quot;287&quot;/&gt;&lt;/object&gt;&lt;object type=&quot;3&quot; unique_id=&quot;10019&quot;&gt;&lt;property id=&quot;20148&quot; value=&quot;5&quot;/&gt;&lt;property id=&quot;20300&quot; value=&quot;Slide 16 - &amp;quot;Cuidado com os Nomes&amp;quot;&quot;/&gt;&lt;property id=&quot;20307&quot; value=&quot;288&quot;/&gt;&lt;/object&gt;&lt;object type=&quot;3&quot; unique_id=&quot;10020&quot;&gt;&lt;property id=&quot;20148&quot; value=&quot;5&quot;/&gt;&lt;property id=&quot;20300&quot; value=&quot;Slide 17 - &amp;quot;Cuidado com as Unidades de Medição&amp;quot;&quot;/&gt;&lt;property id=&quot;20307&quot; value=&quot;274&quot;/&gt;&lt;/object&gt;&lt;object type=&quot;3&quot; unique_id=&quot;10021&quot;&gt;&lt;property id=&quot;20148&quot; value=&quot;5&quot;/&gt;&lt;property id=&quot;20300&quot; value=&quot;Slide 18 - &amp;quot;Actividade: Estudos de Caso&amp;quot;&quot;/&gt;&lt;property id=&quot;20307&quot; value=&quot;295&quot;/&gt;&lt;/object&gt;&lt;object type=&quot;3&quot; unique_id=&quot;10022&quot;&gt;&lt;property id=&quot;20148&quot; value=&quot;5&quot;/&gt;&lt;property id=&quot;20300&quot; value=&quot;Slide 19 - &amp;quot;Discussão: Cuidado com os Erros do Laboratório&amp;quot;&quot;/&gt;&lt;property id=&quot;20307&quot; value=&quot;286&quot;/&gt;&lt;/object&gt;&lt;object type=&quot;3&quot; unique_id=&quot;10023&quot;&gt;&lt;property id=&quot;20148&quot; value=&quot;5&quot;/&gt;&lt;property id=&quot;20300&quot; value=&quot;Slide 20 - &amp;quot;Outros Sistemas para Avaliar Resultados Anormais&amp;quot;&quot;/&gt;&lt;property id=&quot;20307&quot; value=&quot;289&quot;/&gt;&lt;/object&gt;&lt;object type=&quot;3&quot; unique_id=&quot;10024&quot;&gt;&lt;property id=&quot;20148&quot; value=&quot;5&quot;/&gt;&lt;property id=&quot;20300&quot; value=&quot;Slide 21 - &amp;quot;O Que Fazer com um Resultado Anormal?&amp;quot;&quot;/&gt;&lt;property id=&quot;20307&quot; value=&quot;290&quot;/&gt;&lt;/object&gt;&lt;object type=&quot;3&quot; unique_id=&quot;10025&quot;&gt;&lt;property id=&quot;20148&quot; value=&quot;5&quot;/&gt;&lt;property id=&quot;20300&quot; value=&quot;Slide 22 - &amp;quot;Possíveis Intervenções Perante  um Resultado Anormal&amp;quot;&quot;/&gt;&lt;property id=&quot;20307&quot; value=&quot;291&quot;/&gt;&lt;/object&gt;&lt;object type=&quot;3&quot; unique_id=&quot;10026&quot;&gt;&lt;property id=&quot;20148&quot; value=&quot;5&quot;/&gt;&lt;property id=&quot;20300&quot; value=&quot;Slide 23 - &amp;quot;Actividade: Guião de Laboratório&amp;quot;&quot;/&gt;&lt;property id=&quot;20307&quot; value=&quot;281&quot;/&gt;&lt;/object&gt;&lt;object type=&quot;3&quot; unique_id=&quot;10027&quot;&gt;&lt;property id=&quot;20148&quot; value=&quot;5&quot;/&gt;&lt;property id=&quot;20300&quot; value=&quot;Slide 24 - &amp;quot;Considerações (1)&amp;quot;&quot;/&gt;&lt;property id=&quot;20307&quot; value=&quot;277&quot;/&gt;&lt;/object&gt;&lt;object type=&quot;3&quot; unique_id=&quot;10028&quot;&gt;&lt;property id=&quot;20148&quot; value=&quot;5&quot;/&gt;&lt;property id=&quot;20300&quot; value=&quot;Slide 25 - &amp;quot;Considerações (2)&amp;quot;&quot;/&gt;&lt;property id=&quot;20307&quot; value=&quot;278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3241</TotalTime>
  <Words>1776</Words>
  <Application>Microsoft Office PowerPoint</Application>
  <PresentationFormat>On-screen Show (4:3)</PresentationFormat>
  <Paragraphs>188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MISAU</vt:lpstr>
      <vt:lpstr>1_TBOI Landscape Draft</vt:lpstr>
      <vt:lpstr> Unidade 2.2   Interpretação de Testes Laboratoriais  </vt:lpstr>
      <vt:lpstr>Introdução </vt:lpstr>
      <vt:lpstr>Objectivos de Aprendizagem</vt:lpstr>
      <vt:lpstr> Importância da Interpretação dos Testes Laboratoriais </vt:lpstr>
      <vt:lpstr>Testes Mais Comuns</vt:lpstr>
      <vt:lpstr>Contagem de Linfócitos CD4</vt:lpstr>
      <vt:lpstr>Percentagem de Células CD4</vt:lpstr>
      <vt:lpstr>Hemoglobina</vt:lpstr>
      <vt:lpstr>Leucócitos (Glóbulos Brancos)</vt:lpstr>
      <vt:lpstr>Importância de Neutrófilos e Linfócitos</vt:lpstr>
      <vt:lpstr>Plaquetas</vt:lpstr>
      <vt:lpstr>Transaminases, Bilirrubina</vt:lpstr>
      <vt:lpstr>Amilase, Lipase</vt:lpstr>
      <vt:lpstr>Ureia, Creatinina</vt:lpstr>
      <vt:lpstr>Actividade: Conhecer os Resultados das Análises Laboratoriais</vt:lpstr>
      <vt:lpstr>Cuidado com os Nomes</vt:lpstr>
      <vt:lpstr>Cuidado com as Unidades de Medição</vt:lpstr>
      <vt:lpstr>Actividade: Estudos de Caso</vt:lpstr>
      <vt:lpstr>Discussão: Cuidado com os Erros do Laboratório</vt:lpstr>
      <vt:lpstr>Outros Sistemas para Avaliar Resultados Anormais</vt:lpstr>
      <vt:lpstr>O Que Fazer com um Resultado Anormal?</vt:lpstr>
      <vt:lpstr>Possíveis Intervenções Perante  um Resultado Anormal</vt:lpstr>
      <vt:lpstr>Actividade: Guião de Laboratório</vt:lpstr>
      <vt:lpstr>Pontos-chave (1)</vt:lpstr>
      <vt:lpstr>Pontos-chave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_____.  Interpretacao de Testes Laboratoriais</dc:title>
  <dc:creator>Paula</dc:creator>
  <cp:lastModifiedBy>pilarm</cp:lastModifiedBy>
  <cp:revision>248</cp:revision>
  <dcterms:created xsi:type="dcterms:W3CDTF">2008-10-03T03:35:00Z</dcterms:created>
  <dcterms:modified xsi:type="dcterms:W3CDTF">2013-02-20T15:57:56Z</dcterms:modified>
</cp:coreProperties>
</file>