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Default Extension="xlsx" ContentType="application/vnd.openxmlformats-officedocument.spreadsheetml.sheet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3" r:id="rId2"/>
  </p:sldMasterIdLst>
  <p:notesMasterIdLst>
    <p:notesMasterId r:id="rId35"/>
  </p:notesMasterIdLst>
  <p:sldIdLst>
    <p:sldId id="256" r:id="rId3"/>
    <p:sldId id="342" r:id="rId4"/>
    <p:sldId id="327" r:id="rId5"/>
    <p:sldId id="331" r:id="rId6"/>
    <p:sldId id="273" r:id="rId7"/>
    <p:sldId id="348" r:id="rId8"/>
    <p:sldId id="349" r:id="rId9"/>
    <p:sldId id="350" r:id="rId10"/>
    <p:sldId id="351" r:id="rId11"/>
    <p:sldId id="364" r:id="rId12"/>
    <p:sldId id="353" r:id="rId13"/>
    <p:sldId id="340" r:id="rId14"/>
    <p:sldId id="354" r:id="rId15"/>
    <p:sldId id="355" r:id="rId16"/>
    <p:sldId id="336" r:id="rId17"/>
    <p:sldId id="321" r:id="rId18"/>
    <p:sldId id="309" r:id="rId19"/>
    <p:sldId id="310" r:id="rId20"/>
    <p:sldId id="361" r:id="rId21"/>
    <p:sldId id="359" r:id="rId22"/>
    <p:sldId id="360" r:id="rId23"/>
    <p:sldId id="362" r:id="rId24"/>
    <p:sldId id="334" r:id="rId25"/>
    <p:sldId id="356" r:id="rId26"/>
    <p:sldId id="358" r:id="rId27"/>
    <p:sldId id="289" r:id="rId28"/>
    <p:sldId id="357" r:id="rId29"/>
    <p:sldId id="332" r:id="rId30"/>
    <p:sldId id="307" r:id="rId31"/>
    <p:sldId id="338" r:id="rId32"/>
    <p:sldId id="343" r:id="rId33"/>
    <p:sldId id="339" r:id="rId34"/>
  </p:sldIdLst>
  <p:sldSz cx="9144000" cy="6858000" type="screen4x3"/>
  <p:notesSz cx="6858000" cy="9144000"/>
  <p:custDataLst>
    <p:tags r:id="rId3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ar" initials="m" lastIdx="6" clrIdx="0"/>
  <p:cmAuthor id="1" name="anabelaa" initials="a" lastIdx="1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838" autoAdjust="0"/>
    <p:restoredTop sz="85853" autoAdjust="0"/>
  </p:normalViewPr>
  <p:slideViewPr>
    <p:cSldViewPr>
      <p:cViewPr>
        <p:scale>
          <a:sx n="50" d="100"/>
          <a:sy n="50" d="100"/>
        </p:scale>
        <p:origin x="-1902" y="-3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3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PT"/>
  <c:chart>
    <c:title>
      <c:tx>
        <c:rich>
          <a:bodyPr/>
          <a:lstStyle/>
          <a:p>
            <a:pPr>
              <a:defRPr lang="en-US"/>
            </a:pPr>
            <a:r>
              <a:rPr lang="en-US"/>
              <a:t>Carga Viral e Episódios</a:t>
            </a:r>
            <a:r>
              <a:rPr lang="en-US" baseline="0"/>
              <a:t> de Malária</a:t>
            </a:r>
            <a:endParaRPr lang="en-US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Carga Viral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Antes de malária</c:v>
                </c:pt>
                <c:pt idx="1">
                  <c:v>Com malária</c:v>
                </c:pt>
                <c:pt idx="2">
                  <c:v>Depois de malária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96215</c:v>
                </c:pt>
                <c:pt idx="1">
                  <c:v>168901</c:v>
                </c:pt>
                <c:pt idx="2">
                  <c:v>82058</c:v>
                </c:pt>
              </c:numCache>
            </c:numRef>
          </c:val>
        </c:ser>
        <c:axId val="111159168"/>
        <c:axId val="111160704"/>
      </c:barChart>
      <c:catAx>
        <c:axId val="11115916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pt-PT"/>
          </a:p>
        </c:txPr>
        <c:crossAx val="111160704"/>
        <c:crosses val="autoZero"/>
        <c:auto val="1"/>
        <c:lblAlgn val="ctr"/>
        <c:lblOffset val="100"/>
      </c:catAx>
      <c:valAx>
        <c:axId val="11116070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pt-PT"/>
          </a:p>
        </c:txPr>
        <c:crossAx val="11115916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en-US"/>
          </a:pPr>
          <a:endParaRPr lang="pt-PT"/>
        </a:p>
      </c:txPr>
    </c:legend>
    <c:plotVisOnly val="1"/>
    <c:dispBlanksAs val="gap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PT"/>
  <c:chart>
    <c:title>
      <c:tx>
        <c:rich>
          <a:bodyPr/>
          <a:lstStyle/>
          <a:p>
            <a:pPr>
              <a:defRPr lang="en-US"/>
            </a:pPr>
            <a:r>
              <a:t>Casos de Malária/100 pessoas/ano (pesquisa de Whitworth)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Casos de malária/100 pessoas/ano (pesquisa de Whitworth)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CD4 &gt;=500</c:v>
                </c:pt>
                <c:pt idx="1">
                  <c:v>CD4 200-499</c:v>
                </c:pt>
                <c:pt idx="2">
                  <c:v>CD4&lt;200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5.8</c:v>
                </c:pt>
                <c:pt idx="1">
                  <c:v>9.5</c:v>
                </c:pt>
                <c:pt idx="2">
                  <c:v>20.6</c:v>
                </c:pt>
              </c:numCache>
            </c:numRef>
          </c:val>
        </c:ser>
        <c:axId val="111210496"/>
        <c:axId val="111212032"/>
      </c:barChart>
      <c:catAx>
        <c:axId val="11121049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pt-PT"/>
          </a:p>
        </c:txPr>
        <c:crossAx val="111212032"/>
        <c:crosses val="autoZero"/>
        <c:auto val="1"/>
        <c:lblAlgn val="ctr"/>
        <c:lblOffset val="100"/>
      </c:catAx>
      <c:valAx>
        <c:axId val="11121203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pt-PT"/>
          </a:p>
        </c:txPr>
        <c:crossAx val="11121049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en-US"/>
          </a:pPr>
          <a:endParaRPr lang="pt-PT"/>
        </a:p>
      </c:txPr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PT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Prevalência de malária, mulheres sem HIV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Grávida &gt;=3</c:v>
                </c:pt>
                <c:pt idx="1">
                  <c:v>Segundagesta</c:v>
                </c:pt>
                <c:pt idx="2">
                  <c:v>Primigesta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33.9</c:v>
                </c:pt>
                <c:pt idx="1">
                  <c:v>38.700000000000003</c:v>
                </c:pt>
                <c:pt idx="2">
                  <c:v>71.7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Prevalência de malária, mulheres HIV+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Grávida &gt;=3</c:v>
                </c:pt>
                <c:pt idx="1">
                  <c:v>Segundagesta</c:v>
                </c:pt>
                <c:pt idx="2">
                  <c:v>Primigesta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38.1</c:v>
                </c:pt>
                <c:pt idx="1">
                  <c:v>63.6</c:v>
                </c:pt>
                <c:pt idx="2">
                  <c:v>76</c:v>
                </c:pt>
              </c:numCache>
            </c:numRef>
          </c:val>
        </c:ser>
        <c:axId val="128207104"/>
        <c:axId val="128233472"/>
      </c:barChart>
      <c:catAx>
        <c:axId val="12820710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pt-PT"/>
          </a:p>
        </c:txPr>
        <c:crossAx val="128233472"/>
        <c:crosses val="autoZero"/>
        <c:auto val="1"/>
        <c:lblAlgn val="ctr"/>
        <c:lblOffset val="100"/>
      </c:catAx>
      <c:valAx>
        <c:axId val="12823347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pt-PT"/>
          </a:p>
        </c:txPr>
        <c:crossAx val="1282071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398234311620142"/>
          <c:y val="0.42824240719910039"/>
          <c:w val="0.31591664678278886"/>
          <c:h val="0.21494375703037141"/>
        </c:manualLayout>
      </c:layout>
      <c:txPr>
        <a:bodyPr/>
        <a:lstStyle/>
        <a:p>
          <a:pPr>
            <a:defRPr lang="en-US"/>
          </a:pPr>
          <a:endParaRPr lang="pt-PT"/>
        </a:p>
      </c:txPr>
    </c:legend>
    <c:plotVisOnly val="1"/>
    <c:dispBlanksAs val="gap"/>
  </c:chart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PT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Hemoglobina, HIV Neg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Dia do tratamento da malária</c:v>
                </c:pt>
                <c:pt idx="1">
                  <c:v>14 dias depois</c:v>
                </c:pt>
                <c:pt idx="2">
                  <c:v>45 dias depois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13.6</c:v>
                </c:pt>
                <c:pt idx="1">
                  <c:v>13.2</c:v>
                </c:pt>
                <c:pt idx="2">
                  <c:v>13.9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Hemoglobina, HIV+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Dia do tratamento da malária</c:v>
                </c:pt>
                <c:pt idx="1">
                  <c:v>14 dias depois</c:v>
                </c:pt>
                <c:pt idx="2">
                  <c:v>45 dias depois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12.3</c:v>
                </c:pt>
                <c:pt idx="1">
                  <c:v>11.7</c:v>
                </c:pt>
                <c:pt idx="2">
                  <c:v>12.3</c:v>
                </c:pt>
              </c:numCache>
            </c:numRef>
          </c:val>
        </c:ser>
        <c:axId val="33764096"/>
        <c:axId val="33765632"/>
      </c:barChart>
      <c:catAx>
        <c:axId val="3376409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pt-PT"/>
          </a:p>
        </c:txPr>
        <c:crossAx val="33765632"/>
        <c:crosses val="autoZero"/>
        <c:auto val="1"/>
        <c:lblAlgn val="ctr"/>
        <c:lblOffset val="100"/>
      </c:catAx>
      <c:valAx>
        <c:axId val="3376563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pt-PT"/>
          </a:p>
        </c:txPr>
        <c:crossAx val="33764096"/>
        <c:crosses val="autoZero"/>
        <c:crossBetween val="between"/>
      </c:valAx>
    </c:plotArea>
    <c:legend>
      <c:legendPos val="r"/>
      <c:txPr>
        <a:bodyPr/>
        <a:lstStyle/>
        <a:p>
          <a:pPr>
            <a:defRPr lang="en-US"/>
          </a:pPr>
          <a:endParaRPr lang="pt-PT"/>
        </a:p>
      </c:txPr>
    </c:legend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PT"/>
  <c:chart>
    <c:title>
      <c:tx>
        <c:rich>
          <a:bodyPr/>
          <a:lstStyle/>
          <a:p>
            <a:pPr>
              <a:defRPr lang="en-US"/>
            </a:pPr>
            <a:r>
              <a:t>Incidência de Malária</a:t>
            </a:r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Incidência de malária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Nenhuma intervenção</c:v>
                </c:pt>
                <c:pt idx="1">
                  <c:v>Só cotrimoxazol</c:v>
                </c:pt>
                <c:pt idx="2">
                  <c:v>CTZ + TARV</c:v>
                </c:pt>
                <c:pt idx="3">
                  <c:v>CTZ + TARV + redes mosquiteiras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50.8</c:v>
                </c:pt>
                <c:pt idx="1">
                  <c:v>9</c:v>
                </c:pt>
                <c:pt idx="2">
                  <c:v>3.5</c:v>
                </c:pt>
                <c:pt idx="3">
                  <c:v>2.1</c:v>
                </c:pt>
              </c:numCache>
            </c:numRef>
          </c:val>
        </c:ser>
        <c:axId val="33925760"/>
        <c:axId val="33931648"/>
      </c:barChart>
      <c:catAx>
        <c:axId val="3392576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pt-PT"/>
          </a:p>
        </c:txPr>
        <c:crossAx val="33931648"/>
        <c:crosses val="autoZero"/>
        <c:auto val="1"/>
        <c:lblAlgn val="ctr"/>
        <c:lblOffset val="100"/>
      </c:catAx>
      <c:valAx>
        <c:axId val="3393164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pt-PT"/>
          </a:p>
        </c:txPr>
        <c:crossAx val="33925760"/>
        <c:crosses val="autoZero"/>
        <c:crossBetween val="between"/>
      </c:valAx>
      <c:spPr>
        <a:ln>
          <a:solidFill>
            <a:schemeClr val="tx1"/>
          </a:solidFill>
        </a:ln>
      </c:spPr>
    </c:plotArea>
    <c:legend>
      <c:legendPos val="r"/>
      <c:txPr>
        <a:bodyPr/>
        <a:lstStyle/>
        <a:p>
          <a:pPr>
            <a:defRPr lang="en-US"/>
          </a:pPr>
          <a:endParaRPr lang="pt-PT"/>
        </a:p>
      </c:txPr>
    </c:legend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C4B6FAA-7E5D-4AFB-83E3-643A379307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80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80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80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80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80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C9FB458-BCD4-4439-80B8-D8F9C2C91B41}" type="slidenum">
              <a:rPr lang="en-US" smtClean="0">
                <a:latin typeface="Arial" pitchFamily="34" charset="0"/>
              </a:rPr>
              <a:pPr>
                <a:defRPr/>
              </a:pPr>
              <a:t>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1" dirty="0" err="1" smtClean="0">
                <a:latin typeface="Geneva"/>
              </a:rPr>
              <a:t>Fonte</a:t>
            </a:r>
            <a:r>
              <a:rPr lang="en-US" b="1" dirty="0" smtClean="0">
                <a:latin typeface="Geneva"/>
              </a:rPr>
              <a:t>: </a:t>
            </a:r>
            <a:r>
              <a:rPr lang="en-US" dirty="0" smtClean="0">
                <a:latin typeface="Geneva"/>
              </a:rPr>
              <a:t>Shah S et al. HIV </a:t>
            </a:r>
            <a:r>
              <a:rPr lang="en-US" dirty="0" err="1" smtClean="0">
                <a:latin typeface="Geneva"/>
              </a:rPr>
              <a:t>immunosuppression</a:t>
            </a:r>
            <a:r>
              <a:rPr lang="en-US" dirty="0" smtClean="0">
                <a:latin typeface="Geneva"/>
              </a:rPr>
              <a:t> and </a:t>
            </a:r>
            <a:r>
              <a:rPr lang="en-US" dirty="0" err="1" smtClean="0">
                <a:latin typeface="Geneva"/>
              </a:rPr>
              <a:t>antimalarial</a:t>
            </a:r>
            <a:r>
              <a:rPr lang="en-US" dirty="0" smtClean="0">
                <a:latin typeface="Geneva"/>
              </a:rPr>
              <a:t> efficacy: </a:t>
            </a:r>
            <a:r>
              <a:rPr lang="en-US" dirty="0" err="1" smtClean="0">
                <a:latin typeface="Geneva"/>
              </a:rPr>
              <a:t>sulfadoxine-pyrimethamine</a:t>
            </a:r>
            <a:r>
              <a:rPr lang="en-US" dirty="0" smtClean="0">
                <a:latin typeface="Geneva"/>
              </a:rPr>
              <a:t> for the treatment of uncomplicated malaria in HIV-infected adults in </a:t>
            </a:r>
            <a:r>
              <a:rPr lang="en-US" dirty="0" err="1" smtClean="0">
                <a:latin typeface="Geneva"/>
              </a:rPr>
              <a:t>Siaya</a:t>
            </a:r>
            <a:r>
              <a:rPr lang="en-US" dirty="0" smtClean="0">
                <a:latin typeface="Geneva"/>
              </a:rPr>
              <a:t>, Kenya. </a:t>
            </a:r>
            <a:r>
              <a:rPr lang="en-US" i="1" dirty="0" err="1" smtClean="0">
                <a:latin typeface="Geneva"/>
              </a:rPr>
              <a:t>J.Infect</a:t>
            </a:r>
            <a:r>
              <a:rPr lang="en-US" i="1" dirty="0" smtClean="0">
                <a:latin typeface="Geneva"/>
              </a:rPr>
              <a:t> </a:t>
            </a:r>
            <a:r>
              <a:rPr lang="en-US" i="1" dirty="0" err="1" smtClean="0">
                <a:latin typeface="Geneva"/>
              </a:rPr>
              <a:t>Dis</a:t>
            </a:r>
            <a:r>
              <a:rPr lang="en-US" i="1" dirty="0" smtClean="0">
                <a:latin typeface="Geneva"/>
              </a:rPr>
              <a:t> 2006:194:1519-28</a:t>
            </a:r>
            <a:r>
              <a:rPr lang="en-US" dirty="0" smtClean="0">
                <a:latin typeface="Geneva"/>
              </a:rPr>
              <a:t>. </a:t>
            </a:r>
          </a:p>
          <a:p>
            <a:endParaRPr lang="af-ZA" dirty="0" smtClean="0">
              <a:latin typeface="Geneva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C37460-6C32-4CD2-B92C-4EAB4544B18C}" type="slidenum">
              <a:rPr lang="en-US" smtClean="0">
                <a:latin typeface="Arial" pitchFamily="34" charset="0"/>
              </a:rPr>
              <a:pPr>
                <a:defRPr/>
              </a:pPr>
              <a:t>10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s-ES" b="1" dirty="0" err="1" smtClean="0">
                <a:latin typeface="Geneva"/>
              </a:rPr>
              <a:t>Fonte</a:t>
            </a:r>
            <a:r>
              <a:rPr lang="es-ES" b="1" dirty="0" smtClean="0">
                <a:latin typeface="Geneva"/>
              </a:rPr>
              <a:t>: </a:t>
            </a:r>
            <a:r>
              <a:rPr lang="es-ES" dirty="0" smtClean="0">
                <a:latin typeface="Geneva"/>
              </a:rPr>
              <a:t>Van </a:t>
            </a:r>
            <a:r>
              <a:rPr lang="es-ES" dirty="0" err="1" smtClean="0">
                <a:latin typeface="Geneva"/>
              </a:rPr>
              <a:t>Geertruyden</a:t>
            </a:r>
            <a:r>
              <a:rPr lang="es-ES" dirty="0" smtClean="0">
                <a:latin typeface="Geneva"/>
              </a:rPr>
              <a:t> J-P et al. </a:t>
            </a:r>
            <a:r>
              <a:rPr lang="en-US" dirty="0" smtClean="0">
                <a:latin typeface="Geneva"/>
              </a:rPr>
              <a:t>Impact of HIV-1 infection on the hematological recovery after clinical malaria. </a:t>
            </a:r>
            <a:r>
              <a:rPr lang="en-US" i="1" dirty="0" smtClean="0">
                <a:latin typeface="Geneva"/>
              </a:rPr>
              <a:t>J </a:t>
            </a:r>
            <a:r>
              <a:rPr lang="en-US" i="1" dirty="0" err="1" smtClean="0">
                <a:latin typeface="Geneva"/>
              </a:rPr>
              <a:t>Acquir</a:t>
            </a:r>
            <a:r>
              <a:rPr lang="en-US" i="1" dirty="0" smtClean="0">
                <a:latin typeface="Geneva"/>
              </a:rPr>
              <a:t> Immune </a:t>
            </a:r>
            <a:r>
              <a:rPr lang="en-US" i="1" dirty="0" err="1" smtClean="0">
                <a:latin typeface="Geneva"/>
              </a:rPr>
              <a:t>Defic</a:t>
            </a:r>
            <a:r>
              <a:rPr lang="en-US" i="1" dirty="0" smtClean="0">
                <a:latin typeface="Geneva"/>
              </a:rPr>
              <a:t> </a:t>
            </a:r>
            <a:r>
              <a:rPr lang="en-US" i="1" dirty="0" err="1" smtClean="0">
                <a:latin typeface="Geneva"/>
              </a:rPr>
              <a:t>Syndr</a:t>
            </a:r>
            <a:r>
              <a:rPr lang="en-US" i="1" dirty="0" smtClean="0">
                <a:latin typeface="Geneva"/>
              </a:rPr>
              <a:t> 2009;50:200-205</a:t>
            </a:r>
            <a:r>
              <a:rPr lang="en-US" dirty="0" smtClean="0">
                <a:latin typeface="Geneva"/>
              </a:rPr>
              <a:t>. </a:t>
            </a:r>
            <a:endParaRPr lang="af-ZA" dirty="0" smtClean="0">
              <a:latin typeface="Geneva"/>
            </a:endParaRPr>
          </a:p>
          <a:p>
            <a:endParaRPr lang="pt-PT" dirty="0" smtClean="0">
              <a:latin typeface="Geneva"/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D6B965C-57F0-41FC-99D7-67D6C58801C3}" type="slidenum">
              <a:rPr lang="en-US" smtClean="0">
                <a:latin typeface="Arial" pitchFamily="34" charset="0"/>
              </a:rPr>
              <a:pPr>
                <a:defRPr/>
              </a:pPr>
              <a:t>11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t-PT" b="1" dirty="0" smtClean="0">
                <a:latin typeface="Geneva"/>
              </a:rPr>
              <a:t>Instruções para o Docente:</a:t>
            </a:r>
          </a:p>
          <a:p>
            <a:r>
              <a:rPr lang="pt-BR" dirty="0" smtClean="0">
                <a:latin typeface="Geneva"/>
              </a:rPr>
              <a:t>Peça aos formandos para consultarem a folha de exercício do módulo 3 ” </a:t>
            </a:r>
            <a:r>
              <a:rPr lang="pt-PT" dirty="0" smtClean="0">
                <a:latin typeface="Geneva"/>
              </a:rPr>
              <a:t>Interacções entre malária e HIV: Pensando nas Possíveis Implicações” </a:t>
            </a:r>
            <a:r>
              <a:rPr lang="pt-BR" dirty="0" smtClean="0">
                <a:latin typeface="Geneva"/>
              </a:rPr>
              <a:t>do seu Caderno de Exercícios</a:t>
            </a:r>
          </a:p>
          <a:p>
            <a:r>
              <a:rPr lang="pt-BR" dirty="0" smtClean="0">
                <a:latin typeface="Geneva"/>
              </a:rPr>
              <a:t>Consultar as instruções na folha de exercício a seguir para realizar a </a:t>
            </a:r>
            <a:r>
              <a:rPr lang="pt-BR" dirty="0" err="1" smtClean="0">
                <a:latin typeface="Geneva"/>
              </a:rPr>
              <a:t>actividade</a:t>
            </a:r>
            <a:endParaRPr lang="pt-BR" dirty="0" smtClean="0">
              <a:latin typeface="Geneva"/>
            </a:endParaRPr>
          </a:p>
          <a:p>
            <a:endParaRPr lang="pt-PT" b="1" dirty="0" smtClean="0">
              <a:latin typeface="Geneva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53D2299-B8F9-47AB-B5CC-6FD5128DE1D2}" type="slidenum">
              <a:rPr lang="en-US" smtClean="0">
                <a:latin typeface="Arial" pitchFamily="34" charset="0"/>
              </a:rPr>
              <a:pPr>
                <a:defRPr/>
              </a:pPr>
              <a:t>12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9988071-088B-4C0F-AA10-63E91CE3CDAB}" type="slidenum">
              <a:rPr lang="en-US" smtClean="0">
                <a:latin typeface="Arial" pitchFamily="34" charset="0"/>
              </a:rPr>
              <a:pPr>
                <a:defRPr/>
              </a:pPr>
              <a:t>13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8F5DA4-EF32-4233-9847-CA15C0223099}" type="slidenum">
              <a:rPr lang="en-US" smtClean="0">
                <a:latin typeface="Arial" pitchFamily="34" charset="0"/>
              </a:rPr>
              <a:pPr>
                <a:defRPr/>
              </a:pPr>
              <a:t>14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D5C91AE-9000-460F-834B-57E9C88D0FB9}" type="slidenum">
              <a:rPr lang="en-US" smtClean="0">
                <a:latin typeface="Arial" pitchFamily="34" charset="0"/>
              </a:rPr>
              <a:pPr>
                <a:defRPr/>
              </a:pPr>
              <a:t>15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pt-PT" b="1" dirty="0" smtClean="0">
                <a:latin typeface="Arial" pitchFamily="34" charset="0"/>
              </a:rPr>
              <a:t>Informação Adicional:</a:t>
            </a:r>
          </a:p>
          <a:p>
            <a:pPr eaLnBrk="1" hangingPunct="1"/>
            <a:r>
              <a:rPr lang="pt-PT" dirty="0" smtClean="0">
                <a:latin typeface="Geneva"/>
              </a:rPr>
              <a:t>Do estudo realizado na Uganda pode-se também concluir que o</a:t>
            </a:r>
            <a:r>
              <a:rPr lang="pt-PT" dirty="0" smtClean="0">
                <a:solidFill>
                  <a:srgbClr val="FF0000"/>
                </a:solidFill>
                <a:latin typeface="Geneva"/>
              </a:rPr>
              <a:t> uso de CTZ + redes mosquiteiras é muito eficaz na prevenção da malária na pessoa seropositiva.</a:t>
            </a:r>
            <a:endParaRPr lang="pt-PT" b="1" dirty="0" smtClean="0">
              <a:latin typeface="Arial" pitchFamily="34" charset="0"/>
            </a:endParaRPr>
          </a:p>
          <a:p>
            <a:pPr eaLnBrk="1" hangingPunct="1"/>
            <a:r>
              <a:rPr lang="pt-PT" b="1" dirty="0" smtClean="0">
                <a:latin typeface="Arial" pitchFamily="34" charset="0"/>
              </a:rPr>
              <a:t>Fonte</a:t>
            </a:r>
            <a:r>
              <a:rPr lang="pt-PT" dirty="0" smtClean="0">
                <a:latin typeface="Arial" pitchFamily="34" charset="0"/>
              </a:rPr>
              <a:t>: </a:t>
            </a:r>
            <a:r>
              <a:rPr lang="en-US" i="0" dirty="0" err="1" smtClean="0">
                <a:latin typeface="Geneva"/>
              </a:rPr>
              <a:t>Mermin</a:t>
            </a:r>
            <a:r>
              <a:rPr lang="en-US" i="0" dirty="0" smtClean="0">
                <a:latin typeface="Geneva"/>
              </a:rPr>
              <a:t> J, </a:t>
            </a:r>
            <a:r>
              <a:rPr lang="en-US" i="0" dirty="0" err="1" smtClean="0">
                <a:latin typeface="Geneva"/>
              </a:rPr>
              <a:t>Ekwaru</a:t>
            </a:r>
            <a:r>
              <a:rPr lang="en-US" i="0" dirty="0" smtClean="0">
                <a:latin typeface="Geneva"/>
              </a:rPr>
              <a:t> JP, </a:t>
            </a:r>
            <a:r>
              <a:rPr lang="en-US" i="0" dirty="0" err="1" smtClean="0">
                <a:latin typeface="Geneva"/>
              </a:rPr>
              <a:t>Liechty</a:t>
            </a:r>
            <a:r>
              <a:rPr lang="en-US" i="0" dirty="0" smtClean="0">
                <a:latin typeface="Geneva"/>
              </a:rPr>
              <a:t> CA, et al. Effect of </a:t>
            </a:r>
            <a:r>
              <a:rPr lang="en-US" i="0" dirty="0" err="1" smtClean="0">
                <a:latin typeface="Geneva"/>
              </a:rPr>
              <a:t>Cotrimoxazol</a:t>
            </a:r>
            <a:r>
              <a:rPr lang="en-US" i="0" dirty="0" smtClean="0">
                <a:latin typeface="Geneva"/>
              </a:rPr>
              <a:t> prophylaxis, Anti-retroviral therapy, and insecticide-treated </a:t>
            </a:r>
            <a:r>
              <a:rPr lang="en-US" i="0" dirty="0" err="1" smtClean="0">
                <a:latin typeface="Geneva"/>
              </a:rPr>
              <a:t>bednets</a:t>
            </a:r>
            <a:r>
              <a:rPr lang="en-US" i="0" dirty="0" smtClean="0">
                <a:latin typeface="Geneva"/>
              </a:rPr>
              <a:t> on the frequency of </a:t>
            </a:r>
            <a:r>
              <a:rPr lang="en-US" i="0" dirty="0" err="1" smtClean="0">
                <a:latin typeface="Geneva"/>
              </a:rPr>
              <a:t>malária</a:t>
            </a:r>
            <a:r>
              <a:rPr lang="en-US" i="0" dirty="0" smtClean="0">
                <a:latin typeface="Geneva"/>
              </a:rPr>
              <a:t> in HIV-1-infected adults in Uganda: a prospective cohort study. </a:t>
            </a:r>
            <a:r>
              <a:rPr lang="en-US" i="1" dirty="0" smtClean="0">
                <a:latin typeface="Geneva"/>
              </a:rPr>
              <a:t>Lancet 2006;367:1256-61</a:t>
            </a:r>
            <a:endParaRPr lang="pt-PT" i="1" dirty="0" smtClean="0">
              <a:latin typeface="Geneva"/>
            </a:endParaRP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A15260-AAEA-4DB1-BB7A-9246297E1BB6}" type="slidenum">
              <a:rPr lang="en-US" smtClean="0">
                <a:latin typeface="Arial" pitchFamily="34" charset="0"/>
              </a:rPr>
              <a:pPr>
                <a:defRPr/>
              </a:pPr>
              <a:t>16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smtClean="0">
              <a:latin typeface="Arial" pitchFamily="34" charset="0"/>
            </a:endParaRP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049AD12-1BE3-4FCD-B874-F7230E930D11}" type="slidenum">
              <a:rPr lang="en-US" smtClean="0">
                <a:latin typeface="Arial" pitchFamily="34" charset="0"/>
              </a:rPr>
              <a:pPr>
                <a:defRPr/>
              </a:pPr>
              <a:t>17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smtClean="0">
              <a:latin typeface="Arial" pitchFamily="34" charset="0"/>
            </a:endParaRPr>
          </a:p>
          <a:p>
            <a:pPr eaLnBrk="1" hangingPunct="1"/>
            <a:endParaRPr lang="pt-PT" smtClean="0">
              <a:latin typeface="Arial" pitchFamily="34" charset="0"/>
            </a:endParaRPr>
          </a:p>
          <a:p>
            <a:pPr eaLnBrk="1" hangingPunct="1"/>
            <a:endParaRPr lang="pt-PT" smtClean="0">
              <a:latin typeface="Arial" pitchFamily="34" charset="0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FF1599-79CE-45E3-BE34-9ABA041B06CA}" type="slidenum">
              <a:rPr lang="en-US" smtClean="0">
                <a:latin typeface="Arial" pitchFamily="34" charset="0"/>
              </a:rPr>
              <a:pPr>
                <a:defRPr/>
              </a:pPr>
              <a:t>18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336C040-BA10-4B66-9BDF-E34E74339179}" type="slidenum">
              <a:rPr lang="en-US" smtClean="0">
                <a:latin typeface="Arial" pitchFamily="34" charset="0"/>
              </a:rPr>
              <a:pPr>
                <a:defRPr/>
              </a:pPr>
              <a:t>19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af-ZA" smtClean="0">
              <a:latin typeface="Geneva"/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0665A2-773B-4C6A-BE23-1A6BB748C73D}" type="slidenum">
              <a:rPr lang="en-US" smtClean="0">
                <a:latin typeface="Arial" pitchFamily="34" charset="0"/>
              </a:rPr>
              <a:pPr>
                <a:defRPr/>
              </a:pPr>
              <a:t>2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defRPr/>
            </a:pPr>
            <a:endParaRPr lang="pt-PT" dirty="0" smtClean="0">
              <a:latin typeface="Geneva"/>
            </a:endParaRPr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5358F21-9C0A-467B-91FB-7FD5F21DCA8E}" type="slidenum">
              <a:rPr lang="en-US" smtClean="0">
                <a:latin typeface="Arial" pitchFamily="34" charset="0"/>
              </a:rPr>
              <a:pPr>
                <a:defRPr/>
              </a:pPr>
              <a:t>23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FDD032-1DAE-4016-8E66-A2961F156F3D}" type="slidenum">
              <a:rPr lang="en-US" smtClean="0">
                <a:latin typeface="Arial" pitchFamily="34" charset="0"/>
              </a:rPr>
              <a:pPr>
                <a:defRPr/>
              </a:pPr>
              <a:t>24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dirty="0" smtClean="0">
              <a:latin typeface="Geneva"/>
            </a:endParaRPr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F29C5E3-AAD1-42CB-A2F6-4929937C292D}" type="slidenum">
              <a:rPr lang="en-US" smtClean="0">
                <a:latin typeface="Arial" pitchFamily="34" charset="0"/>
              </a:rPr>
              <a:pPr>
                <a:defRPr/>
              </a:pPr>
              <a:t>25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B33C387-D3EA-4F54-BB82-3A83B67C231D}" type="slidenum">
              <a:rPr lang="en-US" smtClean="0">
                <a:latin typeface="Arial" pitchFamily="34" charset="0"/>
              </a:rPr>
              <a:pPr>
                <a:defRPr/>
              </a:pPr>
              <a:t>26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pt-PT" b="1" dirty="0" smtClean="0">
                <a:latin typeface="Arial" pitchFamily="34" charset="0"/>
              </a:rPr>
              <a:t>Instrução para o Docente:</a:t>
            </a:r>
            <a:r>
              <a:rPr lang="pt-PT" dirty="0" smtClean="0">
                <a:latin typeface="Arial" pitchFamily="34" charset="0"/>
              </a:rPr>
              <a:t> </a:t>
            </a:r>
          </a:p>
          <a:p>
            <a:pPr eaLnBrk="1" hangingPunct="1">
              <a:buFontTx/>
              <a:buChar char="•"/>
            </a:pPr>
            <a:r>
              <a:rPr lang="pt-PT" dirty="0" smtClean="0">
                <a:latin typeface="Arial" pitchFamily="34" charset="0"/>
              </a:rPr>
              <a:t> No caso das grávidas aconselhe aos formandos para </a:t>
            </a:r>
            <a:r>
              <a:rPr lang="pt-PT" dirty="0" smtClean="0">
                <a:latin typeface="Geneva"/>
              </a:rPr>
              <a:t>perguntarem sempre ao paciente quando tomou a </a:t>
            </a:r>
            <a:r>
              <a:rPr lang="pt-PT" altLang="ja-JP" dirty="0" smtClean="0">
                <a:latin typeface="Geneva"/>
              </a:rPr>
              <a:t>ú</a:t>
            </a:r>
            <a:r>
              <a:rPr lang="pt-PT" dirty="0" smtClean="0">
                <a:latin typeface="Geneva"/>
              </a:rPr>
              <a:t>ltima dose de SP preventivo (TIP) – e para procurarem a informação na ficha pré-natal.  </a:t>
            </a:r>
          </a:p>
          <a:p>
            <a:pPr eaLnBrk="1" hangingPunct="1"/>
            <a:endParaRPr lang="pt-PT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4EAD6EF-E191-4CF4-832D-E71E254FB7B4}" type="slidenum">
              <a:rPr lang="en-US" smtClean="0">
                <a:latin typeface="Arial" pitchFamily="34" charset="0"/>
              </a:rPr>
              <a:pPr>
                <a:defRPr/>
              </a:pPr>
              <a:t>27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BEA1CA-7932-4464-B523-84DD56720804}" type="slidenum">
              <a:rPr lang="en-US" smtClean="0">
                <a:latin typeface="Arial" pitchFamily="34" charset="0"/>
              </a:rPr>
              <a:pPr>
                <a:defRPr/>
              </a:pPr>
              <a:t>28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smtClean="0">
              <a:latin typeface="Arial" pitchFamily="34" charset="0"/>
            </a:endParaRPr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CF6DAE-4A3B-471F-9C12-1F896A1BD591}" type="slidenum">
              <a:rPr lang="en-US" smtClean="0">
                <a:latin typeface="Arial" pitchFamily="34" charset="0"/>
              </a:rPr>
              <a:pPr>
                <a:defRPr/>
              </a:pPr>
              <a:t>29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smtClean="0">
              <a:latin typeface="Arial" pitchFamily="34" charset="0"/>
            </a:endParaRPr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A78EE2-8B6F-46E7-97AA-916C7FE36E47}" type="slidenum">
              <a:rPr lang="en-US" smtClean="0">
                <a:latin typeface="Arial" pitchFamily="34" charset="0"/>
              </a:rPr>
              <a:pPr>
                <a:defRPr/>
              </a:pPr>
              <a:t>30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t-PT" b="1" dirty="0" smtClean="0">
                <a:latin typeface="Geneva"/>
              </a:rPr>
              <a:t>Instruções para o Docente:</a:t>
            </a:r>
          </a:p>
          <a:p>
            <a:r>
              <a:rPr lang="pt-BR" dirty="0" smtClean="0">
                <a:latin typeface="Geneva"/>
              </a:rPr>
              <a:t>Peça aos formandos para consultarem a folha de exercício do módulo 3 “</a:t>
            </a:r>
            <a:r>
              <a:rPr lang="pt-PT" dirty="0" smtClean="0">
                <a:latin typeface="Geneva"/>
              </a:rPr>
              <a:t>Casos Clínicos sobre  o Tratamento da  Malária” </a:t>
            </a:r>
            <a:r>
              <a:rPr lang="pt-BR" dirty="0" smtClean="0">
                <a:latin typeface="Geneva"/>
              </a:rPr>
              <a:t>do Caderno de Exercícios</a:t>
            </a:r>
          </a:p>
          <a:p>
            <a:r>
              <a:rPr lang="pt-BR" dirty="0" smtClean="0">
                <a:latin typeface="Geneva"/>
              </a:rPr>
              <a:t>Consultar as instruções na folha de exercício a seguir para realizar a </a:t>
            </a:r>
            <a:r>
              <a:rPr lang="pt-BR" dirty="0" err="1" smtClean="0">
                <a:latin typeface="Geneva"/>
              </a:rPr>
              <a:t>actividade</a:t>
            </a:r>
            <a:endParaRPr lang="pt-BR" dirty="0" smtClean="0">
              <a:latin typeface="Geneva"/>
            </a:endParaRPr>
          </a:p>
          <a:p>
            <a:endParaRPr lang="pt-PT" b="1" dirty="0" smtClean="0">
              <a:latin typeface="Geneva"/>
            </a:endParaRPr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A369FB3-653E-468E-931C-A7746CCDF987}" type="slidenum">
              <a:rPr lang="en-US" smtClean="0">
                <a:latin typeface="Arial" pitchFamily="34" charset="0"/>
              </a:rPr>
              <a:pPr>
                <a:defRPr/>
              </a:pPr>
              <a:t>31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t-BR" b="1" dirty="0" smtClean="0">
                <a:latin typeface="Geneva"/>
              </a:rPr>
              <a:t>Instruções para o Docente:</a:t>
            </a:r>
            <a:endParaRPr lang="en-US" dirty="0" smtClean="0">
              <a:latin typeface="Geneva"/>
            </a:endParaRPr>
          </a:p>
          <a:p>
            <a:pPr>
              <a:buFontTx/>
              <a:buChar char="•"/>
            </a:pPr>
            <a:r>
              <a:rPr lang="pt-BR" dirty="0" smtClean="0">
                <a:latin typeface="Geneva"/>
              </a:rPr>
              <a:t> Antes de iniciar a próxima sessão certifique-se que os formandos compreenderam todo o conteúdo desta unidade.</a:t>
            </a:r>
            <a:endParaRPr lang="en-US" dirty="0" smtClean="0">
              <a:latin typeface="Geneva"/>
            </a:endParaRPr>
          </a:p>
          <a:p>
            <a:pPr>
              <a:buFontTx/>
              <a:buChar char="•"/>
            </a:pPr>
            <a:r>
              <a:rPr lang="pt-BR" dirty="0" smtClean="0">
                <a:latin typeface="Geneva"/>
              </a:rPr>
              <a:t> Lembre-se de enfatizar que os formandos irão praticar o conteúdo durante o estágio, e terão assistência do tutor. </a:t>
            </a:r>
            <a:endParaRPr lang="en-US" dirty="0" smtClean="0">
              <a:latin typeface="Geneva"/>
            </a:endParaRPr>
          </a:p>
          <a:p>
            <a:endParaRPr lang="en-US" dirty="0" smtClean="0">
              <a:latin typeface="Geneva"/>
            </a:endParaRPr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91D573-2D6C-4009-8718-DD5635C768B4}" type="slidenum">
              <a:rPr lang="en-US" smtClean="0">
                <a:latin typeface="Arial" pitchFamily="34" charset="0"/>
              </a:rPr>
              <a:pPr>
                <a:defRPr/>
              </a:pPr>
              <a:t>32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b="1" smtClean="0">
              <a:latin typeface="Arial" pitchFamily="34" charset="0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F2C4C38-BC0E-421F-ABE1-19670283CD51}" type="slidenum">
              <a:rPr lang="en-US" smtClean="0">
                <a:latin typeface="Arial" pitchFamily="34" charset="0"/>
              </a:rPr>
              <a:pPr>
                <a:defRPr/>
              </a:pPr>
              <a:t>3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065F94-8F52-46B2-9B13-AD8E26F1688D}" type="slidenum">
              <a:rPr lang="en-US" smtClean="0">
                <a:latin typeface="Arial" pitchFamily="34" charset="0"/>
              </a:rPr>
              <a:pPr>
                <a:defRPr/>
              </a:pPr>
              <a:t>4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B8AAB0-802E-4EB2-A3E5-17A18482A13C}" type="slidenum">
              <a:rPr lang="en-US" smtClean="0">
                <a:latin typeface="Arial" pitchFamily="34" charset="0"/>
              </a:rPr>
              <a:pPr>
                <a:defRPr/>
              </a:pPr>
              <a:t>5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pt-PT" b="1" dirty="0" smtClean="0">
                <a:latin typeface="Arial" pitchFamily="34" charset="0"/>
              </a:rPr>
              <a:t>Fonte: </a:t>
            </a:r>
            <a:r>
              <a:rPr lang="pt-PT" dirty="0" smtClean="0">
                <a:latin typeface="Arial" pitchFamily="34" charset="0"/>
              </a:rPr>
              <a:t>Quadro adaptado de Kublin </a:t>
            </a:r>
            <a:r>
              <a:rPr lang="pt-PT" i="1" dirty="0" smtClean="0">
                <a:latin typeface="Arial" pitchFamily="34" charset="0"/>
              </a:rPr>
              <a:t>et al</a:t>
            </a:r>
            <a:r>
              <a:rPr lang="pt-PT" dirty="0" smtClean="0">
                <a:latin typeface="Arial" pitchFamily="34" charset="0"/>
              </a:rPr>
              <a:t> (veja MR para referências específicas)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1" dirty="0" err="1" smtClean="0">
                <a:latin typeface="Geneva"/>
              </a:rPr>
              <a:t>Fonte</a:t>
            </a:r>
            <a:r>
              <a:rPr lang="en-US" b="1" dirty="0" smtClean="0">
                <a:latin typeface="Geneva"/>
              </a:rPr>
              <a:t>: </a:t>
            </a:r>
            <a:r>
              <a:rPr lang="en-US" dirty="0" smtClean="0">
                <a:latin typeface="Geneva"/>
              </a:rPr>
              <a:t>French N, </a:t>
            </a:r>
            <a:r>
              <a:rPr lang="en-US" dirty="0" err="1" smtClean="0">
                <a:latin typeface="Geneva"/>
              </a:rPr>
              <a:t>Nakiyingi</a:t>
            </a:r>
            <a:r>
              <a:rPr lang="en-US" dirty="0" smtClean="0">
                <a:latin typeface="Geneva"/>
              </a:rPr>
              <a:t> J, </a:t>
            </a:r>
            <a:r>
              <a:rPr lang="en-US" dirty="0" err="1" smtClean="0">
                <a:latin typeface="Geneva"/>
              </a:rPr>
              <a:t>Lugada</a:t>
            </a:r>
            <a:r>
              <a:rPr lang="en-US" dirty="0" smtClean="0">
                <a:latin typeface="Geneva"/>
              </a:rPr>
              <a:t> E, </a:t>
            </a:r>
            <a:r>
              <a:rPr lang="en-US" dirty="0" err="1" smtClean="0">
                <a:latin typeface="Geneva"/>
              </a:rPr>
              <a:t>Watera</a:t>
            </a:r>
            <a:r>
              <a:rPr lang="en-US" dirty="0" smtClean="0">
                <a:latin typeface="Geneva"/>
              </a:rPr>
              <a:t> C, Whitworth JA, </a:t>
            </a:r>
            <a:r>
              <a:rPr lang="en-US" dirty="0" err="1" smtClean="0">
                <a:latin typeface="Geneva"/>
              </a:rPr>
              <a:t>Gilks</a:t>
            </a:r>
            <a:r>
              <a:rPr lang="en-US" dirty="0" smtClean="0">
                <a:latin typeface="Geneva"/>
              </a:rPr>
              <a:t> CF. Increasing rates of malarial fever with deteriorating immune status in HIV-1-infected Ugandan adults. </a:t>
            </a:r>
            <a:r>
              <a:rPr lang="en-US" i="1" dirty="0" smtClean="0">
                <a:latin typeface="Geneva"/>
              </a:rPr>
              <a:t>AIDS</a:t>
            </a:r>
            <a:r>
              <a:rPr lang="en-US" dirty="0" smtClean="0">
                <a:latin typeface="Geneva"/>
              </a:rPr>
              <a:t> 2001;15:899-906.</a:t>
            </a:r>
            <a:endParaRPr lang="af-ZA" dirty="0" smtClean="0">
              <a:latin typeface="Geneva"/>
            </a:endParaRPr>
          </a:p>
          <a:p>
            <a:endParaRPr lang="pt-PT" dirty="0" smtClean="0">
              <a:latin typeface="Geneva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D29FD1-D78A-433A-93EE-87A798E87C51}" type="slidenum">
              <a:rPr lang="en-US" smtClean="0">
                <a:latin typeface="Arial" pitchFamily="34" charset="0"/>
              </a:rPr>
              <a:pPr>
                <a:defRPr/>
              </a:pPr>
              <a:t>6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1" dirty="0" err="1" smtClean="0">
                <a:latin typeface="Geneva"/>
              </a:rPr>
              <a:t>Fonte</a:t>
            </a:r>
            <a:r>
              <a:rPr lang="en-US" b="1" dirty="0" smtClean="0">
                <a:latin typeface="Geneva"/>
              </a:rPr>
              <a:t>: </a:t>
            </a:r>
            <a:r>
              <a:rPr lang="en-US" dirty="0" err="1" smtClean="0">
                <a:latin typeface="Geneva"/>
              </a:rPr>
              <a:t>Brentlinger</a:t>
            </a:r>
            <a:r>
              <a:rPr lang="en-US" dirty="0" smtClean="0">
                <a:latin typeface="Geneva"/>
              </a:rPr>
              <a:t> P, Montoya P, Blanco Rojas AJ, </a:t>
            </a:r>
            <a:r>
              <a:rPr lang="en-US" dirty="0" err="1" smtClean="0">
                <a:latin typeface="Geneva"/>
              </a:rPr>
              <a:t>Correia</a:t>
            </a:r>
            <a:r>
              <a:rPr lang="en-US" dirty="0" smtClean="0">
                <a:latin typeface="Geneva"/>
              </a:rPr>
              <a:t> MA, </a:t>
            </a:r>
            <a:r>
              <a:rPr lang="en-US" dirty="0" err="1" smtClean="0">
                <a:latin typeface="Geneva"/>
              </a:rPr>
              <a:t>Dgedge</a:t>
            </a:r>
            <a:r>
              <a:rPr lang="en-US" dirty="0" smtClean="0">
                <a:latin typeface="Geneva"/>
              </a:rPr>
              <a:t> M, </a:t>
            </a:r>
            <a:r>
              <a:rPr lang="en-US" dirty="0" err="1" smtClean="0">
                <a:latin typeface="Geneva"/>
              </a:rPr>
              <a:t>Saute</a:t>
            </a:r>
            <a:r>
              <a:rPr lang="en-US" dirty="0" smtClean="0">
                <a:latin typeface="Geneva"/>
              </a:rPr>
              <a:t> F, </a:t>
            </a:r>
            <a:r>
              <a:rPr lang="en-US" dirty="0" err="1" smtClean="0">
                <a:latin typeface="Geneva"/>
              </a:rPr>
              <a:t>Gimbel-Sherr</a:t>
            </a:r>
            <a:r>
              <a:rPr lang="en-US" dirty="0" smtClean="0">
                <a:latin typeface="Geneva"/>
              </a:rPr>
              <a:t> K, Mercer MA, </a:t>
            </a:r>
            <a:r>
              <a:rPr lang="en-US" dirty="0" err="1" smtClean="0">
                <a:latin typeface="Geneva"/>
              </a:rPr>
              <a:t>Gloyd</a:t>
            </a:r>
            <a:r>
              <a:rPr lang="en-US" dirty="0" smtClean="0">
                <a:latin typeface="Geneva"/>
              </a:rPr>
              <a:t> S. Prevalence and predictors of maternal peripheral </a:t>
            </a:r>
            <a:r>
              <a:rPr lang="en-US" dirty="0" err="1" smtClean="0">
                <a:latin typeface="Geneva"/>
              </a:rPr>
              <a:t>parasitemia</a:t>
            </a:r>
            <a:r>
              <a:rPr lang="en-US" dirty="0" smtClean="0">
                <a:latin typeface="Geneva"/>
              </a:rPr>
              <a:t> in central Mozambique. </a:t>
            </a:r>
            <a:r>
              <a:rPr lang="en-US" i="1" dirty="0" smtClean="0">
                <a:latin typeface="Geneva"/>
              </a:rPr>
              <a:t>American Journal of Tropical Medicine and Hygiene </a:t>
            </a:r>
            <a:endParaRPr lang="pt-PT" sz="2400" i="1" dirty="0" smtClean="0">
              <a:latin typeface="Geneva"/>
            </a:endParaRP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512E6D-EAB6-434F-9C7E-ABA027718F13}" type="slidenum">
              <a:rPr lang="en-US" smtClean="0">
                <a:latin typeface="Arial" pitchFamily="34" charset="0"/>
              </a:rPr>
              <a:pPr>
                <a:defRPr/>
              </a:pPr>
              <a:t>7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1" dirty="0" err="1" smtClean="0">
                <a:latin typeface="Geneva"/>
              </a:rPr>
              <a:t>Fonte</a:t>
            </a:r>
            <a:r>
              <a:rPr lang="en-US" b="1" dirty="0" smtClean="0">
                <a:latin typeface="Geneva"/>
              </a:rPr>
              <a:t>: </a:t>
            </a:r>
            <a:r>
              <a:rPr lang="en-US" dirty="0" err="1" smtClean="0">
                <a:latin typeface="Geneva"/>
              </a:rPr>
              <a:t>Grimwade</a:t>
            </a:r>
            <a:r>
              <a:rPr lang="en-US" dirty="0" smtClean="0">
                <a:latin typeface="Geneva"/>
              </a:rPr>
              <a:t> K, French N, </a:t>
            </a:r>
            <a:r>
              <a:rPr lang="en-US" dirty="0" err="1" smtClean="0">
                <a:latin typeface="Geneva"/>
              </a:rPr>
              <a:t>Mbatha</a:t>
            </a:r>
            <a:r>
              <a:rPr lang="en-US" dirty="0" smtClean="0">
                <a:latin typeface="Geneva"/>
              </a:rPr>
              <a:t> DD, </a:t>
            </a:r>
            <a:r>
              <a:rPr lang="en-US" dirty="0" err="1" smtClean="0">
                <a:latin typeface="Geneva"/>
              </a:rPr>
              <a:t>Zungu</a:t>
            </a:r>
            <a:r>
              <a:rPr lang="en-US" dirty="0" smtClean="0">
                <a:latin typeface="Geneva"/>
              </a:rPr>
              <a:t> D, </a:t>
            </a:r>
            <a:r>
              <a:rPr lang="en-US" dirty="0" err="1" smtClean="0">
                <a:latin typeface="Geneva"/>
              </a:rPr>
              <a:t>Dedicoat</a:t>
            </a:r>
            <a:r>
              <a:rPr lang="en-US" dirty="0" smtClean="0">
                <a:latin typeface="Geneva"/>
              </a:rPr>
              <a:t> M, </a:t>
            </a:r>
            <a:r>
              <a:rPr lang="en-US" dirty="0" err="1" smtClean="0">
                <a:latin typeface="Geneva"/>
              </a:rPr>
              <a:t>Gilks</a:t>
            </a:r>
            <a:r>
              <a:rPr lang="en-US" dirty="0" smtClean="0">
                <a:latin typeface="Geneva"/>
              </a:rPr>
              <a:t> CF. HIV infection as a cofactor for severe </a:t>
            </a:r>
            <a:r>
              <a:rPr lang="en-US" dirty="0" err="1" smtClean="0">
                <a:latin typeface="Geneva"/>
              </a:rPr>
              <a:t>falciparum</a:t>
            </a:r>
            <a:r>
              <a:rPr lang="en-US" dirty="0" smtClean="0">
                <a:latin typeface="Geneva"/>
              </a:rPr>
              <a:t> malaria in adults living in a region of unstable malaria transmission in South Africa. </a:t>
            </a:r>
            <a:r>
              <a:rPr lang="en-US" i="1" dirty="0" smtClean="0">
                <a:latin typeface="Geneva"/>
              </a:rPr>
              <a:t>AIDS</a:t>
            </a:r>
            <a:r>
              <a:rPr lang="en-US" dirty="0" smtClean="0">
                <a:latin typeface="Geneva"/>
              </a:rPr>
              <a:t> 2004;18:547-554. </a:t>
            </a:r>
            <a:endParaRPr lang="pt-PT" dirty="0" smtClean="0">
              <a:latin typeface="Geneva"/>
            </a:endParaRP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1CE21F-E389-4A09-BF29-5EF1321727F0}" type="slidenum">
              <a:rPr lang="en-US" smtClean="0">
                <a:latin typeface="Arial" pitchFamily="34" charset="0"/>
              </a:rPr>
              <a:pPr>
                <a:defRPr/>
              </a:pPr>
              <a:t>8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s-ES" b="1" dirty="0" err="1" smtClean="0">
                <a:latin typeface="Geneva"/>
              </a:rPr>
              <a:t>Fonte</a:t>
            </a:r>
            <a:r>
              <a:rPr lang="es-ES" b="1" dirty="0" smtClean="0">
                <a:latin typeface="Geneva"/>
              </a:rPr>
              <a:t>: </a:t>
            </a:r>
            <a:r>
              <a:rPr lang="es-ES" dirty="0" smtClean="0">
                <a:latin typeface="Geneva"/>
              </a:rPr>
              <a:t>Van </a:t>
            </a:r>
            <a:r>
              <a:rPr lang="es-ES" dirty="0" err="1" smtClean="0">
                <a:latin typeface="Geneva"/>
              </a:rPr>
              <a:t>Geertruyden</a:t>
            </a:r>
            <a:r>
              <a:rPr lang="es-ES" dirty="0" smtClean="0">
                <a:latin typeface="Geneva"/>
              </a:rPr>
              <a:t> J-P et al. </a:t>
            </a:r>
            <a:r>
              <a:rPr lang="en-US" dirty="0" smtClean="0">
                <a:latin typeface="Geneva"/>
              </a:rPr>
              <a:t>Impact of HIV-1 infection on the hematological recovery after clinical malaria. </a:t>
            </a:r>
            <a:r>
              <a:rPr lang="en-US" i="1" dirty="0" smtClean="0">
                <a:latin typeface="Geneva"/>
              </a:rPr>
              <a:t>J </a:t>
            </a:r>
            <a:r>
              <a:rPr lang="en-US" i="1" dirty="0" err="1" smtClean="0">
                <a:latin typeface="Geneva"/>
              </a:rPr>
              <a:t>Acquir</a:t>
            </a:r>
            <a:r>
              <a:rPr lang="en-US" i="1" dirty="0" smtClean="0">
                <a:latin typeface="Geneva"/>
              </a:rPr>
              <a:t> Immune </a:t>
            </a:r>
            <a:r>
              <a:rPr lang="en-US" i="1" dirty="0" err="1" smtClean="0">
                <a:latin typeface="Geneva"/>
              </a:rPr>
              <a:t>Defic</a:t>
            </a:r>
            <a:r>
              <a:rPr lang="en-US" i="1" dirty="0" smtClean="0">
                <a:latin typeface="Geneva"/>
              </a:rPr>
              <a:t> </a:t>
            </a:r>
            <a:r>
              <a:rPr lang="en-US" i="1" dirty="0" err="1" smtClean="0">
                <a:latin typeface="Geneva"/>
              </a:rPr>
              <a:t>Syndr</a:t>
            </a:r>
            <a:r>
              <a:rPr lang="en-US" i="1" dirty="0" smtClean="0">
                <a:latin typeface="Geneva"/>
              </a:rPr>
              <a:t> 2009;50:200-205</a:t>
            </a:r>
            <a:r>
              <a:rPr lang="en-US" dirty="0" smtClean="0">
                <a:latin typeface="Geneva"/>
              </a:rPr>
              <a:t>. </a:t>
            </a:r>
            <a:endParaRPr lang="af-ZA" dirty="0" smtClean="0">
              <a:latin typeface="Geneva"/>
            </a:endParaRPr>
          </a:p>
          <a:p>
            <a:endParaRPr lang="pt-PT" dirty="0" smtClean="0">
              <a:latin typeface="Geneva"/>
            </a:endParaRP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2B486B-7FCE-43A9-8161-BF74D53879C8}" type="slidenum">
              <a:rPr lang="en-US" smtClean="0">
                <a:latin typeface="Arial" pitchFamily="34" charset="0"/>
              </a:rPr>
              <a:pPr>
                <a:defRPr/>
              </a:pPr>
              <a:t>9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07ACFA0F-2175-41B4-8B0B-8551D2E474DA}" type="slidenum">
              <a:rPr lang="en-US" sz="1200">
                <a:latin typeface="Arial" charset="0"/>
                <a:cs typeface="+mn-cs"/>
              </a:rPr>
              <a:pPr algn="r">
                <a:defRPr/>
              </a:pPr>
              <a:t>‹#›</a:t>
            </a:fld>
            <a:endParaRPr lang="en-US" sz="1200" dirty="0">
              <a:latin typeface="Arial" charset="0"/>
              <a:cs typeface="+mn-cs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577850" y="381000"/>
            <a:ext cx="0" cy="6096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57200" y="381000"/>
            <a:ext cx="0" cy="6096000"/>
          </a:xfrm>
          <a:prstGeom prst="line">
            <a:avLst/>
          </a:prstGeom>
          <a:noFill/>
          <a:ln w="4445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347663" y="381000"/>
            <a:ext cx="0" cy="6096000"/>
          </a:xfrm>
          <a:prstGeom prst="line">
            <a:avLst/>
          </a:prstGeom>
          <a:noFill/>
          <a:ln w="4445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pic>
        <p:nvPicPr>
          <p:cNvPr id="9" name="Object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457200"/>
            <a:ext cx="1517650" cy="1600200"/>
          </a:xfrm>
          <a:prstGeom prst="rect">
            <a:avLst/>
          </a:prstGeom>
        </p:spPr>
      </p:pic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133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af-Z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af-Z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af-Z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pt-PT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</p:txBody>
      </p:sp>
      <p:sp>
        <p:nvSpPr>
          <p:cNvPr id="144390" name="Line 6"/>
          <p:cNvSpPr>
            <a:spLocks noChangeShapeType="1"/>
          </p:cNvSpPr>
          <p:nvPr/>
        </p:nvSpPr>
        <p:spPr bwMode="auto">
          <a:xfrm>
            <a:off x="457200" y="1447800"/>
            <a:ext cx="82296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sp>
        <p:nvSpPr>
          <p:cNvPr id="144391" name="Line 7"/>
          <p:cNvSpPr>
            <a:spLocks noChangeShapeType="1"/>
          </p:cNvSpPr>
          <p:nvPr/>
        </p:nvSpPr>
        <p:spPr bwMode="auto">
          <a:xfrm>
            <a:off x="457200" y="1385888"/>
            <a:ext cx="822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pic>
        <p:nvPicPr>
          <p:cNvPr id="1026" name="Object 9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001000" y="304800"/>
            <a:ext cx="866775" cy="914400"/>
          </a:xfrm>
          <a:prstGeom prst="rect">
            <a:avLst/>
          </a:prstGeom>
        </p:spPr>
      </p:pic>
      <p:sp>
        <p:nvSpPr>
          <p:cNvPr id="144394" name="Line 10"/>
          <p:cNvSpPr>
            <a:spLocks noChangeShapeType="1"/>
          </p:cNvSpPr>
          <p:nvPr/>
        </p:nvSpPr>
        <p:spPr bwMode="auto">
          <a:xfrm>
            <a:off x="457200" y="1524000"/>
            <a:ext cx="82296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sp>
        <p:nvSpPr>
          <p:cNvPr id="11" name="Rectangle 5"/>
          <p:cNvSpPr>
            <a:spLocks noChangeArrowheads="1"/>
          </p:cNvSpPr>
          <p:nvPr userDrawn="1"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F295D119-AD2F-4F0A-B161-48B601994B13}" type="slidenum">
              <a:rPr lang="en-US" sz="1200">
                <a:solidFill>
                  <a:schemeClr val="bg1">
                    <a:lumMod val="50000"/>
                  </a:schemeClr>
                </a:solidFill>
                <a:latin typeface="Arial" charset="0"/>
                <a:cs typeface="+mn-cs"/>
              </a:rPr>
              <a:pPr algn="r">
                <a:defRPr/>
              </a:pPr>
              <a:t>‹#›</a:t>
            </a:fld>
            <a:endParaRPr lang="en-US" sz="1200" dirty="0">
              <a:solidFill>
                <a:schemeClr val="bg1">
                  <a:lumMod val="50000"/>
                </a:schemeClr>
              </a:solidFill>
              <a:latin typeface="Arial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3" r:id="rId1"/>
    <p:sldLayoutId id="2147484191" r:id="rId2"/>
    <p:sldLayoutId id="2147484192" r:id="rId3"/>
    <p:sldLayoutId id="2147484193" r:id="rId4"/>
    <p:sldLayoutId id="2147484194" r:id="rId5"/>
    <p:sldLayoutId id="2147484195" r:id="rId6"/>
    <p:sldLayoutId id="2147484196" r:id="rId7"/>
    <p:sldLayoutId id="2147484197" r:id="rId8"/>
    <p:sldLayoutId id="2147484198" r:id="rId9"/>
    <p:sldLayoutId id="2147484199" r:id="rId10"/>
    <p:sldLayoutId id="2147484200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f-Z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0"/>
            <a:ext cx="7848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pt-PT" smtClean="0"/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7EC462C5-8D92-4ED7-96DC-CBE0A7845678}" type="slidenum">
              <a:rPr lang="en-US" sz="1200">
                <a:latin typeface="Arial" charset="0"/>
                <a:cs typeface="+mn-cs"/>
              </a:rPr>
              <a:pPr algn="r">
                <a:defRPr/>
              </a:pPr>
              <a:t>‹#›</a:t>
            </a:fld>
            <a:endParaRPr lang="en-US" sz="1200" dirty="0">
              <a:latin typeface="Arial" charset="0"/>
              <a:cs typeface="+mn-cs"/>
            </a:endParaRPr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pic>
        <p:nvPicPr>
          <p:cNvPr id="3074" name="Object 9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001000" y="304800"/>
            <a:ext cx="866775" cy="914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01" r:id="rId1"/>
    <p:sldLayoutId id="2147484202" r:id="rId2"/>
    <p:sldLayoutId id="2147484203" r:id="rId3"/>
    <p:sldLayoutId id="2147484204" r:id="rId4"/>
    <p:sldLayoutId id="2147484205" r:id="rId5"/>
    <p:sldLayoutId id="2147484206" r:id="rId6"/>
    <p:sldLayoutId id="2147484207" r:id="rId7"/>
    <p:sldLayoutId id="2147484208" r:id="rId8"/>
    <p:sldLayoutId id="2147484209" r:id="rId9"/>
    <p:sldLayoutId id="2147484210" r:id="rId10"/>
    <p:sldLayoutId id="2147484211" r:id="rId11"/>
    <p:sldLayoutId id="2147484212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f-Z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133600"/>
            <a:ext cx="7772400" cy="2133600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M</a:t>
            </a:r>
            <a:r>
              <a:rPr lang="pt-PT" sz="4000" dirty="0" smtClean="0"/>
              <a:t>ódulo 3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b="0" dirty="0" err="1" smtClean="0"/>
              <a:t>Mal</a:t>
            </a:r>
            <a:r>
              <a:rPr lang="en-US" sz="4000" b="0" dirty="0" err="1" smtClean="0">
                <a:cs typeface="Arial" pitchFamily="34" charset="0"/>
              </a:rPr>
              <a:t>á</a:t>
            </a:r>
            <a:r>
              <a:rPr lang="en-US" sz="4000" b="0" dirty="0" err="1" smtClean="0"/>
              <a:t>ria</a:t>
            </a:r>
            <a:r>
              <a:rPr lang="en-US" sz="4000" b="0" dirty="0" smtClean="0"/>
              <a:t> no </a:t>
            </a:r>
            <a:r>
              <a:rPr lang="en-US" sz="4000" b="0" dirty="0" err="1" smtClean="0"/>
              <a:t>Doente</a:t>
            </a:r>
            <a:r>
              <a:rPr lang="en-US" sz="4000" b="0" dirty="0" smtClean="0"/>
              <a:t> HIV+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O Tratamento </a:t>
            </a:r>
            <a:r>
              <a:rPr lang="pt-PT" dirty="0" err="1" smtClean="0"/>
              <a:t>Antimalárico</a:t>
            </a:r>
            <a:r>
              <a:rPr lang="pt-PT" dirty="0" smtClean="0"/>
              <a:t> Fracassa Mais na Pessoa HIV+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4572000"/>
            <a:ext cx="8001000" cy="1447800"/>
          </a:xfrm>
        </p:spPr>
        <p:txBody>
          <a:bodyPr>
            <a:normAutofit fontScale="92500" lnSpcReduction="20000"/>
          </a:bodyPr>
          <a:lstStyle/>
          <a:p>
            <a:pPr marL="0" indent="0" algn="just" eaLnBrk="1" hangingPunct="1">
              <a:buFontTx/>
              <a:buNone/>
              <a:defRPr/>
            </a:pPr>
            <a:r>
              <a:rPr lang="pt-PT" dirty="0" smtClean="0"/>
              <a:t>As pessoas com HIV não têm a mesma resposta ao tratamento antimalárico: algumas não melhoram (recrudescência), outras reinfectam-se logo depois do tratamento. </a:t>
            </a:r>
            <a:endParaRPr lang="pt-PT" dirty="0"/>
          </a:p>
        </p:txBody>
      </p:sp>
      <p:pic>
        <p:nvPicPr>
          <p:cNvPr id="17412" name="Content Placeholder 5"/>
          <p:cNvPicPr>
            <a:picLocks noGrp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609600" y="1752600"/>
            <a:ext cx="7772400" cy="274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153400" cy="1143000"/>
          </a:xfrm>
        </p:spPr>
        <p:txBody>
          <a:bodyPr/>
          <a:lstStyle/>
          <a:p>
            <a:pPr eaLnBrk="1" hangingPunct="1"/>
            <a:r>
              <a:rPr lang="pt-PT" dirty="0" smtClean="0"/>
              <a:t>A Contagem de CD4 Perante um Episódio de Malária</a:t>
            </a:r>
          </a:p>
        </p:txBody>
      </p:sp>
      <p:sp>
        <p:nvSpPr>
          <p:cNvPr id="16387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 eaLnBrk="1" hangingPunct="1">
              <a:buFontTx/>
              <a:buNone/>
              <a:defRPr/>
            </a:pPr>
            <a:r>
              <a:rPr lang="pt-PT" dirty="0" smtClean="0"/>
              <a:t>Num estudo com pacientes HIV+ realizado na Zâmbia:</a:t>
            </a:r>
          </a:p>
          <a:p>
            <a:pPr algn="just" eaLnBrk="1" hangingPunct="1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pt-PT" dirty="0" smtClean="0"/>
              <a:t>28,7% dos participantes tinham CD4&lt;200 durante um episódio de malária sintomática.</a:t>
            </a:r>
          </a:p>
          <a:p>
            <a:pPr algn="just" eaLnBrk="1" hangingPunct="1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pt-PT" dirty="0" smtClean="0"/>
              <a:t>45 dias depois do tratamento da malária (sem TARV), somente 13,2% tinham CD4&lt;200.</a:t>
            </a:r>
          </a:p>
          <a:p>
            <a:pPr algn="just" eaLnBrk="1" hangingPunct="1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pt-PT" dirty="0" smtClean="0"/>
              <a:t>O valor médio da contagem de </a:t>
            </a:r>
            <a:r>
              <a:rPr lang="pt-PT" dirty="0" err="1" smtClean="0"/>
              <a:t>CD4</a:t>
            </a:r>
            <a:r>
              <a:rPr lang="pt-PT" dirty="0" smtClean="0"/>
              <a:t> subiu 150 </a:t>
            </a:r>
            <a:r>
              <a:rPr lang="pt-PT" dirty="0" err="1" smtClean="0"/>
              <a:t>cels</a:t>
            </a:r>
            <a:r>
              <a:rPr lang="pt-PT" dirty="0" smtClean="0"/>
              <a:t>/</a:t>
            </a:r>
            <a:r>
              <a:rPr lang="pt-PT" dirty="0" err="1" smtClean="0"/>
              <a:t>mm</a:t>
            </a:r>
            <a:r>
              <a:rPr lang="pt-PT" baseline="30000" dirty="0" err="1" smtClean="0"/>
              <a:t>3</a:t>
            </a:r>
            <a:r>
              <a:rPr lang="pt-PT" dirty="0" smtClean="0"/>
              <a:t>  depois do tratamento para malária.</a:t>
            </a:r>
          </a:p>
          <a:p>
            <a:pPr eaLnBrk="1" hangingPunct="1">
              <a:buFontTx/>
              <a:buNone/>
              <a:defRPr/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Actividade</a:t>
            </a:r>
            <a:endParaRPr lang="en-US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pt-PT" sz="3200" b="1" dirty="0" smtClean="0"/>
              <a:t>Folha de Exercícios  </a:t>
            </a:r>
            <a:r>
              <a:rPr lang="pt-PT" sz="3200" dirty="0" smtClean="0"/>
              <a:t>– Interacções entre Malária e HIV: Pensando nas Possíveis Implicações</a:t>
            </a:r>
          </a:p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pt-PT" sz="3200" b="1" dirty="0" smtClean="0"/>
              <a:t>Pontos para a discussão:</a:t>
            </a: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pt-PT" sz="3000" dirty="0" smtClean="0"/>
              <a:t>Interacções malária e HIV no doente com HIV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3"/>
          <p:cNvSpPr>
            <a:spLocks noGrp="1"/>
          </p:cNvSpPr>
          <p:nvPr>
            <p:ph type="ctrTitle"/>
          </p:nvPr>
        </p:nvSpPr>
        <p:spPr>
          <a:xfrm>
            <a:off x="533400" y="2209800"/>
            <a:ext cx="7772400" cy="1470025"/>
          </a:xfrm>
        </p:spPr>
        <p:txBody>
          <a:bodyPr/>
          <a:lstStyle/>
          <a:p>
            <a:pPr eaLnBrk="1" hangingPunct="1"/>
            <a:r>
              <a:rPr lang="pt-PT" dirty="0" smtClean="0"/>
              <a:t>Malária e Estadiamento: Desafios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Malária e Estadiamento Clínico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PT" dirty="0" smtClean="0"/>
              <a:t>Veja as definições de febre de estadio III e anemia de estadio III, na tabela de estadiamento clínico.</a:t>
            </a:r>
            <a:endParaRPr lang="pt-PT" dirty="0" smtClean="0">
              <a:solidFill>
                <a:srgbClr val="FF0000"/>
              </a:solidFill>
            </a:endParaRPr>
          </a:p>
          <a:p>
            <a:pPr lvl="1" algn="just" eaLnBrk="1" hangingPunct="1">
              <a:lnSpc>
                <a:spcPct val="150000"/>
              </a:lnSpc>
            </a:pPr>
            <a:r>
              <a:rPr lang="pt-PT" dirty="0" smtClean="0"/>
              <a:t>Febre causada por malária não é febre de estadio III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pt-PT" dirty="0" smtClean="0"/>
              <a:t>Anemia causada por malária não é anemia de estadio III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pt-PT" dirty="0" smtClean="0"/>
              <a:t>(Veja unidades de malária e febre).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/>
            </a:r>
            <a:br>
              <a:rPr lang="pt-PT" dirty="0" smtClean="0"/>
            </a:br>
            <a:r>
              <a:rPr lang="pt-PT" dirty="0" smtClean="0"/>
              <a:t>Prevenção da Malária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305800" cy="1143000"/>
          </a:xfrm>
        </p:spPr>
        <p:txBody>
          <a:bodyPr/>
          <a:lstStyle/>
          <a:p>
            <a:pPr eaLnBrk="1" hangingPunct="1"/>
            <a:r>
              <a:rPr lang="pt-PT" dirty="0" smtClean="0"/>
              <a:t>Estudos em Adultos HIV+ na Uganda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sz="half" idx="1"/>
          </p:nvPr>
        </p:nvSpPr>
        <p:spPr>
          <a:xfrm>
            <a:off x="457200" y="4876800"/>
            <a:ext cx="8305800" cy="1295400"/>
          </a:xfrm>
        </p:spPr>
        <p:txBody>
          <a:bodyPr/>
          <a:lstStyle/>
          <a:p>
            <a:pPr marL="0" indent="0" algn="just" eaLnBrk="1" hangingPunct="1">
              <a:buFontTx/>
              <a:buNone/>
              <a:defRPr/>
            </a:pPr>
            <a:r>
              <a:rPr lang="pt-PT" b="1" dirty="0" smtClean="0"/>
              <a:t>Conclusão: </a:t>
            </a:r>
            <a:r>
              <a:rPr lang="pt-PT" dirty="0" smtClean="0"/>
              <a:t>Em cada 100 adultos com CTZ +TARV + rede mosquiteira: somente dois tiveram malária em cada ano – uma redução de 96%</a:t>
            </a:r>
          </a:p>
          <a:p>
            <a:pPr eaLnBrk="1" hangingPunct="1">
              <a:defRPr/>
            </a:pPr>
            <a:endParaRPr lang="pt-PT" dirty="0" smtClean="0"/>
          </a:p>
          <a:p>
            <a:pPr eaLnBrk="1" hangingPunct="1">
              <a:defRPr/>
            </a:pPr>
            <a:endParaRPr lang="pt-PT" dirty="0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</p:nvPr>
        </p:nvGraphicFramePr>
        <p:xfrm>
          <a:off x="342900" y="1638300"/>
          <a:ext cx="8267700" cy="3162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“Alto Risco” de Malária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eaLnBrk="1" hangingPunct="1">
              <a:buFontTx/>
              <a:buNone/>
              <a:defRPr/>
            </a:pPr>
            <a:r>
              <a:rPr lang="pt-PT" b="1" dirty="0" smtClean="0"/>
              <a:t>Doente que: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dirty="0" smtClean="0"/>
              <a:t>Não toma </a:t>
            </a:r>
            <a:r>
              <a:rPr lang="pt-PT" dirty="0" err="1" smtClean="0"/>
              <a:t>CTZ</a:t>
            </a:r>
            <a:r>
              <a:rPr lang="pt-PT" dirty="0" smtClean="0"/>
              <a:t>, 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altLang="ja-JP" dirty="0" smtClean="0">
                <a:ea typeface="MS PGothic" pitchFamily="34" charset="-128"/>
              </a:rPr>
              <a:t>Não</a:t>
            </a:r>
            <a:r>
              <a:rPr lang="pt-PT" dirty="0" smtClean="0"/>
              <a:t> usa rede mosquiteira, 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dirty="0" smtClean="0"/>
              <a:t>Vive numa regi</a:t>
            </a:r>
            <a:r>
              <a:rPr lang="pt-PT" altLang="ja-JP" dirty="0" smtClean="0">
                <a:ea typeface="MS PGothic" pitchFamily="34" charset="-128"/>
              </a:rPr>
              <a:t>ão </a:t>
            </a:r>
            <a:r>
              <a:rPr lang="pt-PT" dirty="0" smtClean="0"/>
              <a:t>onde há muita transmissão de malária</a:t>
            </a:r>
          </a:p>
          <a:p>
            <a:pPr algn="just" eaLnBrk="1" hangingPunct="1">
              <a:defRPr/>
            </a:pPr>
            <a:endParaRPr lang="pt-PT" dirty="0" smtClean="0"/>
          </a:p>
          <a:p>
            <a:pPr algn="just" eaLnBrk="1" hangingPunct="1">
              <a:buFontTx/>
              <a:buNone/>
              <a:defRPr/>
            </a:pPr>
            <a:r>
              <a:rPr lang="pt-PT" b="1" dirty="0" smtClean="0"/>
              <a:t>Risco ainda mais elevado se estiver grávida ou com </a:t>
            </a:r>
            <a:r>
              <a:rPr lang="pt-PT" b="1" dirty="0" err="1" smtClean="0"/>
              <a:t>CD4</a:t>
            </a:r>
            <a:r>
              <a:rPr lang="pt-PT" b="1" dirty="0" smtClean="0"/>
              <a:t> baixo (além dos factores de risco acima)</a:t>
            </a:r>
          </a:p>
          <a:p>
            <a:pPr eaLnBrk="1" hangingPunct="1">
              <a:defRPr/>
            </a:pPr>
            <a:endParaRPr lang="pt-PT" dirty="0" smtClean="0"/>
          </a:p>
          <a:p>
            <a:pPr eaLnBrk="1" hangingPunct="1">
              <a:defRPr/>
            </a:pPr>
            <a:endParaRPr lang="pt-PT" dirty="0" smtClean="0"/>
          </a:p>
          <a:p>
            <a:pPr lvl="1" eaLnBrk="1" hangingPunct="1">
              <a:defRPr/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“Baixo Risco” de Malária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pt-PT" b="1" dirty="0" smtClean="0"/>
              <a:t>Doente que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Toma CTZ todos os dias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Usa rede mosquiteira cada noite 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Vive na área de baixa transmissão (por exemplo com pulverização frequente) </a:t>
            </a:r>
          </a:p>
          <a:p>
            <a:pPr eaLnBrk="1" hangingPunct="1">
              <a:buFontTx/>
              <a:buNone/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ctrTitle" idx="4294967295"/>
          </p:nvPr>
        </p:nvSpPr>
        <p:spPr>
          <a:xfrm>
            <a:off x="1066800" y="1905001"/>
            <a:ext cx="7162800" cy="2667000"/>
          </a:xfrm>
        </p:spPr>
        <p:txBody>
          <a:bodyPr/>
          <a:lstStyle/>
          <a:p>
            <a:pPr eaLnBrk="1" hangingPunct="1"/>
            <a:r>
              <a:rPr lang="pt-BR" dirty="0" smtClean="0"/>
              <a:t>Tratamento da Mal</a:t>
            </a:r>
            <a:r>
              <a:rPr lang="pt-PT" dirty="0" smtClean="0"/>
              <a:t>á</a:t>
            </a:r>
            <a:r>
              <a:rPr lang="pt-BR" dirty="0" smtClean="0"/>
              <a:t>ria Proposto pelo Programa Nacional de Controlo da Mal</a:t>
            </a:r>
            <a:r>
              <a:rPr lang="pt-PT" dirty="0" smtClean="0"/>
              <a:t>á</a:t>
            </a:r>
            <a:r>
              <a:rPr lang="pt-BR" dirty="0" smtClean="0"/>
              <a:t>ria </a:t>
            </a:r>
            <a:r>
              <a:rPr lang="en-US" dirty="0" smtClean="0"/>
              <a:t/>
            </a:r>
            <a:br>
              <a:rPr lang="en-US" dirty="0" smtClean="0"/>
            </a:b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Introdução</a:t>
            </a:r>
            <a:endParaRPr lang="en-US" dirty="0" smtClean="0"/>
          </a:p>
        </p:txBody>
      </p:sp>
      <p:sp>
        <p:nvSpPr>
          <p:cNvPr id="13315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Os doentes infectados pelo HIV têm maior risco de adquirir malária e podem ter um risco aumentado de desenvolver malária grave. 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É importante que o Técnico de Medicina siga uma abordagem sistemática do diagnóstico, do diagnóstico diferencial, e do tratamento da malária no doente HIV+.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Tratamento da Mal</a:t>
            </a:r>
            <a:r>
              <a:rPr lang="pt-PT" dirty="0" smtClean="0"/>
              <a:t>á</a:t>
            </a:r>
            <a:r>
              <a:rPr lang="pt-BR" dirty="0" smtClean="0"/>
              <a:t>ria Proposto pelo PNCM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pt-PT" sz="3600" b="1" dirty="0" smtClean="0"/>
              <a:t>1ª </a:t>
            </a:r>
            <a:r>
              <a:rPr lang="pt-PT" sz="3200" b="1" dirty="0" smtClean="0"/>
              <a:t>Linha de tratamento: </a:t>
            </a:r>
            <a:r>
              <a:rPr lang="pt-PT" sz="3200" dirty="0" smtClean="0"/>
              <a:t>Artemeter + Lumefantrina (AL)</a:t>
            </a:r>
          </a:p>
          <a:p>
            <a:endParaRPr lang="pt-PT" sz="3200" dirty="0" smtClean="0"/>
          </a:p>
          <a:p>
            <a:r>
              <a:rPr lang="pt-PT" sz="3200" b="1" dirty="0" smtClean="0"/>
              <a:t>1ª  Linha de tratamento alternativa: </a:t>
            </a:r>
            <a:r>
              <a:rPr lang="pt-PT" sz="3200" dirty="0" smtClean="0"/>
              <a:t>Artesunato + Amodiaquina (AS + AQ) </a:t>
            </a:r>
          </a:p>
          <a:p>
            <a:pPr>
              <a:buNone/>
            </a:pPr>
            <a:endParaRPr lang="en-US" sz="3200" dirty="0" smtClean="0"/>
          </a:p>
          <a:p>
            <a:r>
              <a:rPr lang="pt-PT" sz="3200" b="1" dirty="0" smtClean="0"/>
              <a:t>Tratamento da malária complicada/grave: </a:t>
            </a:r>
            <a:r>
              <a:rPr lang="pt-PT" sz="3200" dirty="0" smtClean="0"/>
              <a:t>Quinino</a:t>
            </a:r>
            <a:endParaRPr lang="en-US" sz="3200" strike="sngStrike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848600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sz="4000" dirty="0" smtClean="0"/>
              <a:t>Tratamento da Mal</a:t>
            </a:r>
            <a:r>
              <a:rPr lang="pt-PT" sz="4000" dirty="0" smtClean="0"/>
              <a:t>á</a:t>
            </a:r>
            <a:r>
              <a:rPr lang="pt-BR" sz="4000" dirty="0" smtClean="0"/>
              <a:t>ria Proposto pelo PNCM na Gravidez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err="1" smtClean="0"/>
              <a:t>Não</a:t>
            </a:r>
            <a:r>
              <a:rPr lang="en-US" sz="3200" dirty="0" smtClean="0"/>
              <a:t> </a:t>
            </a:r>
            <a:r>
              <a:rPr lang="en-US" sz="3200" dirty="0" err="1" smtClean="0"/>
              <a:t>complicada</a:t>
            </a:r>
            <a:r>
              <a:rPr lang="en-US" sz="3200" dirty="0" smtClean="0"/>
              <a:t>:</a:t>
            </a:r>
          </a:p>
          <a:p>
            <a:pPr lvl="2">
              <a:defRPr/>
            </a:pPr>
            <a:r>
              <a:rPr lang="pt-BR" sz="2800" b="1" dirty="0" smtClean="0">
                <a:ea typeface="+mn-ea"/>
                <a:cs typeface="+mn-cs"/>
              </a:rPr>
              <a:t>1º Trimestre: </a:t>
            </a:r>
            <a:r>
              <a:rPr lang="pt-BR" sz="2800" dirty="0" smtClean="0">
                <a:ea typeface="+mn-ea"/>
                <a:cs typeface="+mn-cs"/>
              </a:rPr>
              <a:t>Quinino</a:t>
            </a:r>
            <a:r>
              <a:rPr lang="pt-BR" sz="2800" b="1" dirty="0" smtClean="0">
                <a:ea typeface="+mn-ea"/>
                <a:cs typeface="+mn-cs"/>
              </a:rPr>
              <a:t> </a:t>
            </a:r>
            <a:r>
              <a:rPr lang="pt-BR" sz="2800" dirty="0" smtClean="0">
                <a:ea typeface="+mn-ea"/>
                <a:cs typeface="+mn-cs"/>
              </a:rPr>
              <a:t>oral</a:t>
            </a:r>
          </a:p>
          <a:p>
            <a:pPr lvl="2">
              <a:defRPr/>
            </a:pPr>
            <a:r>
              <a:rPr lang="pt-BR" sz="2800" b="1" dirty="0" smtClean="0">
                <a:ea typeface="+mn-ea"/>
                <a:cs typeface="+mn-cs"/>
              </a:rPr>
              <a:t>2º e 3º Trimestres: </a:t>
            </a:r>
            <a:r>
              <a:rPr lang="pt-BR" sz="2800" dirty="0" smtClean="0">
                <a:ea typeface="+mn-ea"/>
                <a:cs typeface="+mn-cs"/>
              </a:rPr>
              <a:t>Arteméter + Lumefantrina (AL) </a:t>
            </a:r>
          </a:p>
          <a:p>
            <a:pPr>
              <a:defRPr/>
            </a:pPr>
            <a:r>
              <a:rPr lang="pt-BR" sz="3200" dirty="0" smtClean="0"/>
              <a:t>Complicada/grave:</a:t>
            </a:r>
            <a:endParaRPr lang="en-US" sz="3200" dirty="0" smtClean="0">
              <a:ea typeface="+mn-ea"/>
              <a:cs typeface="+mn-cs"/>
            </a:endParaRPr>
          </a:p>
          <a:p>
            <a:pPr lvl="2">
              <a:defRPr/>
            </a:pPr>
            <a:r>
              <a:rPr lang="pt-BR" sz="2800" b="1" dirty="0" smtClean="0"/>
              <a:t>1º Trimestre: </a:t>
            </a:r>
            <a:r>
              <a:rPr lang="pt-BR" sz="2800" dirty="0" smtClean="0"/>
              <a:t>Quinino EV</a:t>
            </a:r>
            <a:endParaRPr lang="pt-BR" sz="2800" b="1" dirty="0" smtClean="0"/>
          </a:p>
          <a:p>
            <a:pPr lvl="2">
              <a:defRPr/>
            </a:pPr>
            <a:r>
              <a:rPr lang="pt-BR" sz="2800" b="1" dirty="0" smtClean="0"/>
              <a:t>2º e 3º Trimestres: </a:t>
            </a:r>
            <a:r>
              <a:rPr lang="pt-BR" sz="2800" dirty="0" smtClean="0"/>
              <a:t>Artesunato EV/IM e alternativa Quinino EV</a:t>
            </a:r>
          </a:p>
          <a:p>
            <a:pPr lvl="2">
              <a:defRPr/>
            </a:pPr>
            <a:endParaRPr lang="en-US" sz="3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Recomenda</a:t>
            </a:r>
            <a:r>
              <a:rPr lang="en-US" dirty="0" err="1" smtClean="0">
                <a:cs typeface="Arial" pitchFamily="34" charset="0"/>
              </a:rPr>
              <a:t>ç</a:t>
            </a:r>
            <a:r>
              <a:rPr lang="en-US" dirty="0" err="1" smtClean="0"/>
              <a:t>ões</a:t>
            </a:r>
            <a:r>
              <a:rPr lang="en-US" dirty="0" smtClean="0"/>
              <a:t> do PNCM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pt-BR" dirty="0" smtClean="0"/>
              <a:t>Mesmo que existam certas</a:t>
            </a:r>
            <a:r>
              <a:rPr lang="pt-BR" b="1" dirty="0" smtClean="0"/>
              <a:t> </a:t>
            </a:r>
            <a:r>
              <a:rPr lang="pt-PT" dirty="0" smtClean="0"/>
              <a:t>interacções e efeitos adversos comuns entre antimaláricos e outros medicamentos usados no tratamento do SIDA, o PNCM considera que, até o momento, não existem dados suficientes que justifiquem a mudança nas recomendações gerais do tratamento da malária nos pacientes com HIV/SIDA.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84375"/>
          </a:xfrm>
        </p:spPr>
        <p:txBody>
          <a:bodyPr/>
          <a:lstStyle/>
          <a:p>
            <a:pPr eaLnBrk="1" hangingPunct="1"/>
            <a:r>
              <a:rPr lang="pt-PT" dirty="0" smtClean="0"/>
              <a:t>Interacções Medicamentosas (Antimaláricos + CTZ, TARV, e/ou Medicamentos para TB)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Princípios Básicos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algn="just" eaLnBrk="1" hangingPunct="1">
              <a:buFontTx/>
              <a:buAutoNum type="arabicPeriod"/>
              <a:defRPr/>
            </a:pPr>
            <a:r>
              <a:rPr lang="pt-PT" sz="2400" dirty="0" smtClean="0"/>
              <a:t>Antes de tratar a malária, pergunte se o doente está a tomar </a:t>
            </a:r>
            <a:r>
              <a:rPr lang="pt-PT" sz="2400" dirty="0" err="1" smtClean="0"/>
              <a:t>Cotrimoxazol</a:t>
            </a:r>
            <a:r>
              <a:rPr lang="pt-PT" sz="2400" dirty="0" smtClean="0"/>
              <a:t>, TARV, ou tratamento para tuberculose.</a:t>
            </a:r>
          </a:p>
          <a:p>
            <a:pPr marL="514350" indent="-514350" algn="just" eaLnBrk="1" hangingPunct="1">
              <a:buFontTx/>
              <a:buAutoNum type="arabicPeriod"/>
              <a:defRPr/>
            </a:pPr>
            <a:r>
              <a:rPr lang="pt-PT" sz="2400" dirty="0" smtClean="0"/>
              <a:t>Se possível, evite misturas de medicamentos que podem causar problemas.</a:t>
            </a:r>
          </a:p>
          <a:p>
            <a:pPr marL="514350" indent="-514350" algn="just" eaLnBrk="1" hangingPunct="1">
              <a:buFontTx/>
              <a:buAutoNum type="arabicPeriod"/>
              <a:defRPr/>
            </a:pPr>
            <a:r>
              <a:rPr lang="pt-PT" sz="2400" dirty="0" smtClean="0"/>
              <a:t>É preciso tratar sempre a malária confirmada (ou grave).   Na ausência do </a:t>
            </a:r>
            <a:r>
              <a:rPr lang="pt-PT" sz="2400" dirty="0" err="1" smtClean="0"/>
              <a:t>antimálarico</a:t>
            </a:r>
            <a:r>
              <a:rPr lang="pt-PT" sz="2400" dirty="0" smtClean="0"/>
              <a:t> “ideal”, é preciso prescrever o </a:t>
            </a:r>
            <a:r>
              <a:rPr lang="pt-PT" sz="2400" dirty="0" err="1" smtClean="0"/>
              <a:t>antimalárico</a:t>
            </a:r>
            <a:r>
              <a:rPr lang="pt-PT" sz="2400" dirty="0" smtClean="0"/>
              <a:t> mais seguro e eficaz que houver na farmácia</a:t>
            </a:r>
            <a:r>
              <a:rPr lang="pt-PT" sz="2400" b="1" dirty="0" smtClean="0"/>
              <a:t>.</a:t>
            </a:r>
          </a:p>
          <a:p>
            <a:pPr marL="514350" indent="-514350" algn="just" eaLnBrk="1" hangingPunct="1">
              <a:buFontTx/>
              <a:buAutoNum type="arabicPeriod"/>
              <a:defRPr/>
            </a:pPr>
            <a:r>
              <a:rPr lang="pt-PT" sz="2400" dirty="0" smtClean="0"/>
              <a:t>Quando aparecem novas pesquisas, estas recomendações podem mudar (conheça as normas actuais do PNCM). </a:t>
            </a:r>
            <a:r>
              <a:rPr lang="pt-PT" sz="2400" b="1" dirty="0" smtClean="0"/>
              <a:t> </a:t>
            </a:r>
            <a:endParaRPr lang="pt-P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Dois Algoritmos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/>
              <a:t>Diagnóstico e tratamento adequado dos casos de malária (Malária I)</a:t>
            </a:r>
          </a:p>
          <a:p>
            <a:pPr algn="just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pt-PT" dirty="0" smtClean="0"/>
              <a:t>Diagnóstico e tratamento adequado dos casos de malária em grávidas (Malária II)</a:t>
            </a:r>
          </a:p>
          <a:p>
            <a:pPr eaLnBrk="1" hangingPunct="1">
              <a:buFontTx/>
              <a:buNone/>
            </a:pPr>
            <a:endParaRPr lang="pt-PT" dirty="0" smtClean="0"/>
          </a:p>
          <a:p>
            <a:pPr eaLnBrk="1" hangingPunct="1">
              <a:buFontTx/>
              <a:buNone/>
            </a:pPr>
            <a:r>
              <a:rPr lang="pt-PT" dirty="0" smtClean="0"/>
              <a:t>  Veja os algoritmos nos anexos do Manual de Referência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Malária</a:t>
            </a:r>
            <a:r>
              <a:rPr lang="en-US" dirty="0" smtClean="0"/>
              <a:t> no </a:t>
            </a:r>
            <a:r>
              <a:rPr lang="en-US" dirty="0" err="1" smtClean="0"/>
              <a:t>Paciente</a:t>
            </a:r>
            <a:r>
              <a:rPr lang="en-US" dirty="0" smtClean="0"/>
              <a:t> HIV+: </a:t>
            </a:r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Evitar</a:t>
            </a:r>
            <a:r>
              <a:rPr lang="en-US" dirty="0" smtClean="0"/>
              <a:t> o </a:t>
            </a:r>
            <a:r>
              <a:rPr lang="en-US" dirty="0" err="1" smtClean="0"/>
              <a:t>Fansidar</a:t>
            </a:r>
            <a:r>
              <a:rPr lang="en-US" dirty="0" smtClean="0"/>
              <a:t> </a:t>
            </a:r>
            <a:r>
              <a:rPr lang="en-US" smtClean="0"/>
              <a:t>? </a:t>
            </a:r>
            <a:endParaRPr lang="en-US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458200" cy="45720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pt-PT" dirty="0" smtClean="0"/>
              <a:t>A mistura de SP + CTZ pode provocar toxicidade.</a:t>
            </a:r>
          </a:p>
          <a:p>
            <a:pPr algn="just" eaLnBrk="1" hangingPunct="1">
              <a:lnSpc>
                <a:spcPct val="150000"/>
              </a:lnSpc>
              <a:buNone/>
              <a:defRPr/>
            </a:pPr>
            <a:endParaRPr lang="pt-PT" dirty="0" smtClean="0"/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dirty="0" smtClean="0"/>
              <a:t>Mulheres grávidas:  Se estiverem a tomar CTZ diário, não devem receber SP (</a:t>
            </a:r>
            <a:r>
              <a:rPr lang="pt-PT" dirty="0" err="1" smtClean="0"/>
              <a:t>Fansidar®</a:t>
            </a:r>
            <a:r>
              <a:rPr lang="pt-PT" dirty="0" smtClean="0"/>
              <a:t>) preventivo.</a:t>
            </a:r>
          </a:p>
          <a:p>
            <a:pPr algn="just" eaLnBrk="1" hangingPunct="1">
              <a:buNone/>
            </a:pPr>
            <a:endParaRPr lang="pt-PT" dirty="0" smtClean="0"/>
          </a:p>
          <a:p>
            <a:pPr algn="just" eaLnBrk="1" hangingPunct="1">
              <a:lnSpc>
                <a:spcPct val="150000"/>
              </a:lnSpc>
              <a:defRPr/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Como Evitar Interacções Medicamentosas?</a:t>
            </a:r>
          </a:p>
        </p:txBody>
      </p:sp>
      <p:sp>
        <p:nvSpPr>
          <p:cNvPr id="39939" name="Content Placeholder 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Promover o uso da rede mosquiteira!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Promover o uso de Cotrimoxazol no doente com indicações (e sem contra-indicações)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Confirmar a presença da malária antes de tratar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Evitar o uso do antimalárico no doente que não tenha malária e haja outra causa dos seus sinais ou sintomas (Trate a verdadeira causa).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Indicações para Tratamento Antimalárico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Indicações para o Tratamento Antimalárico no Paciente HIV+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 eaLnBrk="1" hangingPunct="1">
              <a:buFontTx/>
              <a:buAutoNum type="arabicPeriod"/>
            </a:pPr>
            <a:r>
              <a:rPr lang="pt-PT" dirty="0" smtClean="0"/>
              <a:t>Paciente com clínica compatível com malária severa (confirmar com o teste laboratorial se possível).</a:t>
            </a:r>
          </a:p>
          <a:p>
            <a:pPr marL="514350" indent="-514350" algn="just" eaLnBrk="1" hangingPunct="1">
              <a:buFontTx/>
              <a:buAutoNum type="arabicPeriod"/>
            </a:pPr>
            <a:r>
              <a:rPr lang="pt-PT" dirty="0" smtClean="0"/>
              <a:t>Paciente com teste de malária positivo e sinais ou sintomas de malária simples.</a:t>
            </a:r>
          </a:p>
          <a:p>
            <a:pPr marL="514350" indent="-514350" algn="just" eaLnBrk="1" hangingPunct="1">
              <a:buFontTx/>
              <a:buNone/>
            </a:pPr>
            <a:r>
              <a:rPr lang="pt-PT" dirty="0" smtClean="0"/>
              <a:t>Outras possíveis indicações:</a:t>
            </a:r>
          </a:p>
          <a:p>
            <a:pPr marL="514350" indent="-514350" algn="just" eaLnBrk="1" hangingPunct="1">
              <a:buFontTx/>
              <a:buAutoNum type="arabicPeriod"/>
            </a:pPr>
            <a:r>
              <a:rPr lang="pt-PT" dirty="0" smtClean="0"/>
              <a:t>Paciente com teste de malária negativa, com sinais ou sintomas de malária, com risco alto de malária, sem resposta a antibióticos.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Objectivos de Aprendizagem 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 eaLnBrk="1" hangingPunct="1">
              <a:lnSpc>
                <a:spcPct val="150000"/>
              </a:lnSpc>
              <a:buFontTx/>
              <a:buNone/>
              <a:defRPr/>
            </a:pPr>
            <a:r>
              <a:rPr lang="pt-PT" sz="4000" dirty="0" smtClean="0"/>
              <a:t>No final deste módulo, os formandos devem ser capazes de: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sz="4000" dirty="0" smtClean="0"/>
              <a:t>Descrever as relações entre HIV e malária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sz="4000" dirty="0" smtClean="0"/>
              <a:t>Usar o algoritmo de malária para guiar a selecção de </a:t>
            </a:r>
            <a:r>
              <a:rPr lang="pt-PT" sz="4000" dirty="0" err="1" smtClean="0"/>
              <a:t>antimaláricos</a:t>
            </a:r>
            <a:r>
              <a:rPr lang="pt-PT" sz="4000" dirty="0" smtClean="0"/>
              <a:t> no doente HIV+ com malária confirmada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sz="4000" dirty="0" smtClean="0"/>
              <a:t>Identificar as intervenções mais indicadas para a prevenção da malária nos doentes com HIV e/ou SIDA</a:t>
            </a:r>
          </a:p>
          <a:p>
            <a:pPr eaLnBrk="1" hangingPunct="1">
              <a:buFontTx/>
              <a:buNone/>
              <a:defRPr/>
            </a:pPr>
            <a:endParaRPr lang="pt-PT" dirty="0" smtClean="0"/>
          </a:p>
          <a:p>
            <a:pPr eaLnBrk="1" hangingPunct="1">
              <a:defRPr/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Contra-indicações para</a:t>
            </a:r>
            <a:r>
              <a:rPr lang="en-US" dirty="0" smtClean="0"/>
              <a:t> </a:t>
            </a:r>
            <a:r>
              <a:rPr lang="en-US" dirty="0" err="1" smtClean="0"/>
              <a:t>Iniciar</a:t>
            </a:r>
            <a:r>
              <a:rPr lang="en-US" dirty="0" smtClean="0"/>
              <a:t> o </a:t>
            </a:r>
            <a:r>
              <a:rPr lang="en-US" dirty="0" err="1" smtClean="0"/>
              <a:t>Tratamento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Malária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b="1" dirty="0" smtClean="0"/>
              <a:t>Paciente com teste negativo e:</a:t>
            </a:r>
          </a:p>
          <a:p>
            <a:pPr lvl="1" eaLnBrk="1" hangingPunct="1">
              <a:defRPr/>
            </a:pPr>
            <a:r>
              <a:rPr lang="en-US" sz="2800" dirty="0" smtClean="0"/>
              <a:t>Sem </a:t>
            </a:r>
            <a:r>
              <a:rPr lang="pt-PT" sz="2800" dirty="0" smtClean="0"/>
              <a:t>sinais</a:t>
            </a:r>
            <a:r>
              <a:rPr lang="en-US" sz="2800" dirty="0" smtClean="0"/>
              <a:t> e sintomas de malária</a:t>
            </a:r>
          </a:p>
          <a:p>
            <a:pPr lvl="6">
              <a:defRPr/>
            </a:pPr>
            <a:r>
              <a:rPr lang="en-US" dirty="0" smtClean="0"/>
              <a:t> ou</a:t>
            </a:r>
          </a:p>
          <a:p>
            <a:pPr lvl="1" eaLnBrk="1" hangingPunct="1">
              <a:defRPr/>
            </a:pPr>
            <a:r>
              <a:rPr lang="en-US" sz="2800" dirty="0" smtClean="0"/>
              <a:t>Com sinais ou sintomas explicados por outra doença</a:t>
            </a:r>
          </a:p>
          <a:p>
            <a:pPr lvl="6">
              <a:defRPr/>
            </a:pPr>
            <a:r>
              <a:rPr lang="en-US" dirty="0" smtClean="0"/>
              <a:t>ou</a:t>
            </a:r>
          </a:p>
          <a:p>
            <a:pPr lvl="1" eaLnBrk="1" hangingPunct="1">
              <a:defRPr/>
            </a:pPr>
            <a:r>
              <a:rPr lang="pt-PT" sz="2800" dirty="0" smtClean="0"/>
              <a:t>Com sinais e sintomas, sem outra causa identificável, com risco baixo de malária, e ainda não tomou antibióticos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Actividade</a:t>
            </a:r>
            <a:endParaRPr lang="en-US" smtClean="0"/>
          </a:p>
        </p:txBody>
      </p:sp>
      <p:sp>
        <p:nvSpPr>
          <p:cNvPr id="44035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pt-PT" sz="3200" b="1" dirty="0" smtClean="0"/>
              <a:t>Folha de Exercícios  </a:t>
            </a:r>
            <a:r>
              <a:rPr lang="pt-PT" sz="3200" dirty="0" smtClean="0"/>
              <a:t>– Casos Clínicos sobre  o Tratamento da  Malária</a:t>
            </a:r>
          </a:p>
          <a:p>
            <a:pPr eaLnBrk="1" hangingPunct="1">
              <a:lnSpc>
                <a:spcPct val="150000"/>
              </a:lnSpc>
            </a:pPr>
            <a:r>
              <a:rPr lang="pt-PT" sz="3200" b="1" dirty="0" smtClean="0"/>
              <a:t>Pontos para discussão:</a:t>
            </a:r>
          </a:p>
          <a:p>
            <a:pPr lvl="1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pt-PT" sz="3000" dirty="0" smtClean="0"/>
              <a:t>Casos clínicos 1-7</a:t>
            </a:r>
          </a:p>
          <a:p>
            <a:pPr lvl="1" eaLnBrk="1" hangingPunct="1">
              <a:lnSpc>
                <a:spcPct val="150000"/>
              </a:lnSpc>
            </a:pPr>
            <a:endParaRPr lang="pt-PT" sz="2400" dirty="0" smtClean="0">
              <a:solidFill>
                <a:srgbClr val="FF0000"/>
              </a:solidFill>
            </a:endParaRPr>
          </a:p>
          <a:p>
            <a:pPr lvl="1" eaLnBrk="1" hangingPunct="1"/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Pontos-chave</a:t>
            </a:r>
            <a:endParaRPr lang="en-US" dirty="0" smtClean="0"/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/>
          <a:lstStyle/>
          <a:p>
            <a:pPr algn="just" eaLnBrk="1" hangingPunct="1"/>
            <a:r>
              <a:rPr lang="pt-PT" dirty="0" smtClean="0"/>
              <a:t>A malária é mais frequente e tem mais complicações na pessoa seropositiva (pior se o CD4 for baixo).</a:t>
            </a:r>
          </a:p>
          <a:p>
            <a:pPr algn="just" eaLnBrk="1" hangingPunct="1"/>
            <a:r>
              <a:rPr lang="pt-PT" dirty="0" smtClean="0"/>
              <a:t>Febre e anemia causadas por malária não são condições de </a:t>
            </a:r>
            <a:r>
              <a:rPr lang="pt-PT" dirty="0" err="1" smtClean="0"/>
              <a:t>estadio</a:t>
            </a:r>
            <a:r>
              <a:rPr lang="pt-PT" dirty="0" smtClean="0"/>
              <a:t> III – mas, podem complicar o </a:t>
            </a:r>
            <a:r>
              <a:rPr lang="pt-PT" dirty="0" err="1" smtClean="0"/>
              <a:t>estadiamento</a:t>
            </a:r>
            <a:r>
              <a:rPr lang="pt-PT" dirty="0" smtClean="0"/>
              <a:t>. </a:t>
            </a:r>
          </a:p>
          <a:p>
            <a:pPr algn="just" eaLnBrk="1" hangingPunct="1"/>
            <a:r>
              <a:rPr lang="pt-PT" dirty="0" smtClean="0"/>
              <a:t>Evite os </a:t>
            </a:r>
            <a:r>
              <a:rPr lang="pt-PT" dirty="0" err="1" smtClean="0"/>
              <a:t>antimaláricos</a:t>
            </a:r>
            <a:r>
              <a:rPr lang="pt-PT" dirty="0" smtClean="0"/>
              <a:t> em doentes que não têm malária confirmada.</a:t>
            </a:r>
          </a:p>
          <a:p>
            <a:pPr algn="just" eaLnBrk="1" hangingPunct="1"/>
            <a:r>
              <a:rPr lang="pt-PT" dirty="0" smtClean="0"/>
              <a:t>As pessoas HIV+ devem usar rede mosquiteira e CTZ, se indicado.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Principais interacções entre Malária e HIV:</a:t>
            </a:r>
            <a:br>
              <a:rPr lang="pt-BR" dirty="0" smtClean="0"/>
            </a:br>
            <a:r>
              <a:rPr lang="pt-BR" dirty="0" smtClean="0"/>
              <a:t> </a:t>
            </a:r>
            <a:br>
              <a:rPr lang="pt-BR" dirty="0" smtClean="0"/>
            </a:br>
            <a:r>
              <a:rPr lang="pt-BR" dirty="0" smtClean="0"/>
              <a:t>Quais são as diferenças entre a malária na pessoa seronegativa e a malária na pessoa infectada pelo HIV? 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pt-PT" dirty="0" smtClean="0"/>
          </a:p>
        </p:txBody>
      </p:sp>
      <p:sp>
        <p:nvSpPr>
          <p:cNvPr id="15363" name="Text Placeholder 2"/>
          <p:cNvSpPr>
            <a:spLocks noGrp="1"/>
          </p:cNvSpPr>
          <p:nvPr>
            <p:ph type="subTitle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  <a:p>
            <a:pPr eaLnBrk="1" hangingPunct="1"/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543800" cy="1143000"/>
          </a:xfrm>
        </p:spPr>
        <p:txBody>
          <a:bodyPr/>
          <a:lstStyle/>
          <a:p>
            <a:pPr algn="just" eaLnBrk="1" hangingPunct="1"/>
            <a:r>
              <a:rPr lang="pt-PT" dirty="0" smtClean="0"/>
              <a:t>A Carga Viral Sobe Durante os Episódios de Malária 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smtClean="0"/>
          </a:p>
          <a:p>
            <a:pPr eaLnBrk="1" hangingPunct="1"/>
            <a:endParaRPr lang="en-US" smtClean="0"/>
          </a:p>
        </p:txBody>
      </p:sp>
      <p:graphicFrame>
        <p:nvGraphicFramePr>
          <p:cNvPr id="6" name="Chart 5"/>
          <p:cNvGraphicFramePr/>
          <p:nvPr/>
        </p:nvGraphicFramePr>
        <p:xfrm>
          <a:off x="1143000" y="1905000"/>
          <a:ext cx="6410326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447800"/>
          </a:xfrm>
        </p:spPr>
        <p:txBody>
          <a:bodyPr/>
          <a:lstStyle/>
          <a:p>
            <a:pPr eaLnBrk="1" hangingPunct="1"/>
            <a:r>
              <a:rPr lang="pt-PT" dirty="0" smtClean="0"/>
              <a:t>Quanto Menor for a Contagem de CD4, Maior Será o Risco de Contrair Malária</a:t>
            </a:r>
          </a:p>
        </p:txBody>
      </p:sp>
      <p:sp>
        <p:nvSpPr>
          <p:cNvPr id="512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4800600"/>
            <a:ext cx="8382000" cy="1524000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pt-PT" sz="2400" dirty="0" smtClean="0"/>
              <a:t>Duas pesquisas de Uganda (French e Whitworth): As pessoas com HIV e CD4 &lt;200  desenvolviam episódios de malária três vezes mais frequentemente do que as pessoas com CD4 &gt;=500.</a:t>
            </a:r>
            <a:r>
              <a:rPr lang="pt-PT" sz="2400" dirty="0" smtClean="0">
                <a:solidFill>
                  <a:srgbClr val="FF0000"/>
                </a:solidFill>
              </a:rPr>
              <a:t> </a:t>
            </a:r>
          </a:p>
          <a:p>
            <a:pPr eaLnBrk="1" hangingPunct="1">
              <a:buFontTx/>
              <a:buNone/>
            </a:pPr>
            <a:endParaRPr lang="pt-PT" sz="2400" dirty="0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</p:nvPr>
        </p:nvGraphicFramePr>
        <p:xfrm>
          <a:off x="762000" y="1524000"/>
          <a:ext cx="68580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Nas Grávidas HIV+, a Malária é Ainda Mais Frequente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4953000"/>
            <a:ext cx="8229600" cy="1219200"/>
          </a:xfrm>
        </p:spPr>
        <p:txBody>
          <a:bodyPr>
            <a:normAutofit/>
          </a:bodyPr>
          <a:lstStyle/>
          <a:p>
            <a:pPr marL="0" indent="0" algn="just" eaLnBrk="1" hangingPunct="1">
              <a:buFontTx/>
              <a:buNone/>
              <a:defRPr/>
            </a:pPr>
            <a:r>
              <a:rPr lang="pt-PT" dirty="0" smtClean="0"/>
              <a:t>A prevalência de parasitemia de malária (sem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pt-PT" dirty="0" smtClean="0"/>
              <a:t>sintomas) em grávidas em Sofala e Manica</a:t>
            </a:r>
          </a:p>
        </p:txBody>
      </p:sp>
      <p:graphicFrame>
        <p:nvGraphicFramePr>
          <p:cNvPr id="6" name="Object 4"/>
          <p:cNvGraphicFramePr>
            <a:graphicFrameLocks noGrp="1"/>
          </p:cNvGraphicFramePr>
          <p:nvPr>
            <p:ph sz="half" idx="2"/>
          </p:nvPr>
        </p:nvGraphicFramePr>
        <p:xfrm>
          <a:off x="457200" y="1600200"/>
          <a:ext cx="75438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A Malária Pode Ser Mais Grave na Pessoa Seropositiva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pt-PT" dirty="0" smtClean="0"/>
              <a:t>    Dados da África do Sul:  Percentagem de pacientes com malária e sinais ou sintomas graves:</a:t>
            </a:r>
          </a:p>
          <a:p>
            <a:pPr eaLnBrk="1" hangingPunct="1">
              <a:buFontTx/>
              <a:buNone/>
            </a:pPr>
            <a:r>
              <a:rPr lang="pt-PT" b="1" u="sng" dirty="0" smtClean="0"/>
              <a:t>Sinal/sintoma		HIV+			HIV-</a:t>
            </a:r>
          </a:p>
          <a:p>
            <a:pPr eaLnBrk="1" hangingPunct="1">
              <a:buFontTx/>
              <a:buNone/>
            </a:pPr>
            <a:r>
              <a:rPr lang="pt-PT" dirty="0" smtClean="0"/>
              <a:t>Insuficiência renal	27%			15%</a:t>
            </a:r>
          </a:p>
          <a:p>
            <a:pPr eaLnBrk="1" hangingPunct="1">
              <a:buFontTx/>
              <a:buNone/>
            </a:pPr>
            <a:r>
              <a:rPr lang="pt-PT" dirty="0" smtClean="0"/>
              <a:t>Coma			16%			  8%</a:t>
            </a:r>
          </a:p>
          <a:p>
            <a:pPr eaLnBrk="1" hangingPunct="1">
              <a:buFontTx/>
              <a:buNone/>
            </a:pPr>
            <a:r>
              <a:rPr lang="pt-PT" dirty="0" smtClean="0"/>
              <a:t>Convulsões		  3%			  1%</a:t>
            </a:r>
          </a:p>
          <a:p>
            <a:pPr eaLnBrk="1" hangingPunct="1">
              <a:buFontTx/>
              <a:buNone/>
            </a:pPr>
            <a:r>
              <a:rPr lang="pt-PT" dirty="0" smtClean="0"/>
              <a:t>Icterícia			  9%			  1%</a:t>
            </a:r>
          </a:p>
          <a:p>
            <a:pPr eaLnBrk="1" hangingPunct="1">
              <a:buFontTx/>
              <a:buNone/>
            </a:pPr>
            <a:endParaRPr lang="pt-PT" sz="2000" i="1" dirty="0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A Malária Provoca Anemia Grave e é Mais Persistente na Pessoa HIV+ </a:t>
            </a:r>
          </a:p>
        </p:txBody>
      </p:sp>
      <p:sp>
        <p:nvSpPr>
          <p:cNvPr id="8196" name="Content Placeholder 3"/>
          <p:cNvSpPr>
            <a:spLocks noGrp="1"/>
          </p:cNvSpPr>
          <p:nvPr>
            <p:ph sz="half" idx="1"/>
          </p:nvPr>
        </p:nvSpPr>
        <p:spPr>
          <a:xfrm>
            <a:off x="457200" y="4800600"/>
            <a:ext cx="7924800" cy="1447800"/>
          </a:xfrm>
        </p:spPr>
        <p:txBody>
          <a:bodyPr>
            <a:normAutofit/>
          </a:bodyPr>
          <a:lstStyle/>
          <a:p>
            <a:pPr marL="0" indent="0" algn="just" eaLnBrk="1" hangingPunct="1">
              <a:buFontTx/>
              <a:buNone/>
            </a:pPr>
            <a:r>
              <a:rPr lang="pt-PT" dirty="0" smtClean="0"/>
              <a:t>A hemoglobina da pessoa HIV+ abaixa mais durante e depois de um episódio de malária e demora mais a subir depois do tratamento.</a:t>
            </a:r>
          </a:p>
          <a:p>
            <a:pPr marL="0" indent="0" algn="just" eaLnBrk="1" hangingPunct="1"/>
            <a:endParaRPr lang="pt-PT" dirty="0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</p:nvPr>
        </p:nvGraphicFramePr>
        <p:xfrm>
          <a:off x="304800" y="1600200"/>
          <a:ext cx="83058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6.0&quot;&gt;&lt;object type=&quot;1&quot; unique_id=&quot;10001&quot;&gt;&lt;object type=&quot;8&quot; unique_id=&quot;10548&quot;&gt;&lt;/object&gt;&lt;object type=&quot;2&quot; unique_id=&quot;10549&quot;&gt;&lt;object type=&quot;3&quot; unique_id=&quot;10550&quot;&gt;&lt;property id=&quot;20148&quot; value=&quot;5&quot;/&gt;&lt;property id=&quot;20300&quot; value=&quot;Slide 1 - &amp;quot;&amp;#x0D;&amp;#x0A;Módulo 3&amp;#x0D;&amp;#x0A;&amp;#x0D;&amp;#x0A;Malária no Doente HIV+&amp;#x0D;&amp;#x0A;&amp;quot;&quot;/&gt;&lt;property id=&quot;20307&quot; value=&quot;256&quot;/&gt;&lt;/object&gt;&lt;object type=&quot;3&quot; unique_id=&quot;10551&quot;&gt;&lt;property id=&quot;20148&quot; value=&quot;5&quot;/&gt;&lt;property id=&quot;20300&quot; value=&quot;Slide 2 - &amp;quot;Introdução&amp;quot;&quot;/&gt;&lt;property id=&quot;20307&quot; value=&quot;342&quot;/&gt;&lt;/object&gt;&lt;object type=&quot;3&quot; unique_id=&quot;10552&quot;&gt;&lt;property id=&quot;20148&quot; value=&quot;5&quot;/&gt;&lt;property id=&quot;20300&quot; value=&quot;Slide 3 - &amp;quot;Objectivos de Aprendizagem &amp;quot;&quot;/&gt;&lt;property id=&quot;20307&quot; value=&quot;327&quot;/&gt;&lt;/object&gt;&lt;object type=&quot;3&quot; unique_id=&quot;10553&quot;&gt;&lt;property id=&quot;20148&quot; value=&quot;5&quot;/&gt;&lt;property id=&quot;20300&quot; value=&quot;Slide 4 - &amp;quot;&amp;#x0D;&amp;#x0A;&amp;#x0D;&amp;#x0A;&amp;#x0D;&amp;#x0A;&amp;#x0D;&amp;#x0A;Principais interacções entre Malária e HIV:&amp;#x0D;&amp;#x0A; &amp;#x0D;&amp;#x0A;Quais são as diferenças entre a malária na pessoa seronegativa e &quot;/&gt;&lt;property id=&quot;20307&quot; value=&quot;331&quot;/&gt;&lt;/object&gt;&lt;object type=&quot;3&quot; unique_id=&quot;10554&quot;&gt;&lt;property id=&quot;20148&quot; value=&quot;5&quot;/&gt;&lt;property id=&quot;20300&quot; value=&quot;Slide 5 - &amp;quot;A Carga Viral Sobe Durante os Episódios de Malária &amp;quot;&quot;/&gt;&lt;property id=&quot;20307&quot; value=&quot;273&quot;/&gt;&lt;/object&gt;&lt;object type=&quot;3&quot; unique_id=&quot;10555&quot;&gt;&lt;property id=&quot;20148&quot; value=&quot;5&quot;/&gt;&lt;property id=&quot;20300&quot; value=&quot;Slide 6 - &amp;quot;Quanto Menor for a Contagem de CD4, Maior Será o Risco de Contrair Malária&amp;quot;&quot;/&gt;&lt;property id=&quot;20307&quot; value=&quot;348&quot;/&gt;&lt;/object&gt;&lt;object type=&quot;3&quot; unique_id=&quot;10556&quot;&gt;&lt;property id=&quot;20148&quot; value=&quot;5&quot;/&gt;&lt;property id=&quot;20300&quot; value=&quot;Slide 7 - &amp;quot;Nas Grávidas HIV+, a Malária é Ainda Mais Frequente&amp;quot;&quot;/&gt;&lt;property id=&quot;20307&quot; value=&quot;349&quot;/&gt;&lt;/object&gt;&lt;object type=&quot;3&quot; unique_id=&quot;10557&quot;&gt;&lt;property id=&quot;20148&quot; value=&quot;5&quot;/&gt;&lt;property id=&quot;20300&quot; value=&quot;Slide 8 - &amp;quot;A Malária Pode Ser Mais Grave na Pessoa Seropositiva&amp;quot;&quot;/&gt;&lt;property id=&quot;20307&quot; value=&quot;350&quot;/&gt;&lt;/object&gt;&lt;object type=&quot;3&quot; unique_id=&quot;10558&quot;&gt;&lt;property id=&quot;20148&quot; value=&quot;5&quot;/&gt;&lt;property id=&quot;20300&quot; value=&quot;Slide 9 - &amp;quot;A Malária Provoca Anemia Grave e é Mais Persistente na Pessoa HIV+ &amp;quot;&quot;/&gt;&lt;property id=&quot;20307&quot; value=&quot;351&quot;/&gt;&lt;/object&gt;&lt;object type=&quot;3&quot; unique_id=&quot;10559&quot;&gt;&lt;property id=&quot;20148&quot; value=&quot;5&quot;/&gt;&lt;property id=&quot;20300&quot; value=&quot;Slide 10 - &amp;quot;O Tratamento Antimalárico Fracassa Mais na Pessoa HIV+(1)&amp;quot;&quot;/&gt;&lt;property id=&quot;20307&quot; value=&quot;352&quot;/&gt;&lt;/object&gt;&lt;object type=&quot;3&quot; unique_id=&quot;10560&quot;&gt;&lt;property id=&quot;20148&quot; value=&quot;5&quot;/&gt;&lt;property id=&quot;20300&quot; value=&quot;Slide 11 - &amp;quot;O Tratamento Antimalárico Fracassa Mais na Pessoa HIV+(2)&amp;quot;&quot;/&gt;&lt;property id=&quot;20307&quot; value=&quot;364&quot;/&gt;&lt;/object&gt;&lt;object type=&quot;3&quot; unique_id=&quot;10561&quot;&gt;&lt;property id=&quot;20148&quot; value=&quot;5&quot;/&gt;&lt;property id=&quot;20300&quot; value=&quot;Slide 12 - &amp;quot;A Contagem de CD4 Perante um Episódio de Malária&amp;quot;&quot;/&gt;&lt;property id=&quot;20307&quot; value=&quot;353&quot;/&gt;&lt;/object&gt;&lt;object type=&quot;3&quot; unique_id=&quot;10562&quot;&gt;&lt;property id=&quot;20148&quot; value=&quot;5&quot;/&gt;&lt;property id=&quot;20300&quot; value=&quot;Slide 13 - &amp;quot;Actividade&amp;quot;&quot;/&gt;&lt;property id=&quot;20307&quot; value=&quot;340&quot;/&gt;&lt;/object&gt;&lt;object type=&quot;3&quot; unique_id=&quot;10563&quot;&gt;&lt;property id=&quot;20148&quot; value=&quot;5&quot;/&gt;&lt;property id=&quot;20300&quot; value=&quot;Slide 14 - &amp;quot;Malária e Estadiamento: Desafios&amp;quot;&quot;/&gt;&lt;property id=&quot;20307&quot; value=&quot;354&quot;/&gt;&lt;/object&gt;&lt;object type=&quot;3&quot; unique_id=&quot;10564&quot;&gt;&lt;property id=&quot;20148&quot; value=&quot;5&quot;/&gt;&lt;property id=&quot;20300&quot; value=&quot;Slide 15 - &amp;quot;Malária e Estadiamento Clínico&amp;quot;&quot;/&gt;&lt;property id=&quot;20307&quot; value=&quot;355&quot;/&gt;&lt;/object&gt;&lt;object type=&quot;3&quot; unique_id=&quot;10565&quot;&gt;&lt;property id=&quot;20148&quot; value=&quot;5&quot;/&gt;&lt;property id=&quot;20300&quot; value=&quot;Slide 16 - &amp;quot;&amp;#x0D;&amp;#x0A;Prevenção da Malária&amp;quot;&quot;/&gt;&lt;property id=&quot;20307&quot; value=&quot;336&quot;/&gt;&lt;/object&gt;&lt;object type=&quot;3&quot; unique_id=&quot;10566&quot;&gt;&lt;property id=&quot;20148&quot; value=&quot;5&quot;/&gt;&lt;property id=&quot;20300&quot; value=&quot;Slide 17 - &amp;quot;Estudos em Adultos HIV+ na Uganda&amp;quot;&quot;/&gt;&lt;property id=&quot;20307&quot; value=&quot;321&quot;/&gt;&lt;/object&gt;&lt;object type=&quot;3&quot; unique_id=&quot;10567&quot;&gt;&lt;property id=&quot;20148&quot; value=&quot;5&quot;/&gt;&lt;property id=&quot;20300&quot; value=&quot;Slide 18 - &amp;quot;“Alto Risco” de Malária&amp;quot;&quot;/&gt;&lt;property id=&quot;20307&quot; value=&quot;309&quot;/&gt;&lt;/object&gt;&lt;object type=&quot;3&quot; unique_id=&quot;10568&quot;&gt;&lt;property id=&quot;20148&quot; value=&quot;5&quot;/&gt;&lt;property id=&quot;20300&quot; value=&quot;Slide 19 - &amp;quot;“Baixo Risco” de Malária&amp;quot;&quot;/&gt;&lt;property id=&quot;20307&quot; value=&quot;310&quot;/&gt;&lt;/object&gt;&lt;object type=&quot;3&quot; unique_id=&quot;10569&quot;&gt;&lt;property id=&quot;20148&quot; value=&quot;5&quot;/&gt;&lt;property id=&quot;20300&quot; value=&quot;Slide 20 - &amp;quot;Tratamento da Malária Proposto pelo Programa Nacional de Controlo da Malária &amp;#x0D;&amp;#x0A;&amp;quot;&quot;/&gt;&lt;property id=&quot;20307&quot; value=&quot;361&quot;/&gt;&lt;/object&gt;&lt;object type=&quot;3&quot; unique_id=&quot;10570&quot;&gt;&lt;property id=&quot;20148&quot; value=&quot;5&quot;/&gt;&lt;property id=&quot;20300&quot; value=&quot;Slide 21 - &amp;quot;&amp;#x0D;&amp;#x0A;Tratamento da Malária Proposto pelo PNCM (1)&amp;#x0D;&amp;#x0A;&amp;quot;&quot;/&gt;&lt;property id=&quot;20307&quot; value=&quot;359&quot;/&gt;&lt;/object&gt;&lt;object type=&quot;3&quot; unique_id=&quot;10571&quot;&gt;&lt;property id=&quot;20148&quot; value=&quot;5&quot;/&gt;&lt;property id=&quot;20300&quot; value=&quot;Slide 22 - &amp;quot;&amp;#x0D;&amp;#x0A;Tratamento da Malária Proposto pelo PNCM (2)&amp;#x0D;&amp;#x0A;&amp;quot;&quot;/&gt;&lt;property id=&quot;20307&quot; value=&quot;360&quot;/&gt;&lt;/object&gt;&lt;object type=&quot;3&quot; unique_id=&quot;10572&quot;&gt;&lt;property id=&quot;20148&quot; value=&quot;5&quot;/&gt;&lt;property id=&quot;20300&quot; value=&quot;Slide 23 - &amp;quot;Recomendações do PNCM&amp;quot;&quot;/&gt;&lt;property id=&quot;20307&quot; value=&quot;362&quot;/&gt;&lt;/object&gt;&lt;object type=&quot;3&quot; unique_id=&quot;10573&quot;&gt;&lt;property id=&quot;20148&quot; value=&quot;5&quot;/&gt;&lt;property id=&quot;20300&quot; value=&quot;Slide 24 - &amp;quot;Interacções Medicamentosas (Antimaláricos + CTZ, TARV, e/ou Medicamentos para TB) &amp;quot;&quot;/&gt;&lt;property id=&quot;20307&quot; value=&quot;334&quot;/&gt;&lt;/object&gt;&lt;object type=&quot;3&quot; unique_id=&quot;10574&quot;&gt;&lt;property id=&quot;20148&quot; value=&quot;5&quot;/&gt;&lt;property id=&quot;20300&quot; value=&quot;Slide 25 - &amp;quot;Princípios Básicos&amp;quot;&quot;/&gt;&lt;property id=&quot;20307&quot; value=&quot;356&quot;/&gt;&lt;/object&gt;&lt;object type=&quot;3&quot; unique_id=&quot;10575&quot;&gt;&lt;property id=&quot;20148&quot; value=&quot;5&quot;/&gt;&lt;property id=&quot;20300&quot; value=&quot;Slide 26 - &amp;quot;Dois Algoritmos&amp;quot;&quot;/&gt;&lt;property id=&quot;20307&quot; value=&quot;358&quot;/&gt;&lt;/object&gt;&lt;object type=&quot;3&quot; unique_id=&quot;10576&quot;&gt;&lt;property id=&quot;20148&quot; value=&quot;5&quot;/&gt;&lt;property id=&quot;20300&quot; value=&quot;Slide 27 - &amp;quot;Malária no Paciente HIV+: Quando Evitar o Fansidar ? (1)&amp;quot;&quot;/&gt;&lt;property id=&quot;20307&quot; value=&quot;289&quot;/&gt;&lt;/object&gt;&lt;object type=&quot;3&quot; unique_id=&quot;10577&quot;&gt;&lt;property id=&quot;20148&quot; value=&quot;5&quot;/&gt;&lt;property id=&quot;20300&quot; value=&quot;Slide 28 - &amp;quot;Quando Evitar o Fansidar? (2)&amp;quot;&quot;/&gt;&lt;property id=&quot;20307&quot; value=&quot;345&quot;/&gt;&lt;/object&gt;&lt;object type=&quot;3&quot; unique_id=&quot;10578&quot;&gt;&lt;property id=&quot;20148&quot; value=&quot;5&quot;/&gt;&lt;property id=&quot;20300&quot; value=&quot;Slide 29 - &amp;quot;Como Evitar Interacções Medicamentosas?&amp;quot;&quot;/&gt;&lt;property id=&quot;20307&quot; value=&quot;357&quot;/&gt;&lt;/object&gt;&lt;object type=&quot;3&quot; unique_id=&quot;10579&quot;&gt;&lt;property id=&quot;20148&quot; value=&quot;5&quot;/&gt;&lt;property id=&quot;20300&quot; value=&quot;Slide 30 - &amp;quot;Indicações para Tratamento Antimalárico&amp;quot;&quot;/&gt;&lt;property id=&quot;20307&quot; value=&quot;332&quot;/&gt;&lt;/object&gt;&lt;object type=&quot;3&quot; unique_id=&quot;10580&quot;&gt;&lt;property id=&quot;20148&quot; value=&quot;5&quot;/&gt;&lt;property id=&quot;20300&quot; value=&quot;Slide 31 - &amp;quot;Indicações para o Tratamento Antimalárico no Paciente HIV+&amp;quot;&quot;/&gt;&lt;property id=&quot;20307&quot; value=&quot;307&quot;/&gt;&lt;/object&gt;&lt;object type=&quot;3&quot; unique_id=&quot;10581&quot;&gt;&lt;property id=&quot;20148&quot; value=&quot;5&quot;/&gt;&lt;property id=&quot;20300&quot; value=&quot;Slide 32 - &amp;quot;Contra-indicações para Iniciar o Tratamento da Malária&amp;quot;&quot;/&gt;&lt;property id=&quot;20307&quot; value=&quot;338&quot;/&gt;&lt;/object&gt;&lt;object type=&quot;3&quot; unique_id=&quot;10582&quot;&gt;&lt;property id=&quot;20148&quot; value=&quot;5&quot;/&gt;&lt;property id=&quot;20300&quot; value=&quot;Slide 33 - &amp;quot;Actividade&amp;quot;&quot;/&gt;&lt;property id=&quot;20307&quot; value=&quot;343&quot;/&gt;&lt;/object&gt;&lt;object type=&quot;3&quot; unique_id=&quot;10583&quot;&gt;&lt;property id=&quot;20148&quot; value=&quot;5&quot;/&gt;&lt;property id=&quot;20300&quot; value=&quot;Slide 34 - &amp;quot;Considerações&amp;quot;&quot;/&gt;&lt;property id=&quot;20307&quot; value=&quot;339&quot;/&gt;&lt;/object&gt;&lt;/object&gt;&lt;/object&gt;&lt;/database&gt;"/>
</p:tagLst>
</file>

<file path=ppt/theme/theme1.xml><?xml version="1.0" encoding="utf-8"?>
<a:theme xmlns:a="http://schemas.openxmlformats.org/drawingml/2006/main" name="MISAU">
  <a:themeElements>
    <a:clrScheme name="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BOI Landscape Draft">
  <a:themeElements>
    <a:clrScheme name="1_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MISAU</Template>
  <TotalTime>6706</TotalTime>
  <Words>1656</Words>
  <Application>Microsoft Office PowerPoint</Application>
  <PresentationFormat>On-screen Show (4:3)</PresentationFormat>
  <Paragraphs>182</Paragraphs>
  <Slides>32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MISAU</vt:lpstr>
      <vt:lpstr>1_TBOI Landscape Draft</vt:lpstr>
      <vt:lpstr> Módulo 3  Malária no Doente HIV+ </vt:lpstr>
      <vt:lpstr>Introdução</vt:lpstr>
      <vt:lpstr>Objectivos de Aprendizagem </vt:lpstr>
      <vt:lpstr>    Principais interacções entre Malária e HIV:   Quais são as diferenças entre a malária na pessoa seronegativa e a malária na pessoa infectada pelo HIV?    </vt:lpstr>
      <vt:lpstr>A Carga Viral Sobe Durante os Episódios de Malária </vt:lpstr>
      <vt:lpstr>Quanto Menor for a Contagem de CD4, Maior Será o Risco de Contrair Malária</vt:lpstr>
      <vt:lpstr>Nas Grávidas HIV+, a Malária é Ainda Mais Frequente</vt:lpstr>
      <vt:lpstr>A Malária Pode Ser Mais Grave na Pessoa Seropositiva</vt:lpstr>
      <vt:lpstr>A Malária Provoca Anemia Grave e é Mais Persistente na Pessoa HIV+ </vt:lpstr>
      <vt:lpstr>O Tratamento Antimalárico Fracassa Mais na Pessoa HIV+</vt:lpstr>
      <vt:lpstr>A Contagem de CD4 Perante um Episódio de Malária</vt:lpstr>
      <vt:lpstr>Actividade</vt:lpstr>
      <vt:lpstr>Malária e Estadiamento: Desafios</vt:lpstr>
      <vt:lpstr>Malária e Estadiamento Clínico</vt:lpstr>
      <vt:lpstr> Prevenção da Malária</vt:lpstr>
      <vt:lpstr>Estudos em Adultos HIV+ na Uganda</vt:lpstr>
      <vt:lpstr>“Alto Risco” de Malária</vt:lpstr>
      <vt:lpstr>“Baixo Risco” de Malária</vt:lpstr>
      <vt:lpstr>Tratamento da Malária Proposto pelo Programa Nacional de Controlo da Malária  </vt:lpstr>
      <vt:lpstr> Tratamento da Malária Proposto pelo PNCM  </vt:lpstr>
      <vt:lpstr> Tratamento da Malária Proposto pelo PNCM na Gravidez </vt:lpstr>
      <vt:lpstr>Recomendações do PNCM</vt:lpstr>
      <vt:lpstr>Interacções Medicamentosas (Antimaláricos + CTZ, TARV, e/ou Medicamentos para TB) </vt:lpstr>
      <vt:lpstr>Princípios Básicos</vt:lpstr>
      <vt:lpstr>Dois Algoritmos</vt:lpstr>
      <vt:lpstr>Malária no Paciente HIV+: Quando Evitar o Fansidar ? </vt:lpstr>
      <vt:lpstr>Como Evitar Interacções Medicamentosas?</vt:lpstr>
      <vt:lpstr>Indicações para Tratamento Antimalárico</vt:lpstr>
      <vt:lpstr>Indicações para o Tratamento Antimalárico no Paciente HIV+</vt:lpstr>
      <vt:lpstr>Contra-indicações para Iniciar o Tratamento da Malária</vt:lpstr>
      <vt:lpstr>Actividade</vt:lpstr>
      <vt:lpstr>Pontos-chave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Malaria &amp; HIV</dc:title>
  <dc:creator>Pilar Martinez</dc:creator>
  <cp:lastModifiedBy>pilarm</cp:lastModifiedBy>
  <cp:revision>507</cp:revision>
  <dcterms:created xsi:type="dcterms:W3CDTF">2007-01-24T21:52:59Z</dcterms:created>
  <dcterms:modified xsi:type="dcterms:W3CDTF">2013-02-20T19:17:32Z</dcterms:modified>
</cp:coreProperties>
</file>