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674" r:id="rId2"/>
  </p:sldMasterIdLst>
  <p:notesMasterIdLst>
    <p:notesMasterId r:id="rId27"/>
  </p:notesMasterIdLst>
  <p:sldIdLst>
    <p:sldId id="353" r:id="rId3"/>
    <p:sldId id="355" r:id="rId4"/>
    <p:sldId id="354" r:id="rId5"/>
    <p:sldId id="342" r:id="rId6"/>
    <p:sldId id="325" r:id="rId7"/>
    <p:sldId id="338" r:id="rId8"/>
    <p:sldId id="319" r:id="rId9"/>
    <p:sldId id="344" r:id="rId10"/>
    <p:sldId id="348" r:id="rId11"/>
    <p:sldId id="329" r:id="rId12"/>
    <p:sldId id="269" r:id="rId13"/>
    <p:sldId id="350" r:id="rId14"/>
    <p:sldId id="349" r:id="rId15"/>
    <p:sldId id="339" r:id="rId16"/>
    <p:sldId id="271" r:id="rId17"/>
    <p:sldId id="333" r:id="rId18"/>
    <p:sldId id="272" r:id="rId19"/>
    <p:sldId id="356" r:id="rId20"/>
    <p:sldId id="273" r:id="rId21"/>
    <p:sldId id="292" r:id="rId22"/>
    <p:sldId id="275" r:id="rId23"/>
    <p:sldId id="334" r:id="rId24"/>
    <p:sldId id="341" r:id="rId25"/>
    <p:sldId id="340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ekcla" initials="cs" lastIdx="2" clrIdx="0"/>
  <p:cmAuthor id="1" name="anabelaa" initials="a" lastIdx="3" clrIdx="1"/>
  <p:cmAuthor id="2" name="Pilar Martinez" initials="PM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0" autoAdjust="0"/>
    <p:restoredTop sz="78404" autoAdjust="0"/>
  </p:normalViewPr>
  <p:slideViewPr>
    <p:cSldViewPr>
      <p:cViewPr>
        <p:scale>
          <a:sx n="71" d="100"/>
          <a:sy n="71" d="100"/>
        </p:scale>
        <p:origin x="-1356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2871424-8DA0-4008-A238-E187FA7B4B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87667E-D612-4FD3-9185-2C3C85E5938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smtClean="0">
                <a:latin typeface="Geneva"/>
              </a:rPr>
              <a:t>Informa</a:t>
            </a:r>
            <a:r>
              <a:rPr lang="pt-BR" b="1" smtClean="0">
                <a:latin typeface="Geneva"/>
              </a:rPr>
              <a:t>ções Adicionais</a:t>
            </a:r>
            <a:r>
              <a:rPr lang="pt-PT" b="1" smtClean="0">
                <a:latin typeface="Geneva"/>
              </a:rPr>
              <a:t>: </a:t>
            </a:r>
          </a:p>
          <a:p>
            <a:r>
              <a:rPr lang="pt-PT" smtClean="0">
                <a:latin typeface="Geneva"/>
              </a:rPr>
              <a:t>N</a:t>
            </a:r>
            <a:r>
              <a:rPr lang="pt-BR" smtClean="0">
                <a:latin typeface="Geneva"/>
              </a:rPr>
              <a:t>ã</a:t>
            </a:r>
            <a:r>
              <a:rPr lang="pt-PT" smtClean="0">
                <a:latin typeface="Geneva"/>
              </a:rPr>
              <a:t>o é possível identificar febre de estadio III sem fazer uma avaliação clínica completa</a:t>
            </a:r>
          </a:p>
          <a:p>
            <a:r>
              <a:rPr lang="pt-PT" smtClean="0">
                <a:latin typeface="Geneva"/>
              </a:rPr>
              <a:t> </a:t>
            </a:r>
          </a:p>
          <a:p>
            <a:endParaRPr lang="pt-PT" smtClean="0">
              <a:latin typeface="Geneva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1597-4C12-43C8-81A2-488C52AC1958}" type="slidenum">
              <a:rPr lang="en-US" smtClean="0">
                <a:latin typeface="Arial" pitchFamily="34" charset="0"/>
              </a:rPr>
              <a:pPr>
                <a:defRPr/>
              </a:pPr>
              <a:t>10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420447-F561-4A25-B812-BAE59593A0A9}" type="slidenum">
              <a:rPr lang="en-US" smtClean="0">
                <a:latin typeface="Arial" pitchFamily="34" charset="0"/>
              </a:rPr>
              <a:pPr>
                <a:defRPr/>
              </a:pPr>
              <a:t>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smtClean="0">
                <a:latin typeface="Geneva"/>
              </a:rPr>
              <a:t>Informações Adicionais: </a:t>
            </a:r>
          </a:p>
          <a:p>
            <a:pPr eaLnBrk="1" hangingPunct="1"/>
            <a:r>
              <a:rPr lang="pt-PT" smtClean="0">
                <a:latin typeface="Geneva"/>
              </a:rPr>
              <a:t>Veja Manual de Referência, Unidade 2.4 de Estadiamento Clínico, na Tabela de Estadiamento da OMS. A definição completa de Síndrome de Caquexia inclui a diarreia crónica, a febre e o emagrecimento. Este conceito vai ainda ser abordado nas unidades correspondentes.</a:t>
            </a:r>
            <a:endParaRPr lang="af-ZA" smtClean="0">
              <a:latin typeface="Geneva"/>
            </a:endParaRPr>
          </a:p>
          <a:p>
            <a:pPr eaLnBrk="1" hangingPunct="1"/>
            <a:endParaRPr lang="pt-PT" smtClean="0">
              <a:latin typeface="Geneva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C741E7-E19F-4DEA-ACA3-F7CDD55B4E83}" type="slidenum">
              <a:rPr lang="en-US" smtClean="0">
                <a:latin typeface="Arial" pitchFamily="34" charset="0"/>
              </a:rPr>
              <a:pPr>
                <a:defRPr/>
              </a:pPr>
              <a:t>12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E41ECA-63F6-4D4D-9EDD-5BD021EE0613}" type="slidenum">
              <a:rPr lang="en-US" smtClean="0">
                <a:latin typeface="Arial" pitchFamily="34" charset="0"/>
              </a:rPr>
              <a:pPr>
                <a:defRPr/>
              </a:pPr>
              <a:t>13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f-ZA" smtClean="0">
              <a:latin typeface="Geneva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DB2A02-0CB8-48CD-804D-D054D8BE2045}" type="slidenum">
              <a:rPr lang="en-US" smtClean="0">
                <a:latin typeface="Arial" pitchFamily="34" charset="0"/>
              </a:rPr>
              <a:pPr>
                <a:defRPr/>
              </a:pPr>
              <a:t>14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502E4E-E6BB-4D5F-9CD2-F014BC2407FE}" type="slidenum">
              <a:rPr lang="en-US" smtClean="0">
                <a:latin typeface="Arial" pitchFamily="34" charset="0"/>
              </a:rPr>
              <a:pPr>
                <a:defRPr/>
              </a:pPr>
              <a:t>15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f-Z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2F6AB2-E604-4379-99BA-27A16ED18ADE}" type="slidenum">
              <a:rPr lang="en-US" smtClean="0">
                <a:latin typeface="Arial" pitchFamily="34" charset="0"/>
              </a:rPr>
              <a:pPr>
                <a:defRPr/>
              </a:pPr>
              <a:t>16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PT" b="1" dirty="0" smtClean="0">
                <a:latin typeface="Geneva"/>
              </a:rPr>
              <a:t>Informa</a:t>
            </a:r>
            <a:r>
              <a:rPr lang="pt-BR" b="1" dirty="0" smtClean="0">
                <a:latin typeface="Geneva"/>
              </a:rPr>
              <a:t>ções Adicionais</a:t>
            </a:r>
            <a:r>
              <a:rPr lang="pt-PT" b="1" dirty="0" smtClean="0">
                <a:latin typeface="Geneva"/>
              </a:rPr>
              <a:t>: </a:t>
            </a:r>
            <a:endParaRPr lang="en-US" b="1" dirty="0" smtClean="0">
              <a:latin typeface="Geneva"/>
            </a:endParaRPr>
          </a:p>
          <a:p>
            <a:pPr>
              <a:buFontTx/>
              <a:buChar char="•"/>
            </a:pPr>
            <a:r>
              <a:rPr lang="pt-PT" dirty="0" smtClean="0">
                <a:latin typeface="Geneva"/>
              </a:rPr>
              <a:t>No estudo de Anglaret (2002), observou-se que as outras causas da febre foram mais frequentes quanto menor foi a contagem de CD4 nos pacientes seropositivos. Ao contrário, a malária como única causa da febre foi menos frequente quanto menor foi a contagem de CD4 nestes pacientes.</a:t>
            </a:r>
            <a:endParaRPr lang="af-ZA" dirty="0" smtClean="0">
              <a:latin typeface="Geneva"/>
            </a:endParaRPr>
          </a:p>
          <a:p>
            <a:pPr>
              <a:buFontTx/>
              <a:buChar char="•"/>
            </a:pPr>
            <a:r>
              <a:rPr lang="pt-PT" dirty="0" smtClean="0">
                <a:latin typeface="Geneva"/>
              </a:rPr>
              <a:t>Outras pesquisas também descrevem infecções bacterianas do sangue, pneumonia e TB, como causas importantes da febre (além da malária) na pessoa seropositiva.</a:t>
            </a:r>
            <a:endParaRPr lang="af-ZA" dirty="0" smtClean="0">
              <a:latin typeface="Geneva"/>
            </a:endParaRPr>
          </a:p>
          <a:p>
            <a:endParaRPr lang="af-ZA" dirty="0" smtClean="0">
              <a:latin typeface="Geneva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A474C5-40EE-402A-A548-77C89A83AE5F}" type="slidenum">
              <a:rPr lang="en-US" smtClean="0">
                <a:latin typeface="Arial" pitchFamily="34" charset="0"/>
              </a:rPr>
              <a:pPr>
                <a:defRPr/>
              </a:pPr>
              <a:t>17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b="1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E0EA0E-AC5B-4383-81B0-E64AB7CC2A97}" type="slidenum">
              <a:rPr lang="en-US" smtClean="0">
                <a:latin typeface="Arial" pitchFamily="34" charset="0"/>
              </a:rPr>
              <a:pPr>
                <a:defRPr/>
              </a:pPr>
              <a:t>18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b="1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06B35C-D38C-4FBF-9524-04E0B7559E01}" type="slidenum">
              <a:rPr lang="en-US" smtClean="0">
                <a:latin typeface="Arial" pitchFamily="34" charset="0"/>
              </a:rPr>
              <a:pPr>
                <a:defRPr/>
              </a:pPr>
              <a:t>19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PT" b="1" dirty="0" smtClean="0">
                <a:latin typeface="Arial" pitchFamily="34" charset="0"/>
              </a:rPr>
              <a:t>Instrução para o Docente: </a:t>
            </a:r>
          </a:p>
          <a:p>
            <a:pPr eaLnBrk="1" hangingPunct="1">
              <a:buFontTx/>
              <a:buChar char="•"/>
            </a:pPr>
            <a:r>
              <a:rPr lang="pt-PT" dirty="0" smtClean="0">
                <a:latin typeface="Arial" pitchFamily="34" charset="0"/>
              </a:rPr>
              <a:t> Informe aos formandos que existem muitas infecções oportunistas que podem causar a febre e que serão descritas mais tarde ao longo do curso.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50BF02-343A-40AD-8D59-35AC968EB8C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10D153-4DE3-4804-BDCA-B4D9BB22CEA8}" type="slidenum">
              <a:rPr lang="en-US" smtClean="0">
                <a:latin typeface="Arial" pitchFamily="34" charset="0"/>
              </a:rPr>
              <a:pPr>
                <a:defRPr/>
              </a:pPr>
              <a:t>20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dirty="0" smtClean="0">
                <a:latin typeface="Geneva"/>
              </a:rPr>
              <a:t>Informa</a:t>
            </a:r>
            <a:r>
              <a:rPr lang="pt-BR" b="1" dirty="0" smtClean="0">
                <a:latin typeface="Geneva"/>
              </a:rPr>
              <a:t>ções Adicionais:</a:t>
            </a:r>
          </a:p>
          <a:p>
            <a:r>
              <a:rPr lang="pt-PT" dirty="0" smtClean="0">
                <a:latin typeface="Geneva"/>
              </a:rPr>
              <a:t>A informação sobre Reacções Adversas a Fármacos vai ser abordada numa outra unidade.</a:t>
            </a:r>
            <a:endParaRPr lang="af-ZA" dirty="0" smtClean="0">
              <a:latin typeface="Geneva"/>
            </a:endParaRPr>
          </a:p>
          <a:p>
            <a:endParaRPr lang="pt-PT" b="1" dirty="0" smtClean="0">
              <a:latin typeface="Geneva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FABFF9-1E07-45A8-8BDC-F80F0EA80434}" type="slidenum">
              <a:rPr lang="en-US" smtClean="0">
                <a:latin typeface="Arial" pitchFamily="34" charset="0"/>
              </a:rPr>
              <a:pPr>
                <a:defRPr/>
              </a:pPr>
              <a:t>21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dirty="0" smtClean="0">
                <a:latin typeface="Geneva"/>
              </a:rPr>
              <a:t>Informa</a:t>
            </a:r>
            <a:r>
              <a:rPr lang="pt-BR" b="1" dirty="0" smtClean="0">
                <a:latin typeface="Geneva"/>
              </a:rPr>
              <a:t>ções Adicionais</a:t>
            </a:r>
            <a:r>
              <a:rPr lang="pt-PT" b="1" dirty="0" smtClean="0">
                <a:latin typeface="Geneva"/>
              </a:rPr>
              <a:t>: </a:t>
            </a:r>
          </a:p>
          <a:p>
            <a:pPr>
              <a:buFontTx/>
              <a:buChar char="•"/>
            </a:pPr>
            <a:r>
              <a:rPr lang="pt-PT" dirty="0" smtClean="0">
                <a:latin typeface="Geneva"/>
              </a:rPr>
              <a:t> O Docente deve explicar que o SIR vai ser abordado numa outra unidade.</a:t>
            </a:r>
          </a:p>
          <a:p>
            <a:pPr eaLnBrk="1" hangingPunct="1"/>
            <a:endParaRPr lang="pt-PT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dirty="0" smtClean="0">
                <a:latin typeface="Geneva"/>
              </a:rPr>
              <a:t>Instruções para o Docente:</a:t>
            </a:r>
          </a:p>
          <a:p>
            <a:r>
              <a:rPr lang="pt-PT" dirty="0" smtClean="0">
                <a:latin typeface="Geneva"/>
              </a:rPr>
              <a:t>Peça aos formandos para consultarem os algoritmos de febre I e </a:t>
            </a:r>
            <a:r>
              <a:rPr lang="pt-PT" dirty="0" err="1" smtClean="0">
                <a:latin typeface="Geneva"/>
              </a:rPr>
              <a:t>II</a:t>
            </a:r>
            <a:r>
              <a:rPr lang="pt-PT" dirty="0" smtClean="0">
                <a:latin typeface="Geneva"/>
              </a:rPr>
              <a:t> no seu Manual de Referência.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80FDEC-7C2D-4506-8358-B2D072E9AD7C}" type="slidenum">
              <a:rPr lang="en-US" smtClean="0">
                <a:latin typeface="Arial" pitchFamily="34" charset="0"/>
              </a:rPr>
              <a:pPr>
                <a:defRPr/>
              </a:pPr>
              <a:t>22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dirty="0" smtClean="0">
                <a:latin typeface="Arial" pitchFamily="34" charset="0"/>
              </a:rPr>
              <a:t>Instruções para o Docente: </a:t>
            </a:r>
          </a:p>
          <a:p>
            <a:pPr>
              <a:buFontTx/>
              <a:buChar char="•"/>
            </a:pPr>
            <a:r>
              <a:rPr lang="pt-BR" dirty="0" smtClean="0">
                <a:latin typeface="Geneva"/>
              </a:rPr>
              <a:t> </a:t>
            </a:r>
            <a:r>
              <a:rPr lang="en-GB" dirty="0" err="1" smtClean="0">
                <a:latin typeface="Geneva"/>
              </a:rPr>
              <a:t>Peça</a:t>
            </a:r>
            <a:r>
              <a:rPr lang="en-GB" dirty="0" smtClean="0">
                <a:latin typeface="Geneva"/>
              </a:rPr>
              <a:t> </a:t>
            </a:r>
            <a:r>
              <a:rPr lang="en-GB" dirty="0" err="1" smtClean="0">
                <a:latin typeface="Geneva"/>
              </a:rPr>
              <a:t>aos</a:t>
            </a:r>
            <a:r>
              <a:rPr lang="en-GB" dirty="0" smtClean="0">
                <a:latin typeface="Geneva"/>
              </a:rPr>
              <a:t> </a:t>
            </a:r>
            <a:r>
              <a:rPr lang="en-GB" dirty="0" err="1" smtClean="0">
                <a:latin typeface="Geneva"/>
              </a:rPr>
              <a:t>formandos</a:t>
            </a:r>
            <a:r>
              <a:rPr lang="en-GB" dirty="0" smtClean="0">
                <a:latin typeface="Geneva"/>
              </a:rPr>
              <a:t> </a:t>
            </a:r>
            <a:r>
              <a:rPr lang="en-GB" dirty="0" err="1" smtClean="0">
                <a:latin typeface="Geneva"/>
              </a:rPr>
              <a:t>para</a:t>
            </a:r>
            <a:r>
              <a:rPr lang="en-GB" dirty="0" smtClean="0">
                <a:latin typeface="Geneva"/>
              </a:rPr>
              <a:t> </a:t>
            </a:r>
            <a:r>
              <a:rPr lang="en-GB" dirty="0" err="1" smtClean="0">
                <a:latin typeface="Geneva"/>
              </a:rPr>
              <a:t>consultarem</a:t>
            </a:r>
            <a:r>
              <a:rPr lang="en-GB" dirty="0" smtClean="0">
                <a:latin typeface="Geneva"/>
              </a:rPr>
              <a:t> a </a:t>
            </a:r>
            <a:r>
              <a:rPr lang="en-GB" dirty="0" err="1" smtClean="0">
                <a:latin typeface="Geneva"/>
              </a:rPr>
              <a:t>Folha</a:t>
            </a:r>
            <a:r>
              <a:rPr lang="en-GB" dirty="0" smtClean="0">
                <a:latin typeface="Geneva"/>
              </a:rPr>
              <a:t> de </a:t>
            </a:r>
            <a:r>
              <a:rPr lang="en-GB" dirty="0" err="1" smtClean="0">
                <a:latin typeface="Geneva"/>
              </a:rPr>
              <a:t>Exercícios</a:t>
            </a:r>
            <a:r>
              <a:rPr lang="en-GB" dirty="0" smtClean="0">
                <a:latin typeface="Geneva"/>
              </a:rPr>
              <a:t> </a:t>
            </a:r>
            <a:r>
              <a:rPr lang="en-GB" dirty="0" err="1" smtClean="0">
                <a:latin typeface="Geneva"/>
              </a:rPr>
              <a:t>da</a:t>
            </a:r>
            <a:r>
              <a:rPr lang="en-GB" dirty="0" smtClean="0">
                <a:latin typeface="Geneva"/>
              </a:rPr>
              <a:t> </a:t>
            </a:r>
            <a:r>
              <a:rPr lang="en-GB" dirty="0" err="1" smtClean="0">
                <a:latin typeface="Geneva"/>
              </a:rPr>
              <a:t>Unidade</a:t>
            </a:r>
            <a:r>
              <a:rPr lang="en-GB" dirty="0" smtClean="0">
                <a:latin typeface="Geneva"/>
              </a:rPr>
              <a:t> 4.1 “</a:t>
            </a:r>
            <a:r>
              <a:rPr lang="pt-PT" dirty="0" smtClean="0">
                <a:latin typeface="Geneva"/>
              </a:rPr>
              <a:t>Casos clínicos para trabalhar algoritmos de febre” </a:t>
            </a:r>
            <a:r>
              <a:rPr lang="en-GB" dirty="0" smtClean="0">
                <a:latin typeface="Geneva"/>
              </a:rPr>
              <a:t>do </a:t>
            </a:r>
            <a:r>
              <a:rPr lang="en-GB" dirty="0" err="1" smtClean="0">
                <a:latin typeface="Geneva"/>
              </a:rPr>
              <a:t>Caderno</a:t>
            </a:r>
            <a:r>
              <a:rPr lang="en-GB" dirty="0" smtClean="0">
                <a:latin typeface="Geneva"/>
              </a:rPr>
              <a:t> de </a:t>
            </a:r>
            <a:r>
              <a:rPr lang="en-GB" dirty="0" err="1" smtClean="0">
                <a:latin typeface="Geneva"/>
              </a:rPr>
              <a:t>Exercícios</a:t>
            </a:r>
            <a:endParaRPr lang="en-GB" dirty="0" smtClean="0">
              <a:latin typeface="Geneva"/>
            </a:endParaRPr>
          </a:p>
          <a:p>
            <a:pPr>
              <a:buFontTx/>
              <a:buChar char="•"/>
            </a:pPr>
            <a:r>
              <a:rPr lang="en-GB" dirty="0" err="1" smtClean="0">
                <a:latin typeface="Geneva"/>
              </a:rPr>
              <a:t>Consultar</a:t>
            </a:r>
            <a:r>
              <a:rPr lang="en-GB" dirty="0" smtClean="0">
                <a:latin typeface="Geneva"/>
              </a:rPr>
              <a:t> as </a:t>
            </a:r>
            <a:r>
              <a:rPr lang="en-GB" dirty="0" err="1" smtClean="0">
                <a:latin typeface="Geneva"/>
              </a:rPr>
              <a:t>instruc</a:t>
            </a:r>
            <a:r>
              <a:rPr lang="pt-BR" dirty="0" smtClean="0">
                <a:latin typeface="Geneva"/>
              </a:rPr>
              <a:t>ções na Folha de Exercícios a seguir para realizar a actividade.</a:t>
            </a:r>
            <a:endParaRPr lang="pt-PT" dirty="0" smtClean="0">
              <a:latin typeface="Arial" pitchFamily="34" charset="0"/>
            </a:endParaRPr>
          </a:p>
          <a:p>
            <a:pPr>
              <a:buFontTx/>
              <a:buChar char="•"/>
            </a:pPr>
            <a:endParaRPr lang="en-US" dirty="0" smtClean="0">
              <a:latin typeface="Geneva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CA5DC6-EECA-40B4-885A-AFBA968F0168}" type="slidenum">
              <a:rPr lang="en-US" smtClean="0">
                <a:latin typeface="Arial" pitchFamily="34" charset="0"/>
              </a:rPr>
              <a:pPr>
                <a:defRPr/>
              </a:pPr>
              <a:t>23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 b="1" dirty="0" smtClean="0">
                <a:latin typeface="Geneva"/>
              </a:rPr>
              <a:t>Instruções para </a:t>
            </a:r>
            <a:r>
              <a:rPr lang="pt-BR" b="1" smtClean="0">
                <a:latin typeface="Geneva"/>
              </a:rPr>
              <a:t>o Docente</a:t>
            </a:r>
            <a:r>
              <a:rPr lang="pt-BR" b="1" dirty="0" smtClean="0">
                <a:latin typeface="Geneva"/>
              </a:rPr>
              <a:t>:</a:t>
            </a:r>
          </a:p>
          <a:p>
            <a:pPr>
              <a:buFontTx/>
              <a:buChar char="•"/>
            </a:pPr>
            <a:r>
              <a:rPr lang="pt-BR" dirty="0" smtClean="0">
                <a:latin typeface="Geneva"/>
              </a:rPr>
              <a:t> Antes de iniciar a próxima sessão, certifique-se que os formandos compreenderam todo o conteúdo desta unidade.</a:t>
            </a:r>
          </a:p>
          <a:p>
            <a:pPr>
              <a:buFontTx/>
              <a:buChar char="•"/>
            </a:pPr>
            <a:r>
              <a:rPr lang="pt-BR" dirty="0" smtClean="0">
                <a:latin typeface="Geneva"/>
              </a:rPr>
              <a:t> Lembre-se de enfatizar que os formandos irão praticar o conteúdo durante o estágio, e terão assistência.</a:t>
            </a:r>
            <a:endParaRPr lang="en-US" dirty="0" smtClean="0">
              <a:latin typeface="Geneva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FE4D9D-184A-4BB3-8401-C4D3E7FD8896}" type="slidenum">
              <a:rPr lang="en-US" smtClean="0">
                <a:latin typeface="Arial" pitchFamily="34" charset="0"/>
              </a:rPr>
              <a:pPr>
                <a:defRPr/>
              </a:pPr>
              <a:t>24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AC09BE-631E-4B13-AD8E-316ACE657B84}" type="slidenum">
              <a:rPr lang="en-US" smtClean="0">
                <a:latin typeface="Arial" pitchFamily="34" charset="0"/>
              </a:rPr>
              <a:pPr>
                <a:defRPr/>
              </a:pPr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f-ZA" smtClean="0">
              <a:latin typeface="Geneva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9D0D11-D98B-45C8-A8FE-3F364F04E6D8}" type="slidenum">
              <a:rPr lang="en-US" smtClean="0">
                <a:latin typeface="Arial" pitchFamily="34" charset="0"/>
              </a:rPr>
              <a:pPr>
                <a:defRPr/>
              </a:pPr>
              <a:t>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D3F6F5-AF09-4F09-AF80-6007583154E5}" type="slidenum">
              <a:rPr lang="en-US" smtClean="0">
                <a:latin typeface="Arial" pitchFamily="34" charset="0"/>
              </a:rPr>
              <a:pPr>
                <a:defRPr/>
              </a:pPr>
              <a:t>5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dirty="0" smtClean="0">
                <a:latin typeface="Geneva"/>
              </a:rPr>
              <a:t>Informa</a:t>
            </a:r>
            <a:r>
              <a:rPr lang="pt-BR" b="1" dirty="0" err="1" smtClean="0">
                <a:latin typeface="Geneva"/>
              </a:rPr>
              <a:t>ções</a:t>
            </a:r>
            <a:r>
              <a:rPr lang="pt-BR" b="1" dirty="0" smtClean="0">
                <a:latin typeface="Geneva"/>
              </a:rPr>
              <a:t> Adicionais</a:t>
            </a:r>
            <a:r>
              <a:rPr lang="pt-PT" b="1" dirty="0" smtClean="0">
                <a:latin typeface="Geneva"/>
              </a:rPr>
              <a:t>: </a:t>
            </a:r>
          </a:p>
          <a:p>
            <a:pPr>
              <a:buFontTx/>
              <a:buChar char="•"/>
            </a:pPr>
            <a:r>
              <a:rPr lang="pt-PT" dirty="0" smtClean="0">
                <a:latin typeface="Geneva"/>
              </a:rPr>
              <a:t> A definição e classificação da febre no paciente HIV+ pode ser diferente dos esquemas usados na atenção à população geral. </a:t>
            </a:r>
          </a:p>
          <a:p>
            <a:endParaRPr lang="pt-PT" dirty="0" smtClean="0">
              <a:latin typeface="Geneva"/>
            </a:endParaRPr>
          </a:p>
          <a:p>
            <a:endParaRPr lang="pt-PT" dirty="0" smtClean="0">
              <a:latin typeface="Geneva"/>
            </a:endParaRPr>
          </a:p>
          <a:p>
            <a:endParaRPr lang="pt-PT" dirty="0" smtClean="0">
              <a:latin typeface="Geneva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C09F99-F0A0-4734-A8C8-93C2A7B9BB58}" type="slidenum">
              <a:rPr lang="en-US" smtClean="0">
                <a:latin typeface="Arial" pitchFamily="34" charset="0"/>
              </a:rPr>
              <a:pPr>
                <a:defRPr/>
              </a:pPr>
              <a:t>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b="1" smtClean="0">
              <a:latin typeface="Geneva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B92C68-6B56-4D4E-AD62-E29541540962}" type="slidenum">
              <a:rPr lang="en-US" smtClean="0">
                <a:latin typeface="Arial" pitchFamily="34" charset="0"/>
              </a:rPr>
              <a:pPr>
                <a:defRPr/>
              </a:pPr>
              <a:t>7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  <a:p>
            <a:endParaRPr lang="pt-PT" smtClean="0">
              <a:latin typeface="Arial" pitchFamily="34" charset="0"/>
            </a:endParaRPr>
          </a:p>
          <a:p>
            <a:endParaRPr lang="pt-PT" smtClean="0">
              <a:latin typeface="Arial" pitchFamily="34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EB9E83-C7B8-4AE9-A3F2-F11C578E1448}" type="slidenum">
              <a:rPr lang="en-US" smtClean="0">
                <a:latin typeface="Arial" pitchFamily="34" charset="0"/>
              </a:rPr>
              <a:pPr>
                <a:defRPr/>
              </a:pPr>
              <a:t>8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dirty="0" smtClean="0">
                <a:latin typeface="Arial" pitchFamily="34" charset="0"/>
              </a:rPr>
              <a:t>Instruções para o Docente: </a:t>
            </a:r>
          </a:p>
          <a:p>
            <a:pPr>
              <a:buFontTx/>
              <a:buChar char="•"/>
            </a:pPr>
            <a:r>
              <a:rPr lang="pt-BR" dirty="0" smtClean="0">
                <a:latin typeface="Geneva"/>
              </a:rPr>
              <a:t> </a:t>
            </a:r>
            <a:r>
              <a:rPr lang="en-GB" dirty="0" err="1" smtClean="0">
                <a:latin typeface="Geneva"/>
              </a:rPr>
              <a:t>Peça</a:t>
            </a:r>
            <a:r>
              <a:rPr lang="en-GB" dirty="0" smtClean="0">
                <a:latin typeface="Geneva"/>
              </a:rPr>
              <a:t> </a:t>
            </a:r>
            <a:r>
              <a:rPr lang="en-GB" dirty="0" err="1" smtClean="0">
                <a:latin typeface="Geneva"/>
              </a:rPr>
              <a:t>aos</a:t>
            </a:r>
            <a:r>
              <a:rPr lang="en-GB" dirty="0" smtClean="0">
                <a:latin typeface="Geneva"/>
              </a:rPr>
              <a:t> </a:t>
            </a:r>
            <a:r>
              <a:rPr lang="en-GB" dirty="0" err="1" smtClean="0">
                <a:latin typeface="Geneva"/>
              </a:rPr>
              <a:t>formandos</a:t>
            </a:r>
            <a:r>
              <a:rPr lang="en-GB" dirty="0" smtClean="0">
                <a:latin typeface="Geneva"/>
              </a:rPr>
              <a:t> </a:t>
            </a:r>
            <a:r>
              <a:rPr lang="en-GB" dirty="0" err="1" smtClean="0">
                <a:latin typeface="Geneva"/>
              </a:rPr>
              <a:t>para</a:t>
            </a:r>
            <a:r>
              <a:rPr lang="en-GB" dirty="0" smtClean="0">
                <a:latin typeface="Geneva"/>
              </a:rPr>
              <a:t> </a:t>
            </a:r>
            <a:r>
              <a:rPr lang="en-GB" dirty="0" err="1" smtClean="0">
                <a:latin typeface="Geneva"/>
              </a:rPr>
              <a:t>consultarem</a:t>
            </a:r>
            <a:r>
              <a:rPr lang="en-GB" dirty="0" smtClean="0">
                <a:latin typeface="Geneva"/>
              </a:rPr>
              <a:t> a </a:t>
            </a:r>
            <a:r>
              <a:rPr lang="en-GB" dirty="0" err="1" smtClean="0">
                <a:latin typeface="Geneva"/>
              </a:rPr>
              <a:t>Folha</a:t>
            </a:r>
            <a:r>
              <a:rPr lang="en-GB" dirty="0" smtClean="0">
                <a:latin typeface="Geneva"/>
              </a:rPr>
              <a:t> de </a:t>
            </a:r>
            <a:r>
              <a:rPr lang="en-GB" dirty="0" err="1" smtClean="0">
                <a:latin typeface="Geneva"/>
              </a:rPr>
              <a:t>Exercícios</a:t>
            </a:r>
            <a:r>
              <a:rPr lang="en-GB" dirty="0" smtClean="0">
                <a:latin typeface="Geneva"/>
              </a:rPr>
              <a:t> </a:t>
            </a:r>
            <a:r>
              <a:rPr lang="en-GB" dirty="0" err="1" smtClean="0">
                <a:latin typeface="Geneva"/>
              </a:rPr>
              <a:t>na</a:t>
            </a:r>
            <a:r>
              <a:rPr lang="en-GB" dirty="0" smtClean="0">
                <a:latin typeface="Geneva"/>
              </a:rPr>
              <a:t> </a:t>
            </a:r>
            <a:r>
              <a:rPr lang="en-GB" dirty="0" err="1" smtClean="0">
                <a:latin typeface="Geneva"/>
              </a:rPr>
              <a:t>Unidade</a:t>
            </a:r>
            <a:r>
              <a:rPr lang="en-GB" dirty="0" smtClean="0">
                <a:latin typeface="Geneva"/>
              </a:rPr>
              <a:t> 4.1 “</a:t>
            </a:r>
            <a:r>
              <a:rPr lang="pt-PT" dirty="0" smtClean="0">
                <a:latin typeface="Geneva"/>
              </a:rPr>
              <a:t>Febre Com ou Sem Causa Aparente (Focalização)” </a:t>
            </a:r>
            <a:r>
              <a:rPr lang="en-GB" dirty="0" smtClean="0">
                <a:latin typeface="Geneva"/>
              </a:rPr>
              <a:t>do </a:t>
            </a:r>
            <a:r>
              <a:rPr lang="en-GB" dirty="0" err="1" smtClean="0">
                <a:latin typeface="Geneva"/>
              </a:rPr>
              <a:t>Caderno</a:t>
            </a:r>
            <a:r>
              <a:rPr lang="en-GB" dirty="0" smtClean="0">
                <a:latin typeface="Geneva"/>
              </a:rPr>
              <a:t> de </a:t>
            </a:r>
            <a:r>
              <a:rPr lang="en-GB" dirty="0" err="1" smtClean="0">
                <a:latin typeface="Geneva"/>
              </a:rPr>
              <a:t>Exercícios</a:t>
            </a:r>
            <a:r>
              <a:rPr lang="en-GB" dirty="0" smtClean="0">
                <a:latin typeface="Geneva"/>
              </a:rPr>
              <a:t> </a:t>
            </a:r>
          </a:p>
          <a:p>
            <a:pPr>
              <a:buFontTx/>
              <a:buChar char="•"/>
            </a:pPr>
            <a:r>
              <a:rPr lang="en-GB" dirty="0" err="1" smtClean="0">
                <a:latin typeface="Geneva"/>
              </a:rPr>
              <a:t>Consultar</a:t>
            </a:r>
            <a:r>
              <a:rPr lang="en-GB" dirty="0" smtClean="0">
                <a:latin typeface="Geneva"/>
              </a:rPr>
              <a:t> as </a:t>
            </a:r>
            <a:r>
              <a:rPr lang="en-GB" dirty="0" err="1" smtClean="0">
                <a:latin typeface="Geneva"/>
              </a:rPr>
              <a:t>instru</a:t>
            </a:r>
            <a:r>
              <a:rPr lang="pt-BR" dirty="0" smtClean="0">
                <a:latin typeface="Geneva"/>
              </a:rPr>
              <a:t>ções na Folha de Exercícios a seguir para realizar a actividade.</a:t>
            </a:r>
            <a:endParaRPr lang="pt-PT" dirty="0" smtClean="0">
              <a:latin typeface="Arial" pitchFamily="34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860125-9B1E-4AC4-9DEC-7B3239FE1257}" type="slidenum">
              <a:rPr lang="en-US" smtClean="0">
                <a:latin typeface="Arial" pitchFamily="34" charset="0"/>
              </a:rPr>
              <a:pPr>
                <a:defRPr/>
              </a:pPr>
              <a:t>9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C349ECEE-F54D-4A81-B4EE-2B13F5E95A52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 dirty="0">
              <a:latin typeface="Arial" charset="0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sp>
        <p:nvSpPr>
          <p:cNvPr id="6" name="Line 4"/>
          <p:cNvSpPr>
            <a:spLocks noChangeShapeType="1"/>
          </p:cNvSpPr>
          <p:nvPr userDrawn="1"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sp>
        <p:nvSpPr>
          <p:cNvPr id="7" name="Line 5"/>
          <p:cNvSpPr>
            <a:spLocks noChangeShapeType="1"/>
          </p:cNvSpPr>
          <p:nvPr userDrawn="1"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sp>
        <p:nvSpPr>
          <p:cNvPr id="8" name="Line 6"/>
          <p:cNvSpPr>
            <a:spLocks noChangeShapeType="1"/>
          </p:cNvSpPr>
          <p:nvPr userDrawn="1"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pic>
        <p:nvPicPr>
          <p:cNvPr id="9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Click to edit Master title style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PT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1EEBCC9F-1EDB-44B6-8DE6-52BAD51568A7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 dirty="0">
              <a:latin typeface="Arial" charset="0"/>
              <a:cs typeface="+mn-cs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pic>
        <p:nvPicPr>
          <p:cNvPr id="7" name="Object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x-none"/>
          </a:p>
        </p:txBody>
      </p:sp>
      <p:sp>
        <p:nvSpPr>
          <p:cNvPr id="8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B9785F2-E81F-4DAE-AA05-369BED93F5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 userDrawn="1"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pic>
        <p:nvPicPr>
          <p:cNvPr id="1026" name="Object 9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 userDrawn="1"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B121F228-1037-4C9C-962D-2AB71C8FA465}" type="slidenum">
              <a:rPr lang="en-US" sz="1200">
                <a:solidFill>
                  <a:schemeClr val="bg1">
                    <a:lumMod val="50000"/>
                  </a:schemeClr>
                </a:solidFill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 dirty="0">
              <a:solidFill>
                <a:schemeClr val="bg1">
                  <a:lumMod val="50000"/>
                </a:schemeClr>
              </a:solidFill>
              <a:latin typeface="Arial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AD1D87C6-1AFF-42C3-A5D0-BF63A184A826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 dirty="0">
              <a:latin typeface="Arial" charset="0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pic>
        <p:nvPicPr>
          <p:cNvPr id="3074" name="Object 9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  <p:sldLayoutId id="2147484155" r:id="rId2"/>
    <p:sldLayoutId id="2147484156" r:id="rId3"/>
    <p:sldLayoutId id="2147484157" r:id="rId4"/>
    <p:sldLayoutId id="2147484158" r:id="rId5"/>
    <p:sldLayoutId id="2147484159" r:id="rId6"/>
    <p:sldLayoutId id="2147484160" r:id="rId7"/>
    <p:sldLayoutId id="2147484161" r:id="rId8"/>
    <p:sldLayoutId id="2147484162" r:id="rId9"/>
    <p:sldLayoutId id="2147484163" r:id="rId10"/>
    <p:sldLayoutId id="2147484164" r:id="rId11"/>
    <p:sldLayoutId id="2147484165" r:id="rId12"/>
    <p:sldLayoutId id="2147484167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PT" sz="4000" smtClean="0"/>
              <a:t>Módulo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90600" y="3429000"/>
            <a:ext cx="7315200" cy="21336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pt-PT" sz="4000" dirty="0" smtClean="0">
                <a:latin typeface="+mj-lt"/>
              </a:rPr>
              <a:t>Patologias Constitucionais Associadas ao HIV</a:t>
            </a:r>
            <a:endParaRPr lang="pt-PT" sz="4000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Definições da Febre (3): </a:t>
            </a:r>
            <a:br>
              <a:rPr lang="pt-PT" dirty="0" smtClean="0"/>
            </a:br>
            <a:r>
              <a:rPr lang="pt-PT" dirty="0" smtClean="0"/>
              <a:t>Causada pelo HIV</a:t>
            </a:r>
            <a:endParaRPr 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  <a:defRPr/>
            </a:pPr>
            <a:r>
              <a:rPr lang="pt-PT" b="1" dirty="0" smtClean="0"/>
              <a:t>Febre persistente sem explicação (</a:t>
            </a:r>
            <a:r>
              <a:rPr lang="pt-PT" b="1" dirty="0" err="1" smtClean="0"/>
              <a:t>estadio</a:t>
            </a:r>
            <a:r>
              <a:rPr lang="pt-PT" b="1" dirty="0" smtClean="0"/>
              <a:t> </a:t>
            </a:r>
            <a:r>
              <a:rPr lang="pt-PT" b="1" dirty="0" err="1" smtClean="0"/>
              <a:t>III</a:t>
            </a:r>
            <a:r>
              <a:rPr lang="pt-PT" b="1" dirty="0" smtClean="0"/>
              <a:t>):  </a:t>
            </a:r>
          </a:p>
          <a:p>
            <a:pPr algn="just" eaLnBrk="1" hangingPunct="1">
              <a:defRPr/>
            </a:pPr>
            <a:r>
              <a:rPr lang="pt-PT" b="1" dirty="0" smtClean="0"/>
              <a:t>Definição clínica</a:t>
            </a:r>
            <a:r>
              <a:rPr lang="pt-PT" dirty="0" smtClean="0"/>
              <a:t>:  Febre ou suores nocturnos durante &gt;1 mês, constante, sem resposta a antibióticos e antimaláricos; sem encontrar causa ao fazer avaliação clínica.</a:t>
            </a:r>
          </a:p>
          <a:p>
            <a:pPr algn="just" eaLnBrk="1" hangingPunct="1">
              <a:defRPr/>
            </a:pPr>
            <a:r>
              <a:rPr lang="pt-PT" b="1" dirty="0" smtClean="0"/>
              <a:t>Definição definitiva: </a:t>
            </a:r>
            <a:r>
              <a:rPr lang="pt-PT" dirty="0" smtClean="0"/>
              <a:t>Febre &gt;37,5ºC com cultura de sangue negativa, BK negativo, despiste de malária negativo, radiografia do tórax sem alteraç</a:t>
            </a:r>
            <a:r>
              <a:rPr lang="pt-PT" altLang="ja-JP" dirty="0" smtClean="0">
                <a:ea typeface="ＭＳ Ｐゴシック" charset="-128"/>
              </a:rPr>
              <a:t>ão</a:t>
            </a:r>
            <a:r>
              <a:rPr lang="pt-PT" dirty="0" smtClean="0"/>
              <a:t>; sem encontrar causa ao fazer anamnese e exame físico.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Definições da Febre</a:t>
            </a:r>
            <a:r>
              <a:rPr lang="en-US" dirty="0" smtClean="0"/>
              <a:t> (4)</a:t>
            </a:r>
            <a:r>
              <a:rPr lang="pt-PT" dirty="0" smtClean="0"/>
              <a:t>: </a:t>
            </a:r>
            <a:br>
              <a:rPr lang="pt-PT" dirty="0" smtClean="0"/>
            </a:br>
            <a:r>
              <a:rPr lang="pt-PT" dirty="0" smtClean="0"/>
              <a:t>Causada pelo HIV</a:t>
            </a:r>
            <a:endParaRPr lang="en-US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PT" sz="2400" b="1" dirty="0" smtClean="0"/>
              <a:t>Síndrome de caquexia HIV (estádio IV):</a:t>
            </a:r>
          </a:p>
          <a:p>
            <a:pPr algn="just" eaLnBrk="1" hangingPunct="1"/>
            <a:r>
              <a:rPr lang="pt-PT" sz="2400" b="1" dirty="0" smtClean="0"/>
              <a:t>Definição clínica:  </a:t>
            </a:r>
            <a:r>
              <a:rPr lang="pt-PT" sz="2400" dirty="0" smtClean="0"/>
              <a:t>Perda de peso involuntária &gt;10% ou com caquexia visível, </a:t>
            </a:r>
            <a:r>
              <a:rPr lang="pt-PT" sz="2400" b="1" dirty="0" smtClean="0"/>
              <a:t>ou</a:t>
            </a:r>
            <a:r>
              <a:rPr lang="pt-PT" sz="2400" dirty="0" smtClean="0"/>
              <a:t> IMC &lt; 18,5 kg/m²  +  febre ou suores nocturnos durante &gt;1 mês sem resposta a antibióticos e antimal</a:t>
            </a:r>
            <a:r>
              <a:rPr lang="pt-PT" altLang="ja-JP" sz="2400" dirty="0" smtClean="0">
                <a:ea typeface="MS PGothic" pitchFamily="34" charset="-128"/>
              </a:rPr>
              <a:t>á</a:t>
            </a:r>
            <a:r>
              <a:rPr lang="pt-PT" sz="2400" dirty="0" smtClean="0"/>
              <a:t>ricos.</a:t>
            </a:r>
          </a:p>
          <a:p>
            <a:pPr algn="just" eaLnBrk="1" hangingPunct="1"/>
            <a:r>
              <a:rPr lang="pt-PT" sz="2400" b="1" dirty="0" smtClean="0"/>
              <a:t>Definição definitiva: </a:t>
            </a:r>
            <a:r>
              <a:rPr lang="pt-PT" sz="2400" dirty="0" smtClean="0"/>
              <a:t>Perda de peso documentado &gt; 10% e T</a:t>
            </a:r>
            <a:r>
              <a:rPr lang="pt-PT" sz="2400" baseline="30000" dirty="0" smtClean="0"/>
              <a:t>o</a:t>
            </a:r>
            <a:r>
              <a:rPr lang="pt-PT" sz="2400" dirty="0" smtClean="0"/>
              <a:t> documentada &gt;37,5ºC, com cultura de sangue negativa, despiste de malária negativo, radiografia do tórax sem alteraç</a:t>
            </a:r>
            <a:r>
              <a:rPr lang="pt-PT" altLang="ja-JP" sz="2400" dirty="0" smtClean="0">
                <a:ea typeface="MS PGothic" pitchFamily="34" charset="-128"/>
              </a:rPr>
              <a:t>ão</a:t>
            </a:r>
            <a:r>
              <a:rPr lang="pt-PT" sz="2400" dirty="0" smtClean="0"/>
              <a:t>, e sem outra explicação +  febre ou suores nocturnos durante &gt;1 mês.</a:t>
            </a:r>
          </a:p>
          <a:p>
            <a:pPr eaLnBrk="1" hangingPunct="1"/>
            <a:endParaRPr lang="pt-PT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smtClean="0"/>
              <a:t>Advertências: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BR" dirty="0" smtClean="0"/>
              <a:t>Qualquer episódio de febre não é suficiente para mudar o estadio para III ou para IV. 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dirty="0" smtClean="0"/>
              <a:t>É preciso usar a definição específica do Guião de Estadiamento da OMS; a febre causada por uma condição de estádio III ou IV tem que reunir TODOS os critérios da definição da OMS. </a:t>
            </a:r>
            <a:endParaRPr lang="pt-PT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Classificação da Febre (5): Reacções Adversas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defRPr/>
            </a:pPr>
            <a:r>
              <a:rPr lang="pt-PT" dirty="0" smtClean="0"/>
              <a:t>A febre pode aparecer como reacção adversa a muitos fármacos usados no tratamento do doente HIV+ .</a:t>
            </a:r>
          </a:p>
          <a:p>
            <a:pPr algn="just" eaLnBrk="1" hangingPunct="1">
              <a:defRPr/>
            </a:pPr>
            <a:r>
              <a:rPr lang="pt-PT" dirty="0" smtClean="0"/>
              <a:t>Graus de febre (durante 12 horas contínuas):</a:t>
            </a:r>
            <a:endParaRPr lang="en-US" dirty="0" smtClean="0"/>
          </a:p>
          <a:p>
            <a:pPr lvl="1" algn="just" eaLnBrk="1" hangingPunct="1">
              <a:defRPr/>
            </a:pPr>
            <a:r>
              <a:rPr lang="pt-PT" dirty="0" smtClean="0"/>
              <a:t>	I:   37,7 – 38,5° C</a:t>
            </a:r>
            <a:endParaRPr lang="en-US" dirty="0" smtClean="0"/>
          </a:p>
          <a:p>
            <a:pPr lvl="1" algn="just" eaLnBrk="1" hangingPunct="1">
              <a:defRPr/>
            </a:pPr>
            <a:r>
              <a:rPr lang="pt-PT" dirty="0" smtClean="0"/>
              <a:t>	II:  38,6 – 39,5 ° C</a:t>
            </a:r>
            <a:endParaRPr lang="en-US" dirty="0" smtClean="0"/>
          </a:p>
          <a:p>
            <a:pPr lvl="1" algn="just" eaLnBrk="1" hangingPunct="1">
              <a:defRPr/>
            </a:pPr>
            <a:r>
              <a:rPr lang="pt-PT" dirty="0" smtClean="0"/>
              <a:t>	III: 39,6 – 40,5 ° C</a:t>
            </a:r>
            <a:endParaRPr lang="en-US" dirty="0" smtClean="0"/>
          </a:p>
          <a:p>
            <a:pPr lvl="1" algn="just" eaLnBrk="1" hangingPunct="1">
              <a:defRPr/>
            </a:pPr>
            <a:r>
              <a:rPr lang="pt-PT" dirty="0" smtClean="0"/>
              <a:t>	IV: &gt;40,5 ° C </a:t>
            </a:r>
          </a:p>
          <a:p>
            <a:pPr algn="just" eaLnBrk="1" hangingPunct="1">
              <a:buFontTx/>
              <a:buNone/>
              <a:defRPr/>
            </a:pPr>
            <a:r>
              <a:rPr lang="pt-PT" dirty="0" smtClean="0"/>
              <a:t>Este tema será tratado com mais profundidade na unidade sobre Reacções Adversas a Medicamentos. 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endParaRPr lang="pt-P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err="1" smtClean="0"/>
              <a:t>Diagnóstico</a:t>
            </a:r>
            <a:r>
              <a:rPr lang="en-US" sz="4000" dirty="0" smtClean="0"/>
              <a:t> </a:t>
            </a:r>
            <a:r>
              <a:rPr lang="en-US" sz="4000" dirty="0" err="1" smtClean="0"/>
              <a:t>Diferencial</a:t>
            </a:r>
            <a:r>
              <a:rPr lang="en-US" sz="4000" dirty="0" smtClean="0"/>
              <a:t> </a:t>
            </a:r>
            <a:r>
              <a:rPr lang="en-US" sz="4000" dirty="0" err="1" smtClean="0"/>
              <a:t>da</a:t>
            </a:r>
            <a:r>
              <a:rPr lang="en-US" sz="4000" dirty="0" smtClean="0"/>
              <a:t> </a:t>
            </a:r>
            <a:r>
              <a:rPr lang="en-US" sz="4000" dirty="0" err="1" smtClean="0"/>
              <a:t>Febre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no </a:t>
            </a:r>
            <a:r>
              <a:rPr lang="en-US" sz="4000" dirty="0" err="1" smtClean="0"/>
              <a:t>Doente</a:t>
            </a:r>
            <a:r>
              <a:rPr lang="en-US" sz="4000" dirty="0" smtClean="0"/>
              <a:t> HIV+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Diagnóstico Diferencial da Febre (1)</a:t>
            </a:r>
            <a:endParaRPr lang="en-US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PT" dirty="0" smtClean="0"/>
              <a:t>A febre no doente HIV+ pode ser causada por:</a:t>
            </a:r>
          </a:p>
          <a:p>
            <a:pPr algn="just" eaLnBrk="1" hangingPunct="1"/>
            <a:r>
              <a:rPr lang="pt-PT" dirty="0" smtClean="0"/>
              <a:t>HIV (directamente relacionado)</a:t>
            </a:r>
          </a:p>
          <a:p>
            <a:pPr algn="just" eaLnBrk="1" hangingPunct="1"/>
            <a:r>
              <a:rPr lang="pt-PT" dirty="0" smtClean="0"/>
              <a:t>Infecções oportunistas</a:t>
            </a:r>
          </a:p>
          <a:p>
            <a:pPr algn="just" eaLnBrk="1" hangingPunct="1"/>
            <a:r>
              <a:rPr lang="pt-PT" dirty="0" smtClean="0"/>
              <a:t>Reacções adversas a medicamentos</a:t>
            </a:r>
          </a:p>
          <a:p>
            <a:pPr algn="just" eaLnBrk="1" hangingPunct="1"/>
            <a:r>
              <a:rPr lang="pt-PT" dirty="0" smtClean="0"/>
              <a:t>Síndrome de </a:t>
            </a:r>
            <a:r>
              <a:rPr lang="pt-PT" dirty="0" err="1" smtClean="0"/>
              <a:t>Imuno-Restauração</a:t>
            </a:r>
            <a:endParaRPr lang="pt-PT" dirty="0" smtClean="0"/>
          </a:p>
          <a:p>
            <a:pPr algn="just" eaLnBrk="1" hangingPunct="1"/>
            <a:r>
              <a:rPr lang="pt-PT" dirty="0" smtClean="0"/>
              <a:t>Outros: doenças que também afectam pessoas seronegativas</a:t>
            </a:r>
          </a:p>
          <a:p>
            <a:pPr eaLnBrk="1" hangingPunct="1">
              <a:buFontTx/>
              <a:buNone/>
            </a:pPr>
            <a:endParaRPr lang="pt-PT" dirty="0" smtClean="0"/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8" y="195263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smtClean="0"/>
              <a:t>Resultados de Anglaret et al.  </a:t>
            </a:r>
            <a:br>
              <a:rPr lang="en-US" sz="2400" smtClean="0"/>
            </a:br>
            <a:r>
              <a:rPr lang="en-US" sz="2400" smtClean="0"/>
              <a:t>Causas de Febre em Doentes HIV+, Costa de Marfim </a:t>
            </a:r>
          </a:p>
        </p:txBody>
      </p:sp>
      <p:pic>
        <p:nvPicPr>
          <p:cNvPr id="5122" name="Content Placeholder 4"/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09600" y="1524000"/>
            <a:ext cx="7877175" cy="4391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Conclusão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42950" indent="-742950" algn="just" eaLnBrk="1" hangingPunct="1">
              <a:lnSpc>
                <a:spcPct val="150000"/>
              </a:lnSpc>
              <a:buClrTx/>
            </a:pPr>
            <a:r>
              <a:rPr lang="pt-PT" sz="3200" dirty="0" smtClean="0"/>
              <a:t>A malária não é a única nem a primeira   causa da febre no doente com HIV. </a:t>
            </a:r>
          </a:p>
          <a:p>
            <a:pPr marL="742950" indent="-742950" algn="just" eaLnBrk="1" hangingPunct="1">
              <a:lnSpc>
                <a:spcPct val="150000"/>
              </a:lnSpc>
              <a:buClrTx/>
            </a:pPr>
            <a:r>
              <a:rPr lang="pt-PT" sz="3200" dirty="0" smtClean="0"/>
              <a:t>Outras causas são mais frequentes à medida que avança a imunodepressão.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Febre Causada pelo HIV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42950" indent="-742950" algn="just" eaLnBrk="1" hangingPunct="1">
              <a:lnSpc>
                <a:spcPct val="150000"/>
              </a:lnSpc>
              <a:buClrTx/>
              <a:buFontTx/>
              <a:buAutoNum type="arabicPeriod"/>
            </a:pPr>
            <a:r>
              <a:rPr lang="pt-PT" sz="3200" dirty="0" smtClean="0"/>
              <a:t>Infecção aguda com HIV (difícil de diagnosticar num país sem </a:t>
            </a:r>
            <a:r>
              <a:rPr lang="pt-PT" sz="3200" dirty="0" err="1" smtClean="0"/>
              <a:t>PCR</a:t>
            </a:r>
            <a:r>
              <a:rPr lang="pt-PT" sz="3200" dirty="0" smtClean="0"/>
              <a:t> ou carga </a:t>
            </a:r>
            <a:r>
              <a:rPr lang="pt-PT" sz="3200" dirty="0" err="1" smtClean="0"/>
              <a:t>viral</a:t>
            </a:r>
            <a:r>
              <a:rPr lang="pt-PT" sz="3200" dirty="0" smtClean="0"/>
              <a:t>).</a:t>
            </a:r>
          </a:p>
          <a:p>
            <a:pPr marL="742950" indent="-742950" algn="just" eaLnBrk="1" hangingPunct="1">
              <a:lnSpc>
                <a:spcPct val="150000"/>
              </a:lnSpc>
              <a:buClrTx/>
              <a:buFontTx/>
              <a:buAutoNum type="arabicPeriod"/>
            </a:pPr>
            <a:r>
              <a:rPr lang="pt-PT" sz="3200" dirty="0" smtClean="0"/>
              <a:t>Condições do </a:t>
            </a:r>
            <a:r>
              <a:rPr lang="pt-PT" sz="3200" dirty="0" err="1" smtClean="0"/>
              <a:t>estadio</a:t>
            </a:r>
            <a:r>
              <a:rPr lang="pt-PT" sz="3200" dirty="0" smtClean="0"/>
              <a:t> </a:t>
            </a:r>
            <a:r>
              <a:rPr lang="pt-PT" sz="3200" dirty="0" err="1" smtClean="0"/>
              <a:t>III</a:t>
            </a:r>
            <a:r>
              <a:rPr lang="pt-PT" sz="3200" dirty="0" smtClean="0"/>
              <a:t> e </a:t>
            </a:r>
            <a:r>
              <a:rPr lang="pt-PT" sz="3200" dirty="0" err="1" smtClean="0"/>
              <a:t>IV</a:t>
            </a:r>
            <a:r>
              <a:rPr lang="pt-PT" sz="3200" dirty="0" smtClean="0"/>
              <a:t> (veja critérios da OMS).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Infecções Oportunistas que Causam Febre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Tuberculose</a:t>
            </a:r>
          </a:p>
          <a:p>
            <a:pPr algn="just" eaLnBrk="1" hangingPunct="1"/>
            <a:r>
              <a:rPr lang="pt-PT" dirty="0" smtClean="0"/>
              <a:t>Micobactérias atípicas</a:t>
            </a:r>
          </a:p>
          <a:p>
            <a:pPr algn="just" eaLnBrk="1" hangingPunct="1"/>
            <a:r>
              <a:rPr lang="pt-PT" dirty="0" smtClean="0"/>
              <a:t>Criptococose</a:t>
            </a:r>
          </a:p>
          <a:p>
            <a:pPr algn="just" eaLnBrk="1" hangingPunct="1"/>
            <a:r>
              <a:rPr lang="pt-PT" dirty="0" smtClean="0"/>
              <a:t>Pneumocystis</a:t>
            </a:r>
          </a:p>
          <a:p>
            <a:pPr algn="just" eaLnBrk="1" hangingPunct="1"/>
            <a:r>
              <a:rPr lang="pt-PT" dirty="0" smtClean="0"/>
              <a:t>Toxoplasmose</a:t>
            </a:r>
          </a:p>
          <a:p>
            <a:pPr algn="just" eaLnBrk="1" hangingPunct="1"/>
            <a:r>
              <a:rPr lang="pt-PT" dirty="0" smtClean="0"/>
              <a:t>Herpes</a:t>
            </a:r>
          </a:p>
          <a:p>
            <a:pPr algn="just" eaLnBrk="1" hangingPunct="1"/>
            <a:r>
              <a:rPr lang="pt-PT" dirty="0" smtClean="0"/>
              <a:t>Outros</a:t>
            </a:r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err="1" smtClean="0"/>
              <a:t>Divisão</a:t>
            </a:r>
            <a:r>
              <a:rPr lang="en-GB" dirty="0" smtClean="0"/>
              <a:t> do </a:t>
            </a:r>
            <a:r>
              <a:rPr lang="en-GB" dirty="0" err="1" smtClean="0"/>
              <a:t>Módulo</a:t>
            </a:r>
            <a:r>
              <a:rPr lang="en-GB" dirty="0" smtClean="0"/>
              <a:t> 4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en-GB" dirty="0" smtClean="0"/>
              <a:t>O </a:t>
            </a:r>
            <a:r>
              <a:rPr lang="en-GB" dirty="0" err="1" smtClean="0"/>
              <a:t>Módulo</a:t>
            </a:r>
            <a:r>
              <a:rPr lang="en-GB" dirty="0" smtClean="0"/>
              <a:t> 4 </a:t>
            </a:r>
            <a:r>
              <a:rPr lang="en-GB" dirty="0" err="1" smtClean="0"/>
              <a:t>está</a:t>
            </a:r>
            <a:r>
              <a:rPr lang="en-GB" dirty="0" smtClean="0"/>
              <a:t> </a:t>
            </a:r>
            <a:r>
              <a:rPr lang="en-GB" dirty="0" err="1" smtClean="0"/>
              <a:t>dividido</a:t>
            </a:r>
            <a:r>
              <a:rPr lang="en-GB" dirty="0" smtClean="0"/>
              <a:t> </a:t>
            </a:r>
            <a:r>
              <a:rPr lang="en-GB" dirty="0" err="1" smtClean="0"/>
              <a:t>em</a:t>
            </a:r>
            <a:r>
              <a:rPr lang="en-GB" dirty="0" smtClean="0"/>
              <a:t> </a:t>
            </a:r>
            <a:r>
              <a:rPr lang="en-GB" dirty="0" err="1" smtClean="0"/>
              <a:t>três</a:t>
            </a:r>
            <a:r>
              <a:rPr lang="en-GB" dirty="0" smtClean="0"/>
              <a:t> </a:t>
            </a:r>
            <a:r>
              <a:rPr lang="en-GB" dirty="0" err="1" smtClean="0"/>
              <a:t>unidades</a:t>
            </a:r>
            <a:r>
              <a:rPr lang="en-GB" dirty="0" smtClean="0"/>
              <a:t>:</a:t>
            </a:r>
          </a:p>
          <a:p>
            <a:pPr algn="just" eaLnBrk="1" hangingPunct="1">
              <a:buFontTx/>
              <a:buNone/>
            </a:pPr>
            <a:endParaRPr lang="en-GB" dirty="0" smtClean="0"/>
          </a:p>
          <a:p>
            <a:pPr algn="just" eaLnBrk="1" hangingPunct="1"/>
            <a:r>
              <a:rPr lang="en-GB" dirty="0" err="1" smtClean="0"/>
              <a:t>Unidade</a:t>
            </a:r>
            <a:r>
              <a:rPr lang="en-GB" dirty="0" smtClean="0"/>
              <a:t> 4.1 </a:t>
            </a:r>
            <a:r>
              <a:rPr lang="en-GB" dirty="0" err="1" smtClean="0"/>
              <a:t>Febre</a:t>
            </a:r>
            <a:r>
              <a:rPr lang="en-GB" dirty="0" smtClean="0"/>
              <a:t> no </a:t>
            </a:r>
            <a:r>
              <a:rPr lang="en-GB" dirty="0" err="1" smtClean="0"/>
              <a:t>Doente</a:t>
            </a:r>
            <a:r>
              <a:rPr lang="en-GB" dirty="0" smtClean="0"/>
              <a:t> HIV+</a:t>
            </a:r>
          </a:p>
          <a:p>
            <a:pPr algn="just" eaLnBrk="1" hangingPunct="1">
              <a:buFontTx/>
              <a:buNone/>
            </a:pPr>
            <a:endParaRPr lang="en-GB" dirty="0" smtClean="0"/>
          </a:p>
          <a:p>
            <a:pPr algn="just" eaLnBrk="1" hangingPunct="1"/>
            <a:r>
              <a:rPr lang="en-GB" dirty="0" err="1" smtClean="0"/>
              <a:t>Unidade</a:t>
            </a:r>
            <a:r>
              <a:rPr lang="en-GB" dirty="0" smtClean="0"/>
              <a:t> 4.2 </a:t>
            </a:r>
            <a:r>
              <a:rPr lang="en-GB" dirty="0" err="1" smtClean="0"/>
              <a:t>Emagrecimento</a:t>
            </a:r>
            <a:r>
              <a:rPr lang="en-GB" dirty="0" smtClean="0"/>
              <a:t> no </a:t>
            </a:r>
            <a:r>
              <a:rPr lang="en-GB" dirty="0" err="1" smtClean="0"/>
              <a:t>Doente</a:t>
            </a:r>
            <a:r>
              <a:rPr lang="en-GB" dirty="0" smtClean="0"/>
              <a:t> HIV+</a:t>
            </a:r>
          </a:p>
          <a:p>
            <a:pPr algn="just" eaLnBrk="1" hangingPunct="1">
              <a:buFontTx/>
              <a:buNone/>
            </a:pPr>
            <a:endParaRPr lang="en-GB" dirty="0" smtClean="0"/>
          </a:p>
          <a:p>
            <a:pPr algn="just" eaLnBrk="1" hangingPunct="1"/>
            <a:r>
              <a:rPr lang="en-GB" dirty="0" err="1" smtClean="0"/>
              <a:t>Unidade</a:t>
            </a:r>
            <a:r>
              <a:rPr lang="en-GB" dirty="0" smtClean="0"/>
              <a:t> 4.3 </a:t>
            </a:r>
            <a:r>
              <a:rPr lang="en-GB" dirty="0" err="1" smtClean="0"/>
              <a:t>Anemia</a:t>
            </a:r>
            <a:r>
              <a:rPr lang="en-GB" dirty="0" smtClean="0"/>
              <a:t> no </a:t>
            </a:r>
            <a:r>
              <a:rPr lang="en-GB" dirty="0" err="1" smtClean="0"/>
              <a:t>Doente</a:t>
            </a:r>
            <a:r>
              <a:rPr lang="en-GB" dirty="0" smtClean="0"/>
              <a:t> HIV+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dirty="0" smtClean="0"/>
              <a:t>Medicamentos que Podem Provocar Reacções Adversas com Febre</a:t>
            </a:r>
            <a:r>
              <a:rPr lang="en-US" dirty="0" smtClean="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sz="3200" dirty="0" smtClean="0"/>
              <a:t>Nevirapina (com ou sem erupção cutânea ou hepatite)</a:t>
            </a:r>
          </a:p>
          <a:p>
            <a:pPr algn="just" eaLnBrk="1" hangingPunct="1"/>
            <a:r>
              <a:rPr lang="pt-PT" sz="3200" dirty="0" smtClean="0"/>
              <a:t>Cotrimoxazol (com ou sem erupção cutânea ou hepatite)</a:t>
            </a:r>
          </a:p>
          <a:p>
            <a:pPr algn="just" eaLnBrk="1" hangingPunct="1"/>
            <a:r>
              <a:rPr lang="pt-PT" sz="3200" dirty="0" smtClean="0"/>
              <a:t>Abacavir (normalmente com outros sintomas de reacção de hipersensibilidade)</a:t>
            </a:r>
          </a:p>
          <a:p>
            <a:pPr algn="just" eaLnBrk="1" hangingPunct="1"/>
            <a:r>
              <a:rPr lang="pt-PT" sz="3200" dirty="0" smtClean="0"/>
              <a:t>Outros medicamentos (menos comum)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Infecções Oportunistas que Podem Provocar SIR com Febre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PT" dirty="0" smtClean="0"/>
              <a:t>O Síndrome de Reconstituição Imunológica ou SIR é uma possível complicação do TARV, ligado à:</a:t>
            </a:r>
          </a:p>
          <a:p>
            <a:pPr lvl="1" algn="just" eaLnBrk="1" hangingPunct="1"/>
            <a:r>
              <a:rPr lang="pt-PT" dirty="0" smtClean="0"/>
              <a:t>Tuberculose (e outras micobactérias)</a:t>
            </a:r>
          </a:p>
          <a:p>
            <a:pPr lvl="1" algn="just" eaLnBrk="1" hangingPunct="1"/>
            <a:r>
              <a:rPr lang="pt-PT" dirty="0" smtClean="0"/>
              <a:t>Criptococose</a:t>
            </a:r>
          </a:p>
          <a:p>
            <a:pPr lvl="1" algn="just" eaLnBrk="1" hangingPunct="1"/>
            <a:r>
              <a:rPr lang="pt-PT" dirty="0" smtClean="0"/>
              <a:t>Pneumocystis</a:t>
            </a:r>
          </a:p>
          <a:p>
            <a:pPr lvl="1" algn="just" eaLnBrk="1" hangingPunct="1"/>
            <a:r>
              <a:rPr lang="pt-PT" dirty="0" smtClean="0"/>
              <a:t>Toxoplasmose</a:t>
            </a:r>
          </a:p>
          <a:p>
            <a:pPr lvl="1" algn="just" eaLnBrk="1" hangingPunct="1"/>
            <a:r>
              <a:rPr lang="pt-PT" dirty="0" smtClean="0"/>
              <a:t>Sarcoma de Kaposi</a:t>
            </a:r>
          </a:p>
          <a:p>
            <a:pPr lvl="1" algn="just" eaLnBrk="1" hangingPunct="1"/>
            <a:r>
              <a:rPr lang="pt-PT" dirty="0" smtClean="0"/>
              <a:t>Outras Infecções Oportunistas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>
          <a:xfrm>
            <a:off x="609600" y="1828800"/>
            <a:ext cx="7924800" cy="2057400"/>
          </a:xfrm>
        </p:spPr>
        <p:txBody>
          <a:bodyPr/>
          <a:lstStyle/>
          <a:p>
            <a:pPr eaLnBrk="1" hangingPunct="1"/>
            <a:r>
              <a:rPr lang="pt-PT" dirty="0" smtClean="0"/>
              <a:t>Avaliação e Tratamento do Doente Seropositivo com Febre</a:t>
            </a:r>
            <a:br>
              <a:rPr lang="pt-PT" dirty="0" smtClean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sz="3200" dirty="0" smtClean="0"/>
              <a:t>Algoritmos de Febre I e II</a:t>
            </a:r>
            <a:br>
              <a:rPr lang="pt-PT" sz="3200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Actividade</a:t>
            </a:r>
            <a:endParaRPr 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pt-PT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PT" sz="3200" b="1" dirty="0" smtClean="0"/>
              <a:t>Folha de Exercícios 2 </a:t>
            </a:r>
            <a:r>
              <a:rPr lang="pt-PT" sz="3200" dirty="0" smtClean="0"/>
              <a:t>– Casos Clínicos para Trabalhar Algoritmos de Febre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z="3200" b="1" dirty="0" smtClean="0"/>
              <a:t>Pontos para discussão: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3200" dirty="0" smtClean="0"/>
              <a:t>Casos clínicos 1-6</a:t>
            </a:r>
          </a:p>
          <a:p>
            <a:pPr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Pontos-chave</a:t>
            </a:r>
            <a:endParaRPr lang="pt-PT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eaLnBrk="1" hangingPunct="1">
              <a:defRPr/>
            </a:pPr>
            <a:r>
              <a:rPr lang="pt-PT" dirty="0" smtClean="0"/>
              <a:t>A febre é muito comum no doente seropositivo</a:t>
            </a:r>
          </a:p>
          <a:p>
            <a:pPr algn="just" eaLnBrk="1" hangingPunct="1">
              <a:defRPr/>
            </a:pPr>
            <a:r>
              <a:rPr lang="pt-PT" dirty="0" smtClean="0"/>
              <a:t>O Técnico de Medicina deve ter uma abordagem sistemática para o diagnóstico e tratamento da febre no doente com HIV</a:t>
            </a:r>
          </a:p>
          <a:p>
            <a:pPr algn="just" eaLnBrk="1" hangingPunct="1">
              <a:defRPr/>
            </a:pPr>
            <a:r>
              <a:rPr lang="pt-PT" dirty="0" smtClean="0"/>
              <a:t>É preciso fazer uma avaliação completa para procurar a causa da febre antes de prescrever qualquer medicação ou tratamento!!</a:t>
            </a:r>
          </a:p>
          <a:p>
            <a:pPr algn="just" eaLnBrk="1" hangingPunct="1">
              <a:defRPr/>
            </a:pPr>
            <a:r>
              <a:rPr lang="pt-PT" dirty="0" smtClean="0"/>
              <a:t>A malária não é a causa mais comum da febre no paciente seropositivo. O TMG deve procurar infecções bacterianas, TB, IOs, e reacções adversas</a:t>
            </a:r>
          </a:p>
          <a:p>
            <a:pPr algn="just" eaLnBrk="1" hangingPunct="1">
              <a:defRPr/>
            </a:pPr>
            <a:r>
              <a:rPr lang="pt-PT" dirty="0" smtClean="0"/>
              <a:t>A febre persistente pode ser uma condição de estadio III ou </a:t>
            </a:r>
            <a:r>
              <a:rPr lang="pt-PT" dirty="0" err="1" smtClean="0"/>
              <a:t>IV</a:t>
            </a:r>
            <a:r>
              <a:rPr lang="pt-PT" dirty="0" smtClean="0"/>
              <a:t> – se reúne todos os critérios da OMS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2133600"/>
          </a:xfrm>
        </p:spPr>
        <p:txBody>
          <a:bodyPr/>
          <a:lstStyle/>
          <a:p>
            <a:pPr algn="ctr" eaLnBrk="1" hangingPunct="1"/>
            <a:r>
              <a:rPr lang="pt-PT" smtClean="0"/>
              <a:t/>
            </a:r>
            <a:br>
              <a:rPr lang="pt-PT" smtClean="0"/>
            </a:br>
            <a:r>
              <a:rPr lang="pt-PT" smtClean="0"/>
              <a:t/>
            </a:r>
            <a:br>
              <a:rPr lang="pt-PT" smtClean="0"/>
            </a:br>
            <a:r>
              <a:rPr lang="pt-PT" sz="4000" smtClean="0"/>
              <a:t>Unidade 4.1</a:t>
            </a:r>
            <a:br>
              <a:rPr lang="pt-PT" sz="4000" smtClean="0"/>
            </a:br>
            <a:r>
              <a:rPr lang="pt-PT" sz="4000" smtClean="0"/>
              <a:t/>
            </a:r>
            <a:br>
              <a:rPr lang="pt-PT" sz="4000" smtClean="0"/>
            </a:br>
            <a:r>
              <a:rPr lang="pt-PT" sz="4000" smtClean="0"/>
              <a:t>Febre no Doente HIV+</a:t>
            </a:r>
            <a:br>
              <a:rPr lang="pt-PT" sz="4000" smtClean="0"/>
            </a:br>
            <a:endParaRPr lang="en-US" sz="40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124200"/>
            <a:ext cx="6400800" cy="2514600"/>
          </a:xfrm>
        </p:spPr>
        <p:txBody>
          <a:bodyPr/>
          <a:lstStyle/>
          <a:p>
            <a:pPr eaLnBrk="1" hangingPunct="1">
              <a:defRPr/>
            </a:pPr>
            <a:endParaRPr lang="pt-PT" sz="1400" b="1" dirty="0" smtClean="0">
              <a:latin typeface="+mj-lt"/>
            </a:endParaRPr>
          </a:p>
          <a:p>
            <a:pPr eaLnBrk="1" hangingPunct="1">
              <a:defRPr/>
            </a:pPr>
            <a:endParaRPr lang="pt-PT" sz="14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Introdução</a:t>
            </a:r>
            <a:endParaRPr 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A febre é muito comum nos doentes infectados pelo HIV</a:t>
            </a:r>
          </a:p>
          <a:p>
            <a:pPr algn="just" eaLnBrk="1" hangingPunct="1"/>
            <a:r>
              <a:rPr lang="pt-PT" dirty="0" smtClean="0"/>
              <a:t>As possíveis causas da febre no doente HIV+ são diferentes das possíveis causas da febre na população geral</a:t>
            </a:r>
          </a:p>
          <a:p>
            <a:pPr algn="just" eaLnBrk="1" hangingPunct="1"/>
            <a:r>
              <a:rPr lang="pt-PT" dirty="0" smtClean="0"/>
              <a:t>É preciso ter uma abordagem sistemática e específica para o diagnóstico e tratamento da febre no doente HIV+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Objectivos da Aprendizagem</a:t>
            </a: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pt-PT" sz="3200" dirty="0" smtClean="0"/>
              <a:t>No final desta unidade, os formandos devem ser capazes de:</a:t>
            </a:r>
            <a:endParaRPr lang="af-ZA" sz="3200" dirty="0" smtClean="0"/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pt-PT" sz="3000" dirty="0" smtClean="0"/>
              <a:t>Descrever o diagnóstico diferencial da febre no doente seropositivo</a:t>
            </a:r>
          </a:p>
          <a:p>
            <a:pPr algn="just" eaLnBrk="1" hangingPunct="1">
              <a:defRPr/>
            </a:pPr>
            <a:r>
              <a:rPr lang="pt-PT" sz="3000" dirty="0" smtClean="0"/>
              <a:t>Usar os dois algoritmos da febre para identificar e tratar a causa confirmada ou mais provável da febre </a:t>
            </a:r>
          </a:p>
          <a:p>
            <a:pPr algn="just" eaLnBrk="1" hangingPunct="1">
              <a:defRPr/>
            </a:pPr>
            <a:r>
              <a:rPr lang="pt-PT" sz="3000" dirty="0" smtClean="0"/>
              <a:t>Reduzir o tratamento desnecessário com </a:t>
            </a:r>
            <a:r>
              <a:rPr lang="pt-PT" sz="3000" dirty="0" err="1" smtClean="0"/>
              <a:t>antimaláricos</a:t>
            </a:r>
            <a:endParaRPr lang="pt-PT" sz="3000" dirty="0" smtClean="0"/>
          </a:p>
          <a:p>
            <a:pPr algn="just" eaLnBrk="1" hangingPunct="1">
              <a:defRPr/>
            </a:pPr>
            <a:r>
              <a:rPr lang="pt-PT" sz="3000" dirty="0" smtClean="0"/>
              <a:t>Saber quando suspeitar a febre de </a:t>
            </a:r>
            <a:r>
              <a:rPr lang="pt-PT" sz="3000" dirty="0" err="1" smtClean="0"/>
              <a:t>estadio</a:t>
            </a:r>
            <a:r>
              <a:rPr lang="pt-PT" sz="3000" dirty="0" smtClean="0"/>
              <a:t> </a:t>
            </a:r>
            <a:r>
              <a:rPr lang="pt-PT" sz="3000" dirty="0" err="1" smtClean="0"/>
              <a:t>III</a:t>
            </a:r>
            <a:r>
              <a:rPr lang="pt-PT" sz="3000" dirty="0" smtClean="0"/>
              <a:t> ou </a:t>
            </a:r>
            <a:r>
              <a:rPr lang="pt-PT" sz="3000" dirty="0" err="1" smtClean="0"/>
              <a:t>IV</a:t>
            </a:r>
            <a:r>
              <a:rPr lang="pt-PT" sz="3000" dirty="0" smtClean="0"/>
              <a:t> 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PT" sz="4000" dirty="0" smtClean="0"/>
              <a:t>Definição e </a:t>
            </a:r>
            <a:br>
              <a:rPr lang="pt-PT" sz="4000" dirty="0" smtClean="0"/>
            </a:br>
            <a:r>
              <a:rPr lang="pt-PT" sz="4000" dirty="0" smtClean="0"/>
              <a:t>Classificação da Febre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  <a:p>
            <a:pPr eaLnBrk="1" hangingPunct="1"/>
            <a:endParaRPr lang="pt-PT" smtClean="0"/>
          </a:p>
          <a:p>
            <a:pPr eaLnBrk="1" hangingPunct="1"/>
            <a:endParaRPr lang="pt-P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763000" cy="1219200"/>
          </a:xfrm>
        </p:spPr>
        <p:txBody>
          <a:bodyPr/>
          <a:lstStyle/>
          <a:p>
            <a:pPr eaLnBrk="1" hangingPunct="1"/>
            <a:r>
              <a:rPr lang="pt-PT" sz="3500" dirty="0" smtClean="0"/>
              <a:t>Definição e Classificação da Febre (1)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PT" dirty="0" smtClean="0"/>
              <a:t>Na atenção dos doentes HIV+, os três esquemas mais importantes da definição e classificação da febre são:</a:t>
            </a:r>
          </a:p>
          <a:p>
            <a:pPr algn="just" eaLnBrk="1" hangingPunct="1"/>
            <a:r>
              <a:rPr lang="pt-PT" dirty="0" smtClean="0"/>
              <a:t>Febre com ou sem causa aparente (com/sem focalização)</a:t>
            </a:r>
          </a:p>
          <a:p>
            <a:pPr algn="just" eaLnBrk="1" hangingPunct="1"/>
            <a:r>
              <a:rPr lang="pt-PT" dirty="0" smtClean="0"/>
              <a:t>Febre causada pelo HIV (possível critério para estadiamento)</a:t>
            </a:r>
          </a:p>
          <a:p>
            <a:pPr algn="just" eaLnBrk="1" hangingPunct="1"/>
            <a:r>
              <a:rPr lang="pt-PT" dirty="0" smtClean="0"/>
              <a:t>Graus da febre causada por toxicidade de medicamentos</a:t>
            </a:r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Classificação da Febre (2): </a:t>
            </a:r>
            <a:br>
              <a:rPr lang="pt-PT" dirty="0" smtClean="0"/>
            </a:br>
            <a:r>
              <a:rPr lang="pt-PT" dirty="0" smtClean="0"/>
              <a:t>Com ou Sem Causa Aparente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b="1" dirty="0" smtClean="0"/>
              <a:t>Febre com causa localizada (com focalização):</a:t>
            </a:r>
          </a:p>
          <a:p>
            <a:pPr lvl="1" algn="just" eaLnBrk="1" hangingPunct="1"/>
            <a:r>
              <a:rPr lang="pt-PT" sz="2400" dirty="0" smtClean="0"/>
              <a:t>É possível identificar o órgão ou sistema orgânico mais afectado pela doença febril, e/ou</a:t>
            </a:r>
          </a:p>
          <a:p>
            <a:pPr lvl="1" algn="just" eaLnBrk="1" hangingPunct="1"/>
            <a:r>
              <a:rPr lang="pt-PT" sz="2400" dirty="0" smtClean="0"/>
              <a:t>É possível identificar o micróbio específico que causa a febre</a:t>
            </a:r>
          </a:p>
          <a:p>
            <a:pPr algn="just" eaLnBrk="1" hangingPunct="1"/>
            <a:r>
              <a:rPr lang="pt-PT" b="1" dirty="0" smtClean="0"/>
              <a:t>Febre sem causa aparente (sem focalização):</a:t>
            </a:r>
          </a:p>
          <a:p>
            <a:pPr lvl="1" algn="just" eaLnBrk="1" hangingPunct="1"/>
            <a:r>
              <a:rPr lang="pt-PT" sz="2400" dirty="0" smtClean="0"/>
              <a:t>Depois de uma avaliação clínica e laboratorial </a:t>
            </a:r>
            <a:r>
              <a:rPr lang="pt-PT" sz="2400" b="1" i="1" dirty="0" smtClean="0"/>
              <a:t>completa, </a:t>
            </a:r>
            <a:r>
              <a:rPr lang="pt-PT" sz="2400" dirty="0" smtClean="0"/>
              <a:t>ainda não é possível identificar o órgão, sistema orgânico, ou micróbio ligado à febre </a:t>
            </a:r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Actividade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PT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PT" sz="3200" b="1" dirty="0" smtClean="0"/>
              <a:t>Folha de Exercícios 1 </a:t>
            </a:r>
            <a:r>
              <a:rPr lang="pt-PT" sz="3200" dirty="0" smtClean="0"/>
              <a:t>– Febre Com ou Sem Causa Aparente (Focalização)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z="3200" b="1" dirty="0" smtClean="0"/>
              <a:t>Pontos para discussão: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3200" dirty="0" smtClean="0"/>
              <a:t>Focalização da febre 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3200" dirty="0" smtClean="0"/>
              <a:t>Casos clínicos 1-4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endParaRPr lang="pt-PT" dirty="0" smtClean="0"/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Módulo 4&amp;quot;&quot;/&gt;&lt;property id=&quot;20307&quot; value=&quot;353&quot;/&gt;&lt;/object&gt;&lt;object type=&quot;3&quot; unique_id=&quot;10005&quot;&gt;&lt;property id=&quot;20148&quot; value=&quot;5&quot;/&gt;&lt;property id=&quot;20300&quot; value=&quot;Slide 2 - &amp;quot;Divisão do Módulo 4 &amp;quot;&quot;/&gt;&lt;property id=&quot;20307&quot; value=&quot;355&quot;/&gt;&lt;/object&gt;&lt;object type=&quot;3&quot; unique_id=&quot;10006&quot;&gt;&lt;property id=&quot;20148&quot; value=&quot;5&quot;/&gt;&lt;property id=&quot;20300&quot; value=&quot;Slide 3 - &amp;quot;&amp;#x0D;&amp;#x0A;&amp;#x0D;&amp;#x0A;Unidade 4.1&amp;#x0D;&amp;#x0A;&amp;#x0D;&amp;#x0A;Febre no Doente HIV+&amp;#x0D;&amp;#x0A;&amp;quot;&quot;/&gt;&lt;property id=&quot;20307&quot; value=&quot;354&quot;/&gt;&lt;/object&gt;&lt;object type=&quot;3&quot; unique_id=&quot;10007&quot;&gt;&lt;property id=&quot;20148&quot; value=&quot;5&quot;/&gt;&lt;property id=&quot;20300&quot; value=&quot;Slide 4 - &amp;quot;Introdução&amp;quot;&quot;/&gt;&lt;property id=&quot;20307&quot; value=&quot;342&quot;/&gt;&lt;/object&gt;&lt;object type=&quot;3&quot; unique_id=&quot;10008&quot;&gt;&lt;property id=&quot;20148&quot; value=&quot;5&quot;/&gt;&lt;property id=&quot;20300&quot; value=&quot;Slide 5 - &amp;quot;Objectivos da Aprendizagem&amp;quot;&quot;/&gt;&lt;property id=&quot;20307&quot; value=&quot;325&quot;/&gt;&lt;/object&gt;&lt;object type=&quot;3&quot; unique_id=&quot;10009&quot;&gt;&lt;property id=&quot;20148&quot; value=&quot;5&quot;/&gt;&lt;property id=&quot;20300&quot; value=&quot;Slide 6 - &amp;quot;Definição e &amp;#x0D;&amp;#x0A;Classificação da Febre&amp;quot;&quot;/&gt;&lt;property id=&quot;20307&quot; value=&quot;338&quot;/&gt;&lt;/object&gt;&lt;object type=&quot;3&quot; unique_id=&quot;10010&quot;&gt;&lt;property id=&quot;20148&quot; value=&quot;5&quot;/&gt;&lt;property id=&quot;20300&quot; value=&quot;Slide 7 - &amp;quot;Definição e Classificação da Febre (1)&amp;quot;&quot;/&gt;&lt;property id=&quot;20307&quot; value=&quot;319&quot;/&gt;&lt;/object&gt;&lt;object type=&quot;3&quot; unique_id=&quot;10011&quot;&gt;&lt;property id=&quot;20148&quot; value=&quot;5&quot;/&gt;&lt;property id=&quot;20300&quot; value=&quot;Slide 8 - &amp;quot;Classificação da Febre (2): &amp;#x0D;&amp;#x0A;Com ou Sem Causa Aparente&amp;quot;&quot;/&gt;&lt;property id=&quot;20307&quot; value=&quot;344&quot;/&gt;&lt;/object&gt;&lt;object type=&quot;3&quot; unique_id=&quot;10012&quot;&gt;&lt;property id=&quot;20148&quot; value=&quot;5&quot;/&gt;&lt;property id=&quot;20300&quot; value=&quot;Slide 9 - &amp;quot;Actividade&amp;quot;&quot;/&gt;&lt;property id=&quot;20307&quot; value=&quot;348&quot;/&gt;&lt;/object&gt;&lt;object type=&quot;3&quot; unique_id=&quot;10013&quot;&gt;&lt;property id=&quot;20148&quot; value=&quot;5&quot;/&gt;&lt;property id=&quot;20300&quot; value=&quot;Slide 10 - &amp;quot;Definições da Febre (3): &amp;#x0D;&amp;#x0A;Causada pelo HIV&amp;quot;&quot;/&gt;&lt;property id=&quot;20307&quot; value=&quot;329&quot;/&gt;&lt;/object&gt;&lt;object type=&quot;3&quot; unique_id=&quot;10014&quot;&gt;&lt;property id=&quot;20148&quot; value=&quot;5&quot;/&gt;&lt;property id=&quot;20300&quot; value=&quot;Slide 11 - &amp;quot;Definições da Febre (4): &amp;#x0D;&amp;#x0A;Causada pelo HIV&amp;quot;&quot;/&gt;&lt;property id=&quot;20307&quot; value=&quot;269&quot;/&gt;&lt;/object&gt;&lt;object type=&quot;3&quot; unique_id=&quot;10015&quot;&gt;&lt;property id=&quot;20148&quot; value=&quot;5&quot;/&gt;&lt;property id=&quot;20300&quot; value=&quot;Slide 12 - &amp;quot;Advertências:&amp;quot;&quot;/&gt;&lt;property id=&quot;20307&quot; value=&quot;350&quot;/&gt;&lt;/object&gt;&lt;object type=&quot;3&quot; unique_id=&quot;10016&quot;&gt;&lt;property id=&quot;20148&quot; value=&quot;5&quot;/&gt;&lt;property id=&quot;20300&quot; value=&quot;Slide 13 - &amp;quot;Classificação da Febre (5): Reacções Adversas &amp;quot;&quot;/&gt;&lt;property id=&quot;20307&quot; value=&quot;349&quot;/&gt;&lt;/object&gt;&lt;object type=&quot;3&quot; unique_id=&quot;10017&quot;&gt;&lt;property id=&quot;20148&quot; value=&quot;5&quot;/&gt;&lt;property id=&quot;20300&quot; value=&quot;Slide 14 - &amp;quot;Diagnóstico Diferencial da Febre&amp;#x0D;&amp;#x0A;no Doente HIV+&amp;quot;&quot;/&gt;&lt;property id=&quot;20307&quot; value=&quot;339&quot;/&gt;&lt;/object&gt;&lt;object type=&quot;3&quot; unique_id=&quot;10018&quot;&gt;&lt;property id=&quot;20148&quot; value=&quot;5&quot;/&gt;&lt;property id=&quot;20300&quot; value=&quot;Slide 15 - &amp;quot;Diagnóstico Diferencial da Febre (1)&amp;quot;&quot;/&gt;&lt;property id=&quot;20307&quot; value=&quot;271&quot;/&gt;&lt;/object&gt;&lt;object type=&quot;3&quot; unique_id=&quot;10019&quot;&gt;&lt;property id=&quot;20148&quot; value=&quot;5&quot;/&gt;&lt;property id=&quot;20300&quot; value=&quot;Slide 16 - &amp;quot;Resultados de Anglaret et al.  &amp;#x0D;&amp;#x0A;Causas de Febre em Doentes HIV+, Costa de Marfim &amp;quot;&quot;/&gt;&lt;property id=&quot;20307&quot; value=&quot;333&quot;/&gt;&lt;/object&gt;&lt;object type=&quot;3&quot; unique_id=&quot;10020&quot;&gt;&lt;property id=&quot;20148&quot; value=&quot;5&quot;/&gt;&lt;property id=&quot;20300&quot; value=&quot;Slide 17 - &amp;quot;Conclusão&amp;quot;&quot;/&gt;&lt;property id=&quot;20307&quot; value=&quot;272&quot;/&gt;&lt;/object&gt;&lt;object type=&quot;3&quot; unique_id=&quot;10021&quot;&gt;&lt;property id=&quot;20148&quot; value=&quot;5&quot;/&gt;&lt;property id=&quot;20300&quot; value=&quot;Slide 18 - &amp;quot;Febre Causada pelo HIV&amp;quot;&quot;/&gt;&lt;property id=&quot;20307&quot; value=&quot;356&quot;/&gt;&lt;/object&gt;&lt;object type=&quot;3&quot; unique_id=&quot;10022&quot;&gt;&lt;property id=&quot;20148&quot; value=&quot;5&quot;/&gt;&lt;property id=&quot;20300&quot; value=&quot;Slide 19 - &amp;quot;Infecções Oportunistas que Causam Febre&amp;quot;&quot;/&gt;&lt;property id=&quot;20307&quot; value=&quot;273&quot;/&gt;&lt;/object&gt;&lt;object type=&quot;3&quot; unique_id=&quot;10023&quot;&gt;&lt;property id=&quot;20148&quot; value=&quot;5&quot;/&gt;&lt;property id=&quot;20300&quot; value=&quot;Slide 20 - &amp;quot;Medicamentos que Podem Provocar Reacções Adversas com Febre &amp;quot;&quot;/&gt;&lt;property id=&quot;20307&quot; value=&quot;292&quot;/&gt;&lt;/object&gt;&lt;object type=&quot;3&quot; unique_id=&quot;10024&quot;&gt;&lt;property id=&quot;20148&quot; value=&quot;5&quot;/&gt;&lt;property id=&quot;20300&quot; value=&quot;Slide 21 - &amp;quot;Infecções Oportunistas que Podem Provocar SIR com Febre&amp;quot;&quot;/&gt;&lt;property id=&quot;20307&quot; value=&quot;275&quot;/&gt;&lt;/object&gt;&lt;object type=&quot;3&quot; unique_id=&quot;10025&quot;&gt;&lt;property id=&quot;20148&quot; value=&quot;5&quot;/&gt;&lt;property id=&quot;20300&quot; value=&quot;Slide 22 - &amp;quot;Avaliação e Tratamento do Doente Seropositivo com Febre&amp;#x0D;&amp;#x0A;&amp;#x0D;&amp;#x0A;Algoritmos de Febre I e II&amp;#x0D;&amp;#x0A;&amp;quot;&quot;/&gt;&lt;property id=&quot;20307&quot; value=&quot;334&quot;/&gt;&lt;/object&gt;&lt;object type=&quot;3&quot; unique_id=&quot;10026&quot;&gt;&lt;property id=&quot;20148&quot; value=&quot;5&quot;/&gt;&lt;property id=&quot;20300&quot; value=&quot;Slide 23 - &amp;quot;Actividade&amp;quot;&quot;/&gt;&lt;property id=&quot;20307&quot; value=&quot;341&quot;/&gt;&lt;/object&gt;&lt;object type=&quot;3&quot; unique_id=&quot;10027&quot;&gt;&lt;property id=&quot;20148&quot; value=&quot;5&quot;/&gt;&lt;property id=&quot;20300&quot; value=&quot;Slide 24 - &amp;quot;Considerações&amp;quot;&quot;/&gt;&lt;property id=&quot;20307&quot; value=&quot;340&quot;/&gt;&lt;/object&gt;&lt;/object&gt;&lt;/object&gt;&lt;/database&gt;"/>
</p:tagLst>
</file>

<file path=ppt/theme/theme1.xml><?xml version="1.0" encoding="utf-8"?>
<a:theme xmlns:a="http://schemas.openxmlformats.org/drawingml/2006/main" name="TBOI Landscape Draft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MISAU</Template>
  <TotalTime>17124</TotalTime>
  <Words>1332</Words>
  <Application>Microsoft Office PowerPoint</Application>
  <PresentationFormat>On-screen Show (4:3)</PresentationFormat>
  <Paragraphs>160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TBOI Landscape Draft</vt:lpstr>
      <vt:lpstr>1_TBOI Landscape Draft</vt:lpstr>
      <vt:lpstr>Módulo 4</vt:lpstr>
      <vt:lpstr>Divisão do Módulo 4 </vt:lpstr>
      <vt:lpstr>  Unidade 4.1  Febre no Doente HIV+ </vt:lpstr>
      <vt:lpstr>Introdução</vt:lpstr>
      <vt:lpstr>Objectivos da Aprendizagem</vt:lpstr>
      <vt:lpstr>Definição e  Classificação da Febre</vt:lpstr>
      <vt:lpstr>Definição e Classificação da Febre (1)</vt:lpstr>
      <vt:lpstr>Classificação da Febre (2):  Com ou Sem Causa Aparente</vt:lpstr>
      <vt:lpstr>Actividade</vt:lpstr>
      <vt:lpstr>Definições da Febre (3):  Causada pelo HIV</vt:lpstr>
      <vt:lpstr>Definições da Febre (4):  Causada pelo HIV</vt:lpstr>
      <vt:lpstr>Advertências:</vt:lpstr>
      <vt:lpstr>Classificação da Febre (5): Reacções Adversas </vt:lpstr>
      <vt:lpstr>Diagnóstico Diferencial da Febre no Doente HIV+</vt:lpstr>
      <vt:lpstr>Diagnóstico Diferencial da Febre (1)</vt:lpstr>
      <vt:lpstr>Resultados de Anglaret et al.   Causas de Febre em Doentes HIV+, Costa de Marfim </vt:lpstr>
      <vt:lpstr>Conclusão</vt:lpstr>
      <vt:lpstr>Febre Causada pelo HIV</vt:lpstr>
      <vt:lpstr>Infecções Oportunistas que Causam Febre</vt:lpstr>
      <vt:lpstr>Medicamentos que Podem Provocar Reacções Adversas com Febre </vt:lpstr>
      <vt:lpstr>Infecções Oportunistas que Podem Provocar SIR com Febre</vt:lpstr>
      <vt:lpstr>Avaliação e Tratamento do Doente Seropositivo com Febre  Algoritmos de Febre I e II </vt:lpstr>
      <vt:lpstr>Actividade</vt:lpstr>
      <vt:lpstr>Pontos-chave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Template: Power Point presentations for organ-system oriented diagnosis and management</dc:title>
  <dc:creator>Pilar Martinez</dc:creator>
  <cp:lastModifiedBy>pilarm</cp:lastModifiedBy>
  <cp:revision>451</cp:revision>
  <dcterms:created xsi:type="dcterms:W3CDTF">2007-07-21T17:37:36Z</dcterms:created>
  <dcterms:modified xsi:type="dcterms:W3CDTF">2013-02-20T19:17:51Z</dcterms:modified>
</cp:coreProperties>
</file>