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3" r:id="rId2"/>
  </p:sldMasterIdLst>
  <p:notesMasterIdLst>
    <p:notesMasterId r:id="rId30"/>
  </p:notesMasterIdLst>
  <p:sldIdLst>
    <p:sldId id="354" r:id="rId3"/>
    <p:sldId id="363" r:id="rId4"/>
    <p:sldId id="321" r:id="rId5"/>
    <p:sldId id="369" r:id="rId6"/>
    <p:sldId id="355" r:id="rId7"/>
    <p:sldId id="278" r:id="rId8"/>
    <p:sldId id="279" r:id="rId9"/>
    <p:sldId id="382" r:id="rId10"/>
    <p:sldId id="387" r:id="rId11"/>
    <p:sldId id="374" r:id="rId12"/>
    <p:sldId id="371" r:id="rId13"/>
    <p:sldId id="298" r:id="rId14"/>
    <p:sldId id="282" r:id="rId15"/>
    <p:sldId id="378" r:id="rId16"/>
    <p:sldId id="299" r:id="rId17"/>
    <p:sldId id="283" r:id="rId18"/>
    <p:sldId id="383" r:id="rId19"/>
    <p:sldId id="285" r:id="rId20"/>
    <p:sldId id="280" r:id="rId21"/>
    <p:sldId id="366" r:id="rId22"/>
    <p:sldId id="379" r:id="rId23"/>
    <p:sldId id="388" r:id="rId24"/>
    <p:sldId id="281" r:id="rId25"/>
    <p:sldId id="372" r:id="rId26"/>
    <p:sldId id="373" r:id="rId27"/>
    <p:sldId id="375" r:id="rId28"/>
    <p:sldId id="364" r:id="rId29"/>
  </p:sldIdLst>
  <p:sldSz cx="9144000" cy="6858000" type="screen4x3"/>
  <p:notesSz cx="6858000" cy="9144000"/>
  <p:custDataLst>
    <p:tags r:id="rId3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belaa" initials="a" lastIdx="2" clrIdx="0"/>
  <p:cmAuthor id="1" name="pilarm" initials="p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84142" autoAdjust="0"/>
  </p:normalViewPr>
  <p:slideViewPr>
    <p:cSldViewPr>
      <p:cViewPr>
        <p:scale>
          <a:sx n="50" d="100"/>
          <a:sy n="50" d="100"/>
        </p:scale>
        <p:origin x="-1956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C2948CC-EDC9-4FFA-A8BA-311516583C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D8D87B-32CE-4177-BE96-227E122568AF}" type="slidenum">
              <a:rPr lang="en-US" smtClean="0">
                <a:latin typeface="Arial" pitchFamily="34" charset="0"/>
              </a:rPr>
              <a:pPr>
                <a:defRPr/>
              </a:pPr>
              <a:t>1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C723BA-89F4-44C1-A39C-4A777B382C10}" type="slidenum">
              <a:rPr lang="en-US" smtClean="0">
                <a:latin typeface="Arial" pitchFamily="34" charset="0"/>
              </a:rPr>
              <a:pPr>
                <a:defRPr/>
              </a:pPr>
              <a:t>11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D4D3E9-ACF0-426A-9EBA-4356BE0A7BBA}" type="slidenum">
              <a:rPr lang="en-US" smtClean="0">
                <a:latin typeface="Arial" pitchFamily="34" charset="0"/>
              </a:rPr>
              <a:pPr>
                <a:defRPr/>
              </a:pPr>
              <a:t>12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smtClean="0">
                <a:latin typeface="Arial" pitchFamily="34" charset="0"/>
              </a:rPr>
              <a:t>Fonte: </a:t>
            </a:r>
            <a:r>
              <a:rPr lang="en-US" smtClean="0">
                <a:latin typeface="Arial" pitchFamily="34" charset="0"/>
              </a:rPr>
              <a:t>Organização Mundial de Saúde (OMS)  </a:t>
            </a:r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CCA36A-F282-42C1-9622-DDA576000ACE}" type="slidenum">
              <a:rPr lang="en-US" smtClean="0">
                <a:latin typeface="Arial" pitchFamily="34" charset="0"/>
              </a:rPr>
              <a:pPr>
                <a:defRPr/>
              </a:pPr>
              <a:t>13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C793A15-3EDD-4E52-85F2-34519A13E47C}" type="slidenum">
              <a:rPr lang="en-US" smtClean="0">
                <a:latin typeface="Arial" pitchFamily="34" charset="0"/>
              </a:rPr>
              <a:pPr>
                <a:defRPr/>
              </a:pPr>
              <a:t>14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553146-8EA4-4EFE-848F-F331435095B2}" type="slidenum">
              <a:rPr lang="en-US" smtClean="0">
                <a:latin typeface="Arial" pitchFamily="34" charset="0"/>
              </a:rPr>
              <a:pPr>
                <a:defRPr/>
              </a:pPr>
              <a:t>15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PT" b="1" smtClean="0">
                <a:latin typeface="Arial" pitchFamily="34" charset="0"/>
              </a:rPr>
              <a:t>Nota para Docente: </a:t>
            </a:r>
          </a:p>
          <a:p>
            <a:pPr eaLnBrk="1" hangingPunct="1"/>
            <a:r>
              <a:rPr lang="pt-PT" smtClean="0">
                <a:latin typeface="Arial" pitchFamily="34" charset="0"/>
              </a:rPr>
              <a:t>Os problemas acima mencionados podem ser causados por uma infecção oportunista, reacções adversas a medicamentos e/ou problemas não directamente relacionados ao SIDA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C7B9B7-C3A9-48D7-931B-179F6296F754}" type="slidenum">
              <a:rPr lang="en-US" smtClean="0">
                <a:latin typeface="Arial" pitchFamily="34" charset="0"/>
              </a:rPr>
              <a:pPr>
                <a:defRPr/>
              </a:pPr>
              <a:t>16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PT" b="1" smtClean="0">
                <a:latin typeface="Arial" pitchFamily="34" charset="0"/>
              </a:rPr>
              <a:t>Instruções para o Docente: </a:t>
            </a:r>
          </a:p>
          <a:p>
            <a:pPr>
              <a:buFontTx/>
              <a:buChar char="•"/>
            </a:pPr>
            <a:r>
              <a:rPr lang="pt-BR" smtClean="0">
                <a:latin typeface="Geneva"/>
              </a:rPr>
              <a:t> </a:t>
            </a:r>
            <a:r>
              <a:rPr lang="en-GB" smtClean="0">
                <a:latin typeface="Geneva"/>
              </a:rPr>
              <a:t>Peça aos formandos para consultarem a Folha de Exercícios da Unidade 4.2 “</a:t>
            </a:r>
            <a:r>
              <a:rPr lang="pt-PT" smtClean="0">
                <a:latin typeface="Arial" pitchFamily="34" charset="0"/>
              </a:rPr>
              <a:t>Analisando Estudos” </a:t>
            </a:r>
            <a:r>
              <a:rPr lang="en-GB" smtClean="0">
                <a:latin typeface="Geneva"/>
              </a:rPr>
              <a:t>do Caderno de Exercícios</a:t>
            </a:r>
          </a:p>
          <a:p>
            <a:pPr>
              <a:buFontTx/>
              <a:buChar char="•"/>
            </a:pPr>
            <a:r>
              <a:rPr lang="en-GB" smtClean="0">
                <a:latin typeface="Geneva"/>
              </a:rPr>
              <a:t>Consultar as instru</a:t>
            </a:r>
            <a:r>
              <a:rPr lang="pt-BR" smtClean="0">
                <a:latin typeface="Geneva"/>
              </a:rPr>
              <a:t>ções na Folha de Exercícios a seguir para realizar a actividade.</a:t>
            </a:r>
            <a:endParaRPr lang="pt-PT" smtClean="0">
              <a:latin typeface="Arial" pitchFamily="34" charset="0"/>
            </a:endParaRPr>
          </a:p>
          <a:p>
            <a:endParaRPr lang="pt-PT" smtClean="0">
              <a:latin typeface="Arial" pitchFamily="34" charset="0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A05EDB-B35B-4DFF-8574-637ABF499DCB}" type="slidenum">
              <a:rPr lang="en-US" smtClean="0">
                <a:latin typeface="Arial" pitchFamily="34" charset="0"/>
              </a:rPr>
              <a:pPr>
                <a:defRPr/>
              </a:pPr>
              <a:t>17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960736-8037-45FF-9334-B154AF69CD37}" type="slidenum">
              <a:rPr lang="en-US" smtClean="0">
                <a:latin typeface="Arial" pitchFamily="34" charset="0"/>
              </a:rPr>
              <a:pPr>
                <a:defRPr/>
              </a:pPr>
              <a:t>18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F8E048-748B-4FDE-9FB9-D38ED9201304}" type="slidenum">
              <a:rPr lang="en-US" smtClean="0">
                <a:latin typeface="Arial" pitchFamily="34" charset="0"/>
              </a:rPr>
              <a:pPr>
                <a:defRPr/>
              </a:pPr>
              <a:t>19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PT" b="1" smtClean="0">
                <a:latin typeface="Arial" pitchFamily="34" charset="0"/>
              </a:rPr>
              <a:t>Informação adicional para o Docente: </a:t>
            </a:r>
          </a:p>
          <a:p>
            <a:pPr eaLnBrk="1" hangingPunct="1"/>
            <a:r>
              <a:rPr lang="pt-PT" smtClean="0">
                <a:latin typeface="Arial" pitchFamily="34" charset="0"/>
              </a:rPr>
              <a:t>Nas crianças e adolescentes, </a:t>
            </a:r>
            <a:r>
              <a:rPr lang="en-US" smtClean="0">
                <a:latin typeface="Arial" pitchFamily="34" charset="0"/>
                <a:cs typeface="Arial" pitchFamily="34" charset="0"/>
              </a:rPr>
              <a:t>é</a:t>
            </a:r>
            <a:r>
              <a:rPr lang="pt-PT" smtClean="0">
                <a:latin typeface="Arial" pitchFamily="34" charset="0"/>
              </a:rPr>
              <a:t> preciso medir a estatura em cada consulta. </a:t>
            </a:r>
          </a:p>
          <a:p>
            <a:pPr eaLnBrk="1" hangingPunct="1"/>
            <a:r>
              <a:rPr lang="pt-PT" smtClean="0">
                <a:latin typeface="Arial" pitchFamily="34" charset="0"/>
              </a:rPr>
              <a:t>Nos adultos, só se mede a estatura na primeira consulta.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smtClean="0">
                <a:latin typeface="Arial" pitchFamily="34" charset="0"/>
              </a:rPr>
              <a:t>Fonte: </a:t>
            </a:r>
            <a:r>
              <a:rPr lang="en-US" i="1" smtClean="0">
                <a:latin typeface="Arial" pitchFamily="34" charset="0"/>
              </a:rPr>
              <a:t>Images. Library. Clinical mentoring tooolkit. www.GO2ITECH.ORG I Version 1,1 2006 University of Washington</a:t>
            </a: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95B793-9262-4D3E-AE5C-BEBDE66FD4AF}" type="slidenum">
              <a:rPr lang="en-US" smtClean="0">
                <a:latin typeface="Arial" pitchFamily="34" charset="0"/>
              </a:rPr>
              <a:pPr>
                <a:defRPr/>
              </a:pPr>
              <a:t>20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ED52EB-4993-42F2-AF5C-D74141309138}" type="slidenum">
              <a:rPr lang="en-US" smtClean="0">
                <a:latin typeface="Arial" pitchFamily="34" charset="0"/>
              </a:rPr>
              <a:pPr>
                <a:defRPr/>
              </a:pPr>
              <a:t>2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9A2385-E92E-4695-81B4-742FD1C5E864}" type="slidenum">
              <a:rPr lang="en-US" smtClean="0">
                <a:latin typeface="Arial" pitchFamily="34" charset="0"/>
              </a:rPr>
              <a:pPr>
                <a:defRPr/>
              </a:pPr>
              <a:t>21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PT" b="1" dirty="0" smtClean="0"/>
              <a:t>Nota para o docente</a:t>
            </a:r>
            <a:r>
              <a:rPr lang="pt-PT" dirty="0" smtClean="0"/>
              <a:t>:</a:t>
            </a:r>
            <a:r>
              <a:rPr lang="pt-PT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“CSB +” é uma mistura de milho e soja enriquecida com vitaminas e minerias.</a:t>
            </a:r>
          </a:p>
          <a:p>
            <a:r>
              <a:rPr lang="pt-PT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Todos os doentes com Desnutrição </a:t>
            </a:r>
            <a:r>
              <a:rPr lang="pt-PT" sz="1200" b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Aguda  deverão se beneficiar da Educação nutricional e demonstrações culinárias para a prevenção da desnutrição </a:t>
            </a:r>
          </a:p>
          <a:p>
            <a:r>
              <a:rPr lang="pt-PT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 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PT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2948CC-EDC9-4FFA-A8BA-311516583CE6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01CA57-6711-4509-ADE8-F67BB38C405D}" type="slidenum">
              <a:rPr lang="en-US" smtClean="0">
                <a:latin typeface="Arial" pitchFamily="34" charset="0"/>
              </a:rPr>
              <a:pPr>
                <a:defRPr/>
              </a:pPr>
              <a:t>23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B5EEF0-FF2C-4FB2-AA63-FF5B9D9335D2}" type="slidenum">
              <a:rPr lang="en-US" smtClean="0">
                <a:latin typeface="Arial" pitchFamily="34" charset="0"/>
              </a:rPr>
              <a:pPr>
                <a:defRPr/>
              </a:pPr>
              <a:t>24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PT" b="1" smtClean="0">
                <a:latin typeface="Arial" pitchFamily="34" charset="0"/>
              </a:rPr>
              <a:t>Instruções para o Docente:</a:t>
            </a:r>
          </a:p>
          <a:p>
            <a:r>
              <a:rPr lang="pt-PT" smtClean="0">
                <a:latin typeface="Arial" pitchFamily="34" charset="0"/>
              </a:rPr>
              <a:t>Peça aos formandos para consultarem o Manual de Referência unidade 4.2</a:t>
            </a: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ED3ABF5-F8F0-49D6-A60A-2C8BF9510A2F}" type="slidenum">
              <a:rPr lang="en-US" smtClean="0">
                <a:latin typeface="Arial" pitchFamily="34" charset="0"/>
              </a:rPr>
              <a:pPr>
                <a:defRPr/>
              </a:pPr>
              <a:t>25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PT" b="1" smtClean="0">
                <a:latin typeface="Arial" pitchFamily="34" charset="0"/>
              </a:rPr>
              <a:t>Instruções para o Docente: </a:t>
            </a:r>
          </a:p>
          <a:p>
            <a:pPr>
              <a:buFontTx/>
              <a:buChar char="•"/>
            </a:pPr>
            <a:r>
              <a:rPr lang="pt-BR" smtClean="0">
                <a:latin typeface="Geneva"/>
              </a:rPr>
              <a:t> </a:t>
            </a:r>
            <a:r>
              <a:rPr lang="pt-PT" smtClean="0">
                <a:latin typeface="Arial" pitchFamily="34" charset="0"/>
              </a:rPr>
              <a:t>Peça aos formandos para consultarem</a:t>
            </a:r>
            <a:r>
              <a:rPr lang="en-GB" smtClean="0">
                <a:latin typeface="Geneva"/>
              </a:rPr>
              <a:t> a Folha de Exercícios  na Unidade 4.2 “</a:t>
            </a:r>
            <a:r>
              <a:rPr lang="pt-BR" smtClean="0">
                <a:latin typeface="Arial" pitchFamily="34" charset="0"/>
              </a:rPr>
              <a:t>Casos Clínicos” </a:t>
            </a:r>
            <a:r>
              <a:rPr lang="en-GB" smtClean="0">
                <a:latin typeface="Geneva"/>
              </a:rPr>
              <a:t>do Caderno de Exercícios</a:t>
            </a:r>
          </a:p>
          <a:p>
            <a:pPr>
              <a:buFontTx/>
              <a:buChar char="•"/>
            </a:pPr>
            <a:r>
              <a:rPr lang="en-GB" smtClean="0">
                <a:latin typeface="Geneva"/>
              </a:rPr>
              <a:t>Consultar as instru</a:t>
            </a:r>
            <a:r>
              <a:rPr lang="pt-BR" smtClean="0">
                <a:latin typeface="Geneva"/>
              </a:rPr>
              <a:t>ções na Folha de Exercícios a seguir para realizar a actividade.</a:t>
            </a:r>
            <a:endParaRPr lang="pt-PT" smtClean="0">
              <a:latin typeface="Arial" pitchFamily="34" charset="0"/>
            </a:endParaRPr>
          </a:p>
          <a:p>
            <a:endParaRPr lang="pt-PT" smtClean="0">
              <a:latin typeface="Arial" pitchFamily="34" charset="0"/>
            </a:endParaRP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B93B75-4A24-44F0-84FD-7508B2200486}" type="slidenum">
              <a:rPr lang="en-US" smtClean="0">
                <a:latin typeface="Arial" pitchFamily="34" charset="0"/>
              </a:rPr>
              <a:pPr>
                <a:defRPr/>
              </a:pPr>
              <a:t>26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af-ZA" smtClean="0">
              <a:latin typeface="Arial" pitchFamily="34" charset="0"/>
            </a:endParaRP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F2E3012-D2E5-4408-A931-B5B6017007AA}" type="slidenum">
              <a:rPr lang="en-US" smtClean="0">
                <a:latin typeface="Arial" pitchFamily="34" charset="0"/>
              </a:rPr>
              <a:pPr>
                <a:defRPr/>
              </a:pPr>
              <a:t>27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916ECCA-ADA4-4E55-8301-7C32F8F199EF}" type="slidenum">
              <a:rPr lang="en-US" smtClean="0">
                <a:latin typeface="Arial" pitchFamily="34" charset="0"/>
              </a:rPr>
              <a:pPr>
                <a:defRPr/>
              </a:pPr>
              <a:t>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PT" smtClean="0">
              <a:latin typeface="Arial" pitchFamily="34" charset="0"/>
            </a:endParaRP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8BEB08E-C041-4C2A-AA86-30A79BE21CDD}" type="slidenum">
              <a:rPr lang="en-US" smtClean="0">
                <a:latin typeface="Arial" pitchFamily="34" charset="0"/>
              </a:rPr>
              <a:pPr>
                <a:defRPr/>
              </a:pPr>
              <a:t>4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PT" b="1" smtClean="0">
                <a:latin typeface="Arial" pitchFamily="34" charset="0"/>
              </a:rPr>
              <a:t>Instruções:</a:t>
            </a:r>
          </a:p>
          <a:p>
            <a:r>
              <a:rPr lang="pt-PT" smtClean="0">
                <a:latin typeface="Arial" pitchFamily="34" charset="0"/>
              </a:rPr>
              <a:t>Peça aos formandos para verem o estudo de Stringer (Stringer </a:t>
            </a:r>
            <a:r>
              <a:rPr lang="pt-PT" i="1" smtClean="0">
                <a:latin typeface="Arial" pitchFamily="34" charset="0"/>
              </a:rPr>
              <a:t>et al</a:t>
            </a:r>
            <a:r>
              <a:rPr lang="pt-PT" smtClean="0">
                <a:latin typeface="Arial" pitchFamily="34" charset="0"/>
              </a:rPr>
              <a:t> 2006) realizado na  Zâmbia e sua respectiva interpretação,  na unidade 4.2 do MR.  Os formandos devem explicar o resultado do estudo</a:t>
            </a:r>
          </a:p>
          <a:p>
            <a:endParaRPr lang="en-US" smtClean="0">
              <a:latin typeface="Arial" pitchFamily="34" charset="0"/>
            </a:endParaRP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53E263-EE0F-4168-B67F-44ABF2BD7D7B}" type="slidenum">
              <a:rPr lang="en-US" smtClean="0">
                <a:latin typeface="Arial" pitchFamily="34" charset="0"/>
              </a:rPr>
              <a:pPr>
                <a:defRPr/>
              </a:pPr>
              <a:t>5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69EBD6-F603-4022-9B4A-D75C065CF9D2}" type="slidenum">
              <a:rPr lang="en-US" smtClean="0">
                <a:latin typeface="Arial" pitchFamily="34" charset="0"/>
              </a:rPr>
              <a:pPr>
                <a:defRPr/>
              </a:pPr>
              <a:t>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</a:endParaRPr>
          </a:p>
          <a:p>
            <a:pPr eaLnBrk="1" hangingPunct="1"/>
            <a:endParaRPr lang="pt-PT" smtClean="0">
              <a:latin typeface="Arial" pitchFamily="34" charset="0"/>
            </a:endParaRPr>
          </a:p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DE62D5-C1C7-4D0B-907D-577EFA602D75}" type="slidenum">
              <a:rPr lang="en-US" smtClean="0">
                <a:latin typeface="Arial" pitchFamily="34" charset="0"/>
              </a:rPr>
              <a:pPr>
                <a:defRPr/>
              </a:pPr>
              <a:t>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PT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PT" b="1" smtClean="0">
                <a:latin typeface="Arial" pitchFamily="34" charset="0"/>
              </a:rPr>
              <a:t>Instruções para o Docente: </a:t>
            </a:r>
          </a:p>
          <a:p>
            <a:pPr>
              <a:buFontTx/>
              <a:buChar char="•"/>
            </a:pPr>
            <a:r>
              <a:rPr lang="pt-BR" smtClean="0">
                <a:latin typeface="Geneva"/>
              </a:rPr>
              <a:t> </a:t>
            </a:r>
            <a:r>
              <a:rPr lang="en-GB" smtClean="0">
                <a:latin typeface="Geneva"/>
              </a:rPr>
              <a:t>Peça aos formandos para consultarem a Folha de Exercícios na Unidade 4.2 “</a:t>
            </a:r>
            <a:r>
              <a:rPr lang="pt-PT" smtClean="0">
                <a:latin typeface="Arial" pitchFamily="34" charset="0"/>
              </a:rPr>
              <a:t>Caquexia ou Síndrome de Caquexia de SIDA” </a:t>
            </a:r>
            <a:r>
              <a:rPr lang="en-GB" smtClean="0">
                <a:latin typeface="Geneva"/>
              </a:rPr>
              <a:t>do Caderno de Exercícios</a:t>
            </a:r>
          </a:p>
          <a:p>
            <a:pPr>
              <a:buFontTx/>
              <a:buChar char="•"/>
            </a:pPr>
            <a:r>
              <a:rPr lang="en-GB" smtClean="0">
                <a:latin typeface="Geneva"/>
              </a:rPr>
              <a:t>Consultar as instru</a:t>
            </a:r>
            <a:r>
              <a:rPr lang="pt-BR" smtClean="0">
                <a:latin typeface="Geneva"/>
              </a:rPr>
              <a:t>ções na Folha de Exercícios a seguir para realizar a actividade.</a:t>
            </a:r>
            <a:endParaRPr lang="pt-PT" smtClean="0">
              <a:latin typeface="Arial" pitchFamily="34" charset="0"/>
            </a:endParaRPr>
          </a:p>
          <a:p>
            <a:endParaRPr lang="pt-PT" smtClean="0">
              <a:latin typeface="Arial" pitchFamily="34" charset="0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073D428-F97A-49F3-BB0D-0EA96D1B0E9B}" type="slidenum">
              <a:rPr lang="en-US" smtClean="0">
                <a:latin typeface="Arial" pitchFamily="34" charset="0"/>
              </a:rPr>
              <a:pPr>
                <a:defRPr/>
              </a:pPr>
              <a:t>8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pt-PT" b="1" smtClean="0">
                <a:latin typeface="Arial" pitchFamily="34" charset="0"/>
              </a:rPr>
              <a:t>Instruções para o Docente: </a:t>
            </a:r>
          </a:p>
          <a:p>
            <a:pPr>
              <a:buFontTx/>
              <a:buChar char="•"/>
            </a:pPr>
            <a:r>
              <a:rPr lang="pt-BR" smtClean="0">
                <a:latin typeface="Geneva"/>
              </a:rPr>
              <a:t> </a:t>
            </a:r>
            <a:r>
              <a:rPr lang="en-GB" smtClean="0">
                <a:latin typeface="Geneva"/>
              </a:rPr>
              <a:t>Peça aos formandos para consultarem a Folha de Exercícios da Unidade 4.2 “</a:t>
            </a:r>
            <a:r>
              <a:rPr lang="pt-BR" smtClean="0">
                <a:latin typeface="Arial" pitchFamily="34" charset="0"/>
              </a:rPr>
              <a:t>Cálculo e Interpretação do Índice de Massa Corporal (IMC)” </a:t>
            </a:r>
            <a:r>
              <a:rPr lang="en-GB" smtClean="0">
                <a:latin typeface="Geneva"/>
              </a:rPr>
              <a:t>do Caderno de Exercícios</a:t>
            </a:r>
          </a:p>
          <a:p>
            <a:pPr>
              <a:buFontTx/>
              <a:buChar char="•"/>
            </a:pPr>
            <a:r>
              <a:rPr lang="en-GB" smtClean="0">
                <a:latin typeface="Geneva"/>
              </a:rPr>
              <a:t>Consultar as instru</a:t>
            </a:r>
            <a:r>
              <a:rPr lang="pt-BR" smtClean="0">
                <a:latin typeface="Geneva"/>
              </a:rPr>
              <a:t>ções na Folha de Exercícios a seguir para realizar a actividade.</a:t>
            </a:r>
            <a:endParaRPr lang="pt-PT" smtClean="0">
              <a:latin typeface="Arial" pitchFamily="34" charset="0"/>
            </a:endParaRPr>
          </a:p>
          <a:p>
            <a:endParaRPr lang="pt-PT" b="1" smtClean="0">
              <a:latin typeface="Arial" pitchFamily="34" charset="0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316E15-60B4-4B24-9C46-288DEF07473C}" type="slidenum">
              <a:rPr lang="en-US" smtClean="0">
                <a:latin typeface="Arial" pitchFamily="34" charset="0"/>
              </a:rPr>
              <a:pPr>
                <a:defRPr/>
              </a:pPr>
              <a:t>10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59979791-8B0A-4105-BD71-4FD5993F1197}" type="slidenum">
              <a:rPr lang="en-US" sz="1200">
                <a:latin typeface="Arial" charset="0"/>
                <a:cs typeface="+mn-cs"/>
              </a:rPr>
              <a:pPr algn="r">
                <a:defRPr/>
              </a:pPr>
              <a:t>‹#›</a:t>
            </a:fld>
            <a:endParaRPr lang="en-US" sz="1200" dirty="0">
              <a:latin typeface="Arial" charset="0"/>
              <a:cs typeface="+mn-cs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577850" y="381000"/>
            <a:ext cx="0" cy="6096000"/>
          </a:xfrm>
          <a:prstGeom prst="line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457200" y="381000"/>
            <a:ext cx="0" cy="6096000"/>
          </a:xfrm>
          <a:prstGeom prst="line">
            <a:avLst/>
          </a:prstGeom>
          <a:noFill/>
          <a:ln w="4445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347663" y="381000"/>
            <a:ext cx="0" cy="609600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pic>
        <p:nvPicPr>
          <p:cNvPr id="9" name="Object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457200"/>
            <a:ext cx="151765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f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f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f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af-Z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</p:txBody>
      </p:sp>
      <p:sp>
        <p:nvSpPr>
          <p:cNvPr id="144390" name="Line 6"/>
          <p:cNvSpPr>
            <a:spLocks noChangeShapeType="1"/>
          </p:cNvSpPr>
          <p:nvPr/>
        </p:nvSpPr>
        <p:spPr bwMode="auto">
          <a:xfrm>
            <a:off x="457200" y="1447800"/>
            <a:ext cx="8229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144391" name="Line 7"/>
          <p:cNvSpPr>
            <a:spLocks noChangeShapeType="1"/>
          </p:cNvSpPr>
          <p:nvPr/>
        </p:nvSpPr>
        <p:spPr bwMode="auto">
          <a:xfrm>
            <a:off x="457200" y="1385888"/>
            <a:ext cx="822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pic>
        <p:nvPicPr>
          <p:cNvPr id="1031" name="Object 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01000" y="304800"/>
            <a:ext cx="8667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4394" name="Line 10"/>
          <p:cNvSpPr>
            <a:spLocks noChangeShapeType="1"/>
          </p:cNvSpPr>
          <p:nvPr/>
        </p:nvSpPr>
        <p:spPr bwMode="auto">
          <a:xfrm>
            <a:off x="457200" y="1524000"/>
            <a:ext cx="8229600" cy="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1176D808-6FE1-4742-B6AB-EAE205C32ABB}" type="slidenum">
              <a:rPr lang="en-US" sz="1200">
                <a:solidFill>
                  <a:schemeClr val="bg1">
                    <a:lumMod val="50000"/>
                  </a:schemeClr>
                </a:solidFill>
                <a:latin typeface="Arial" charset="0"/>
                <a:cs typeface="+mn-cs"/>
              </a:rPr>
              <a:pPr algn="r">
                <a:defRPr/>
              </a:pPr>
              <a:t>‹#›</a:t>
            </a:fld>
            <a:endParaRPr lang="en-US" sz="1200" dirty="0">
              <a:solidFill>
                <a:schemeClr val="bg1">
                  <a:lumMod val="50000"/>
                </a:schemeClr>
              </a:solidFill>
              <a:latin typeface="Arial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67" r:id="rId2"/>
    <p:sldLayoutId id="2147484168" r:id="rId3"/>
    <p:sldLayoutId id="2147484169" r:id="rId4"/>
    <p:sldLayoutId id="2147484170" r:id="rId5"/>
    <p:sldLayoutId id="2147484171" r:id="rId6"/>
    <p:sldLayoutId id="2147484172" r:id="rId7"/>
    <p:sldLayoutId id="2147484173" r:id="rId8"/>
    <p:sldLayoutId id="2147484174" r:id="rId9"/>
    <p:sldLayoutId id="2147484175" r:id="rId10"/>
    <p:sldLayoutId id="2147484176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0"/>
            <a:ext cx="7848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pt-PT" smtClean="0"/>
          </a:p>
        </p:txBody>
      </p:sp>
      <p:sp>
        <p:nvSpPr>
          <p:cNvPr id="144389" name="Rectangle 5"/>
          <p:cNvSpPr>
            <a:spLocks noChangeArrowheads="1"/>
          </p:cNvSpPr>
          <p:nvPr/>
        </p:nvSpPr>
        <p:spPr bwMode="auto">
          <a:xfrm>
            <a:off x="7620000" y="6381750"/>
            <a:ext cx="1066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DC6F8F00-7E10-44D8-B1C6-08A0B3234957}" type="slidenum">
              <a:rPr lang="en-US" sz="1200">
                <a:latin typeface="Arial" charset="0"/>
                <a:cs typeface="+mn-cs"/>
              </a:rPr>
              <a:pPr algn="r">
                <a:defRPr/>
              </a:pPr>
              <a:t>‹#›</a:t>
            </a:fld>
            <a:endParaRPr lang="en-US" sz="1200" dirty="0">
              <a:latin typeface="Arial" charset="0"/>
              <a:cs typeface="+mn-cs"/>
            </a:endParaRPr>
          </a:p>
        </p:txBody>
      </p:sp>
      <p:sp>
        <p:nvSpPr>
          <p:cNvPr id="144392" name="Rectangle 8"/>
          <p:cNvSpPr>
            <a:spLocks noChangeArrowheads="1"/>
          </p:cNvSpPr>
          <p:nvPr/>
        </p:nvSpPr>
        <p:spPr bwMode="auto">
          <a:xfrm>
            <a:off x="0" y="25447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defRPr/>
            </a:pPr>
            <a:endParaRPr lang="af-ZA" sz="2400">
              <a:latin typeface="Arial" charset="0"/>
              <a:cs typeface="+mn-cs"/>
            </a:endParaRPr>
          </a:p>
        </p:txBody>
      </p:sp>
      <p:pic>
        <p:nvPicPr>
          <p:cNvPr id="2053" name="Object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304800"/>
            <a:ext cx="8667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  <p:sldLayoutId id="2147484188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Char char="•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f-Z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 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type="subTitle" idx="1"/>
          </p:nvPr>
        </p:nvSpPr>
        <p:spPr>
          <a:xfrm>
            <a:off x="914400" y="2362200"/>
            <a:ext cx="8001000" cy="25908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pt-PT" sz="4000" b="1" smtClean="0"/>
              <a:t>Unidade 4.2 </a:t>
            </a:r>
          </a:p>
          <a:p>
            <a:pPr eaLnBrk="1" hangingPunct="1">
              <a:lnSpc>
                <a:spcPct val="120000"/>
              </a:lnSpc>
            </a:pPr>
            <a:r>
              <a:rPr lang="pt-PT" sz="4000" b="1" smtClean="0"/>
              <a:t>Emagrecimento no Doente HIV+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z="3200" smtClean="0"/>
              <a:t>Actividade: Cálculo e Interpretação do IMC</a:t>
            </a:r>
            <a:endParaRPr lang="pt-PT" sz="3200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smtClean="0"/>
              <a:t>No diagnóstico das condições de estadios III e IV, é importante calcular o IMC, além de registar as mudanças de peso. </a:t>
            </a:r>
          </a:p>
          <a:p>
            <a:pPr eaLnBrk="1" hangingPunct="1">
              <a:buFontTx/>
              <a:buNone/>
            </a:pPr>
            <a:endParaRPr lang="pt-BR" smtClean="0"/>
          </a:p>
          <a:p>
            <a:pPr eaLnBrk="1" hangingPunct="1"/>
            <a:r>
              <a:rPr lang="pt-BR" b="1" smtClean="0"/>
              <a:t>Folha de Exercício  </a:t>
            </a:r>
            <a:r>
              <a:rPr lang="pt-BR" smtClean="0"/>
              <a:t>– Cálculo e Interpretação do Índice de Massa Corporal (IMC)</a:t>
            </a:r>
          </a:p>
          <a:p>
            <a:pPr eaLnBrk="1" hangingPunct="1"/>
            <a:r>
              <a:rPr lang="pt-BR" b="1" smtClean="0"/>
              <a:t>Pontos para discussão: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pt-BR" smtClean="0"/>
              <a:t>Interpretação do resultado do cálculo do IMC</a:t>
            </a:r>
          </a:p>
          <a:p>
            <a:pPr lvl="1" eaLnBrk="1" hangingPunct="1">
              <a:buFontTx/>
              <a:buNone/>
            </a:pPr>
            <a:endParaRPr lang="pt-BR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dirty="0" smtClean="0"/>
              <a:t>Causas e Consequências da Desnutrição na Pessoa HIV+</a:t>
            </a:r>
            <a:endParaRPr lang="pt-PT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Causas da desnutrição na Pessoa HIV+ (1)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 eaLnBrk="1" hangingPunct="1">
              <a:buFontTx/>
              <a:buNone/>
              <a:defRPr/>
            </a:pPr>
            <a:r>
              <a:rPr lang="pt-PT" dirty="0" smtClean="0"/>
              <a:t>Existem duas categorias de causas da desnutrição na pessoa vivendo com HIV ou SIDA.</a:t>
            </a:r>
          </a:p>
          <a:p>
            <a:pPr algn="just" eaLnBrk="1" hangingPunct="1">
              <a:buFontTx/>
              <a:buNone/>
              <a:defRPr/>
            </a:pPr>
            <a:endParaRPr lang="pt-PT" dirty="0" smtClean="0"/>
          </a:p>
          <a:p>
            <a:pPr marL="514350" indent="-514350" algn="just" eaLnBrk="1" hangingPunct="1">
              <a:buClrTx/>
              <a:buFontTx/>
              <a:buAutoNum type="arabicPeriod"/>
              <a:defRPr/>
            </a:pPr>
            <a:r>
              <a:rPr lang="pt-PT" dirty="0" smtClean="0"/>
              <a:t>Aumento nos requisitos de energia ou outros nutrientes pelo corpo (o corpo precisa de mais nutrientes que antes para fazer as mesmas actividades)</a:t>
            </a:r>
          </a:p>
          <a:p>
            <a:pPr marL="514350" indent="-514350" algn="just" eaLnBrk="1" hangingPunct="1">
              <a:buClrTx/>
              <a:buFontTx/>
              <a:buAutoNum type="arabicPeriod"/>
              <a:defRPr/>
            </a:pPr>
            <a:endParaRPr lang="pt-PT" dirty="0" smtClean="0"/>
          </a:p>
          <a:p>
            <a:pPr marL="514350" indent="-514350" algn="just" eaLnBrk="1" hangingPunct="1">
              <a:buClrTx/>
              <a:buFontTx/>
              <a:buAutoNum type="arabicPeriod"/>
              <a:defRPr/>
            </a:pPr>
            <a:r>
              <a:rPr lang="pt-PT" dirty="0" smtClean="0"/>
              <a:t>Redução na alimentação, ou perda dos nutrientes ingeridos </a:t>
            </a:r>
          </a:p>
          <a:p>
            <a:pPr marL="514350" indent="-514350" algn="just" eaLnBrk="1" hangingPunct="1">
              <a:buFontTx/>
              <a:buNone/>
              <a:defRPr/>
            </a:pPr>
            <a:endParaRPr lang="pt-PT" dirty="0" smtClean="0"/>
          </a:p>
          <a:p>
            <a:pPr marL="514350" indent="-514350" algn="just" eaLnBrk="1" hangingPunct="1">
              <a:buFontTx/>
              <a:buNone/>
              <a:defRPr/>
            </a:pPr>
            <a:r>
              <a:rPr lang="pt-PT" dirty="0" smtClean="0"/>
              <a:t>Estas duas categorias afectam a maioria dos pacientes seropositivos com desnutrição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Causas da desnutrição na Pessoa HIV+ (2)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pt-PT" b="1" smtClean="0"/>
              <a:t>Aumento nos requisitos nutricionais do corpo: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smtClean="0"/>
              <a:t>A infecção pelo HIV e/ou outras infecções (oportunistas e não oportunistas) aumentam o uso de energia e de micronutrientes pelo corpo (o corpo usa energia para resistir às infecções).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smtClean="0"/>
              <a:t>Este efeito é maior quando a carga viral é mais alta.</a:t>
            </a:r>
          </a:p>
          <a:p>
            <a:pPr eaLnBrk="1" hangingPunct="1">
              <a:lnSpc>
                <a:spcPct val="150000"/>
              </a:lnSpc>
            </a:pPr>
            <a:endParaRPr lang="pt-PT" smtClean="0"/>
          </a:p>
          <a:p>
            <a:pPr eaLnBrk="1" hangingPunct="1">
              <a:lnSpc>
                <a:spcPct val="150000"/>
              </a:lnSpc>
              <a:buFontTx/>
              <a:buNone/>
            </a:pPr>
            <a:r>
              <a:rPr lang="pt-PT" smtClean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Causas da desnutrição na Pessoa HIV+ (3)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eaLnBrk="1" hangingPunct="1">
              <a:buFontTx/>
              <a:buNone/>
              <a:defRPr/>
            </a:pPr>
            <a:r>
              <a:rPr lang="pt-PT" b="1" dirty="0" smtClean="0"/>
              <a:t>Aumento dos requisitos nutricionais do corpo: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2400" dirty="0" smtClean="0"/>
              <a:t>O paciente HIV+ assintomático utiliza 10% mais de energia (calorias) em relaç</a:t>
            </a:r>
            <a:r>
              <a:rPr lang="pt-PT" altLang="ja-JP" sz="2400" dirty="0" smtClean="0">
                <a:ea typeface="MS PGothic" pitchFamily="34" charset="-128"/>
              </a:rPr>
              <a:t>ão</a:t>
            </a:r>
            <a:r>
              <a:rPr lang="pt-PT" sz="2400" dirty="0" smtClean="0"/>
              <a:t> a um paciente n</a:t>
            </a:r>
            <a:r>
              <a:rPr lang="pt-PT" altLang="ja-JP" sz="2400" dirty="0" smtClean="0">
                <a:ea typeface="MS PGothic" pitchFamily="34" charset="-128"/>
              </a:rPr>
              <a:t>ão infectado pelo</a:t>
            </a:r>
            <a:r>
              <a:rPr lang="pt-PT" sz="2400" dirty="0" smtClean="0"/>
              <a:t> HIV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2400" dirty="0" smtClean="0"/>
              <a:t>Na fase de recuperação ap</a:t>
            </a:r>
            <a:r>
              <a:rPr lang="pt-PT" altLang="ja-JP" sz="2400" dirty="0" smtClean="0">
                <a:ea typeface="MS PGothic" pitchFamily="34" charset="-128"/>
              </a:rPr>
              <a:t>ós</a:t>
            </a:r>
            <a:r>
              <a:rPr lang="pt-PT" sz="2400" dirty="0" smtClean="0"/>
              <a:t> uma infecção grave, o doente HIV+ precisa de 20-50% mais de energia (calorias).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pt-PT" sz="2400" dirty="0" smtClean="0"/>
              <a:t>Todas as pessoas seropositivas precisam de mais calorias que as seronegativas para que assim mantenham o mesmo peso e o mesmo nível de actividade.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Causas da desnutrição na Pessoa HIV+ (4)</a:t>
            </a:r>
            <a:endParaRPr lang="en-US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eaLnBrk="1" hangingPunct="1">
              <a:buFontTx/>
              <a:buNone/>
              <a:defRPr/>
            </a:pPr>
            <a:r>
              <a:rPr lang="pt-PT" b="1" dirty="0" smtClean="0"/>
              <a:t>Algumas causas que levam à redução da alimentação e/ou perda dos nutrientes ingeridos:</a:t>
            </a:r>
          </a:p>
          <a:p>
            <a:pPr algn="just" eaLnBrk="1" hangingPunct="1">
              <a:defRPr/>
            </a:pPr>
            <a:r>
              <a:rPr lang="pt-PT" dirty="0" smtClean="0"/>
              <a:t>Vómitos e diarreia, problemas de absorção  </a:t>
            </a:r>
          </a:p>
          <a:p>
            <a:pPr algn="just" eaLnBrk="1" hangingPunct="1">
              <a:defRPr/>
            </a:pPr>
            <a:r>
              <a:rPr lang="pt-PT" dirty="0" smtClean="0"/>
              <a:t>Acesso inadequado aos alimentos, causado por doença, estigma e/ou pobreza</a:t>
            </a:r>
          </a:p>
          <a:p>
            <a:pPr algn="just" eaLnBrk="1" hangingPunct="1">
              <a:defRPr/>
            </a:pPr>
            <a:r>
              <a:rPr lang="pt-PT" dirty="0" smtClean="0"/>
              <a:t>Conhecimentos inadequados sobre as boas práticas de alimentação</a:t>
            </a:r>
          </a:p>
          <a:p>
            <a:pPr algn="just" eaLnBrk="1" hangingPunct="1">
              <a:defRPr/>
            </a:pPr>
            <a:r>
              <a:rPr lang="pt-PT" dirty="0" smtClean="0"/>
              <a:t>Feridas na boca, esófago e estômago que provocam dor ao comer/deglutir</a:t>
            </a:r>
          </a:p>
          <a:p>
            <a:pPr algn="just" eaLnBrk="1" hangingPunct="1">
              <a:defRPr/>
            </a:pPr>
            <a:r>
              <a:rPr lang="pt-PT" dirty="0" smtClean="0"/>
              <a:t>Náusea, falta de apetite</a:t>
            </a:r>
          </a:p>
          <a:p>
            <a:pPr eaLnBrk="1" hangingPunct="1">
              <a:defRPr/>
            </a:pPr>
            <a:endParaRPr lang="pt-PT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Consequências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pt-PT" dirty="0" smtClean="0"/>
              <a:t>desnutrição no Paciente HIV+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smtClean="0"/>
              <a:t>Desenvolvimento mais rápido de SIDA </a:t>
            </a:r>
          </a:p>
          <a:p>
            <a:pPr algn="just" eaLnBrk="1" hangingPunct="1"/>
            <a:r>
              <a:rPr lang="pt-PT" smtClean="0"/>
              <a:t>Aumento da vulnerabilidade </a:t>
            </a:r>
            <a:r>
              <a:rPr lang="en-US" smtClean="0"/>
              <a:t>à</a:t>
            </a:r>
            <a:r>
              <a:rPr lang="pt-PT" smtClean="0"/>
              <a:t>s infecções</a:t>
            </a:r>
          </a:p>
          <a:p>
            <a:pPr algn="just" eaLnBrk="1" hangingPunct="1"/>
            <a:r>
              <a:rPr lang="pt-PT" smtClean="0"/>
              <a:t>Dificuldade para trabalhar, pobreza</a:t>
            </a:r>
          </a:p>
          <a:p>
            <a:pPr algn="just" eaLnBrk="1" hangingPunct="1"/>
            <a:r>
              <a:rPr lang="pt-PT" smtClean="0"/>
              <a:t>Estigma</a:t>
            </a:r>
          </a:p>
          <a:p>
            <a:pPr algn="just" eaLnBrk="1" hangingPunct="1"/>
            <a:r>
              <a:rPr lang="pt-PT" smtClean="0"/>
              <a:t>Na criança: </a:t>
            </a: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pt-PT" sz="2400" smtClean="0"/>
              <a:t>atraso no crescimento e dificuldade de aprendizagem</a:t>
            </a:r>
          </a:p>
          <a:p>
            <a:pPr algn="just" eaLnBrk="1" hangingPunct="1"/>
            <a:r>
              <a:rPr lang="pt-PT" smtClean="0"/>
              <a:t>Na mulher gr</a:t>
            </a:r>
            <a:r>
              <a:rPr lang="pt-PT" altLang="ja-JP" smtClean="0">
                <a:ea typeface="MS PGothic" pitchFamily="34" charset="-128"/>
              </a:rPr>
              <a:t>á</a:t>
            </a:r>
            <a:r>
              <a:rPr lang="pt-PT" smtClean="0"/>
              <a:t>vida: </a:t>
            </a: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pt-PT" sz="2400" smtClean="0"/>
              <a:t>atraso no crescimento do feto</a:t>
            </a:r>
          </a:p>
          <a:p>
            <a:pPr algn="just" eaLnBrk="1" hangingPunct="1"/>
            <a:r>
              <a:rPr lang="pt-PT" smtClean="0"/>
              <a:t>Elevado risco de mortalidade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Actividade: Analisando Estudos (Desnutrição e Mortalidade)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z="3200" b="1" smtClean="0"/>
              <a:t>Folha de Exercício  </a:t>
            </a:r>
            <a:r>
              <a:rPr lang="pt-BR" sz="3200" smtClean="0"/>
              <a:t>– </a:t>
            </a:r>
            <a:r>
              <a:rPr lang="pt-PT" sz="3200" smtClean="0"/>
              <a:t>Analisando Estudos</a:t>
            </a:r>
          </a:p>
          <a:p>
            <a:pPr eaLnBrk="1" hangingPunct="1"/>
            <a:endParaRPr lang="pt-PT" sz="3200" smtClean="0"/>
          </a:p>
          <a:p>
            <a:pPr eaLnBrk="1" hangingPunct="1"/>
            <a:r>
              <a:rPr lang="pt-PT" sz="3200" b="1" smtClean="0"/>
              <a:t>Pontos para discussão: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pt-PT" sz="3200" smtClean="0"/>
              <a:t>Analisar e interpretar diferentes estudos sobre nutrição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Diagnóstico da desnutrição: Anamnese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pt-PT" smtClean="0"/>
              <a:t>Se o paciente est</a:t>
            </a:r>
            <a:r>
              <a:rPr lang="en-US" smtClean="0"/>
              <a:t>iver</a:t>
            </a:r>
            <a:r>
              <a:rPr lang="pt-PT" smtClean="0"/>
              <a:t> a perder peso ou tiver o IMC baixo, pergunte: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pt-PT" smtClean="0"/>
              <a:t>Tem tosse, febre, suores nocturnos, hemoptise?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pt-PT" smtClean="0"/>
              <a:t>Como </a:t>
            </a:r>
            <a:r>
              <a:rPr lang="en-US" smtClean="0"/>
              <a:t>é</a:t>
            </a:r>
            <a:r>
              <a:rPr lang="pt-PT" smtClean="0"/>
              <a:t> o seu apetite?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pt-PT" smtClean="0"/>
              <a:t>Tem náuseas, vómitos ou diarreia?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pt-PT" smtClean="0"/>
              <a:t>Tem dificuldade ou dor ao engolir ou mastigar?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pt-PT" smtClean="0"/>
              <a:t>Tem dor de estômago?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pt-PT" smtClean="0"/>
              <a:t>Tem alimentos e água potável em casa? 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pt-PT" smtClean="0"/>
              <a:t>O que comeu ontem?</a:t>
            </a:r>
            <a:r>
              <a:rPr lang="en-US" smtClean="0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Diagnóstico da desnutrição: Exame F</a:t>
            </a:r>
            <a:r>
              <a:rPr lang="pt-PT" altLang="ja-JP" dirty="0" smtClean="0">
                <a:ea typeface="MS PGothic" pitchFamily="34" charset="-128"/>
              </a:rPr>
              <a:t>í</a:t>
            </a:r>
            <a:r>
              <a:rPr lang="pt-PT" dirty="0" smtClean="0"/>
              <a:t>sico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ü"/>
            </a:pPr>
            <a:r>
              <a:rPr lang="pt-PT" dirty="0" smtClean="0"/>
              <a:t>Pesar o paciente todas as vezes que vem </a:t>
            </a:r>
            <a:r>
              <a:rPr lang="pt-PT" altLang="ja-JP" dirty="0" smtClean="0">
                <a:ea typeface="MS PGothic" pitchFamily="34" charset="-128"/>
              </a:rPr>
              <a:t>à consulta</a:t>
            </a:r>
            <a:r>
              <a:rPr lang="pt-PT" dirty="0" smtClean="0"/>
              <a:t>;  medir a estatura na primeira visita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pt-PT" dirty="0" smtClean="0"/>
              <a:t>Calcular o IMC em cada visita: verificar se est</a:t>
            </a:r>
            <a:r>
              <a:rPr lang="pt-PT" altLang="ja-JP" dirty="0" smtClean="0">
                <a:ea typeface="MS PGothic" pitchFamily="34" charset="-128"/>
              </a:rPr>
              <a:t>á</a:t>
            </a:r>
            <a:r>
              <a:rPr lang="pt-PT" dirty="0" smtClean="0"/>
              <a:t> a baixar ou se é inferior a 18,5 kg/m</a:t>
            </a:r>
            <a:r>
              <a:rPr lang="pt-PT" baseline="30000" dirty="0" smtClean="0"/>
              <a:t>2</a:t>
            </a:r>
            <a:r>
              <a:rPr lang="pt-PT" dirty="0" smtClean="0"/>
              <a:t>;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pt-PT" dirty="0" smtClean="0"/>
              <a:t>Comparar o peso actual ao peso anterior </a:t>
            </a:r>
            <a:r>
              <a:rPr lang="pt-PT" altLang="ja-JP" dirty="0" smtClean="0">
                <a:ea typeface="MS PGothic" pitchFamily="34" charset="-128"/>
              </a:rPr>
              <a:t>à infecção por</a:t>
            </a:r>
            <a:r>
              <a:rPr lang="pt-PT" dirty="0" smtClean="0"/>
              <a:t> HIV (se possível) e ao peso da </a:t>
            </a:r>
            <a:r>
              <a:rPr lang="pt-PT" altLang="ja-JP" dirty="0" smtClean="0">
                <a:ea typeface="MS PGothic" pitchFamily="34" charset="-128"/>
              </a:rPr>
              <a:t>ú</a:t>
            </a:r>
            <a:r>
              <a:rPr lang="pt-PT" dirty="0" smtClean="0"/>
              <a:t>ltima visita;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pt-PT" dirty="0" smtClean="0"/>
              <a:t>Observe a face e os membros e procure sinais de emagrecimento</a:t>
            </a:r>
          </a:p>
          <a:p>
            <a:pPr algn="just" eaLnBrk="1" hangingPunct="1">
              <a:buFont typeface="Wingdings" pitchFamily="2" charset="2"/>
              <a:buChar char="ü"/>
            </a:pPr>
            <a:r>
              <a:rPr lang="pt-PT" dirty="0" smtClean="0"/>
              <a:t>Nas mulheres grávidas medir Perímetro Braquial e ganho de peso mensal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Introdução</a:t>
            </a:r>
            <a:endParaRPr 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defRPr/>
            </a:pPr>
            <a:r>
              <a:rPr lang="pt-PT" dirty="0" smtClean="0"/>
              <a:t>O emagrecimento no doente</a:t>
            </a:r>
            <a:r>
              <a:rPr lang="en-US" dirty="0" smtClean="0"/>
              <a:t> HIV+</a:t>
            </a:r>
            <a:r>
              <a:rPr lang="pt-PT" dirty="0" smtClean="0"/>
              <a:t> pode ser um indicador de uma condição de </a:t>
            </a:r>
            <a:r>
              <a:rPr lang="pt-PT" dirty="0" err="1" smtClean="0"/>
              <a:t>estadio</a:t>
            </a:r>
            <a:r>
              <a:rPr lang="pt-PT" dirty="0" smtClean="0"/>
              <a:t> </a:t>
            </a:r>
            <a:r>
              <a:rPr lang="pt-PT" dirty="0" err="1" smtClean="0"/>
              <a:t>II</a:t>
            </a:r>
            <a:r>
              <a:rPr lang="pt-PT" dirty="0" smtClean="0"/>
              <a:t>, </a:t>
            </a:r>
            <a:r>
              <a:rPr lang="pt-PT" dirty="0" err="1" smtClean="0"/>
              <a:t>III</a:t>
            </a:r>
            <a:r>
              <a:rPr lang="pt-PT" dirty="0" smtClean="0"/>
              <a:t>, ou </a:t>
            </a:r>
            <a:r>
              <a:rPr lang="pt-PT" dirty="0" err="1" smtClean="0"/>
              <a:t>IV</a:t>
            </a:r>
            <a:r>
              <a:rPr lang="pt-PT" dirty="0" smtClean="0"/>
              <a:t>.</a:t>
            </a:r>
          </a:p>
          <a:p>
            <a:pPr algn="just" eaLnBrk="1" hangingPunct="1">
              <a:defRPr/>
            </a:pPr>
            <a:r>
              <a:rPr lang="pt-PT" dirty="0" smtClean="0"/>
              <a:t>O controlo do peso e do </a:t>
            </a:r>
            <a:r>
              <a:rPr lang="pt-PT" dirty="0" err="1" smtClean="0"/>
              <a:t>IMC</a:t>
            </a:r>
            <a:r>
              <a:rPr lang="pt-PT" dirty="0" smtClean="0"/>
              <a:t> é importante, porque o aumento do peso e/ou </a:t>
            </a:r>
            <a:r>
              <a:rPr lang="pt-PT" dirty="0" err="1" smtClean="0"/>
              <a:t>IMC</a:t>
            </a:r>
            <a:r>
              <a:rPr lang="pt-PT" dirty="0" smtClean="0"/>
              <a:t> pode ser um indicador de uma resposta positiva ao tratamento (de SIDA, de </a:t>
            </a:r>
            <a:r>
              <a:rPr lang="pt-PT" dirty="0" err="1" smtClean="0"/>
              <a:t>IO</a:t>
            </a:r>
            <a:r>
              <a:rPr lang="pt-PT" dirty="0" smtClean="0"/>
              <a:t>, ou de deficiências  nutricionais). </a:t>
            </a:r>
          </a:p>
          <a:p>
            <a:pPr algn="just" eaLnBrk="1" hangingPunct="1">
              <a:defRPr/>
            </a:pPr>
            <a:r>
              <a:rPr lang="pt-PT" dirty="0" smtClean="0"/>
              <a:t>A sua  diminuição  pode indicar o desenvolvimento de uma </a:t>
            </a:r>
            <a:r>
              <a:rPr lang="pt-PT" dirty="0" err="1" smtClean="0"/>
              <a:t>IO</a:t>
            </a:r>
            <a:r>
              <a:rPr lang="pt-PT" dirty="0" smtClean="0"/>
              <a:t>, falência terapêutica ou outra complicação.</a:t>
            </a: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F:\toolkit\images\library\Wasting2_jul0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04800"/>
            <a:ext cx="4038600" cy="637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Title 2"/>
          <p:cNvSpPr>
            <a:spLocks noGrp="1"/>
          </p:cNvSpPr>
          <p:nvPr>
            <p:ph type="ctrTitle"/>
          </p:nvPr>
        </p:nvSpPr>
        <p:spPr>
          <a:xfrm>
            <a:off x="5029200" y="2895600"/>
            <a:ext cx="3886200" cy="1470025"/>
          </a:xfrm>
        </p:spPr>
        <p:txBody>
          <a:bodyPr/>
          <a:lstStyle/>
          <a:p>
            <a:pPr eaLnBrk="1" hangingPunct="1"/>
            <a:r>
              <a:rPr lang="en-US" sz="2400" smtClean="0"/>
              <a:t>Emagrecimento visível da face e dos membros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Emergências Nutricionais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eaLnBrk="1" hangingPunct="1">
              <a:spcBef>
                <a:spcPts val="0"/>
              </a:spcBef>
              <a:buClrTx/>
              <a:buFontTx/>
              <a:buNone/>
              <a:defRPr/>
            </a:pPr>
            <a:r>
              <a:rPr lang="pt-PT" sz="2400" dirty="0" smtClean="0"/>
              <a:t>Se o IMC &lt; 16,0 kg/m</a:t>
            </a:r>
            <a:r>
              <a:rPr lang="pt-PT" sz="2400" baseline="30000" dirty="0" smtClean="0"/>
              <a:t>2</a:t>
            </a:r>
            <a:r>
              <a:rPr lang="pt-PT" sz="2400" dirty="0" smtClean="0"/>
              <a:t> for instável ou se não pode comer, o tratamento de emergência é semelhante ao tratamento da criança com desnutrição severa:</a:t>
            </a:r>
          </a:p>
          <a:p>
            <a:pPr marL="514350" indent="-514350" algn="just" eaLnBrk="1" hangingPunct="1">
              <a:buClrTx/>
              <a:buFontTx/>
              <a:buAutoNum type="arabicPeriod"/>
              <a:defRPr/>
            </a:pPr>
            <a:r>
              <a:rPr lang="pt-PT" sz="2400" dirty="0" err="1" smtClean="0"/>
              <a:t>F-75</a:t>
            </a:r>
            <a:r>
              <a:rPr lang="pt-PT" sz="2400" dirty="0" smtClean="0"/>
              <a:t>, logo </a:t>
            </a:r>
            <a:r>
              <a:rPr lang="pt-PT" sz="2400" dirty="0" err="1" smtClean="0"/>
              <a:t>F-100</a:t>
            </a:r>
            <a:r>
              <a:rPr lang="pt-PT" sz="2400" dirty="0" smtClean="0"/>
              <a:t>, via oral ou </a:t>
            </a:r>
            <a:r>
              <a:rPr lang="pt-PT" sz="2400" dirty="0" err="1" smtClean="0"/>
              <a:t>nasogástrica</a:t>
            </a:r>
            <a:endParaRPr lang="pt-PT" sz="2400" dirty="0" smtClean="0"/>
          </a:p>
          <a:p>
            <a:pPr marL="514350" indent="-514350" algn="just" eaLnBrk="1" hangingPunct="1">
              <a:buClrTx/>
              <a:buFontTx/>
              <a:buAutoNum type="arabicPeriod"/>
              <a:defRPr/>
            </a:pPr>
            <a:r>
              <a:rPr lang="pt-PT" sz="2400" dirty="0" smtClean="0"/>
              <a:t>Antibióticos (risco alto de bacteriemia)</a:t>
            </a:r>
          </a:p>
          <a:p>
            <a:pPr marL="514350" indent="-514350" algn="just" eaLnBrk="1" hangingPunct="1">
              <a:buClrTx/>
              <a:buFontTx/>
              <a:buAutoNum type="arabicPeriod"/>
              <a:defRPr/>
            </a:pPr>
            <a:r>
              <a:rPr lang="pt-PT" sz="2400" dirty="0" smtClean="0"/>
              <a:t>Dose </a:t>
            </a:r>
            <a:r>
              <a:rPr lang="pt-PT" sz="2400" dirty="0" err="1" smtClean="0"/>
              <a:t>única</a:t>
            </a:r>
            <a:r>
              <a:rPr lang="pt-PT" sz="2400" dirty="0" smtClean="0"/>
              <a:t> de </a:t>
            </a:r>
            <a:r>
              <a:rPr lang="pt-PT" sz="2400" dirty="0" err="1" smtClean="0"/>
              <a:t>vitamina</a:t>
            </a:r>
            <a:r>
              <a:rPr lang="pt-PT" sz="2400" dirty="0" smtClean="0"/>
              <a:t> A</a:t>
            </a:r>
          </a:p>
          <a:p>
            <a:pPr marL="514350" indent="-514350" algn="just" eaLnBrk="1" hangingPunct="1">
              <a:buClrTx/>
              <a:buFontTx/>
              <a:buAutoNum type="arabicPeriod"/>
              <a:defRPr/>
            </a:pPr>
            <a:r>
              <a:rPr lang="pt-PT" sz="2400" dirty="0" smtClean="0"/>
              <a:t>Controle </a:t>
            </a:r>
            <a:r>
              <a:rPr lang="pt-PT" sz="2400" dirty="0" err="1" smtClean="0"/>
              <a:t>hipoglicemia</a:t>
            </a:r>
            <a:endParaRPr lang="pt-PT" sz="2400" dirty="0" smtClean="0"/>
          </a:p>
          <a:p>
            <a:pPr marL="514350" indent="-514350" algn="just" eaLnBrk="1" hangingPunct="1">
              <a:buClrTx/>
              <a:buFontTx/>
              <a:buAutoNum type="arabicPeriod"/>
              <a:defRPr/>
            </a:pPr>
            <a:r>
              <a:rPr lang="pt-PT" sz="2400" dirty="0" smtClean="0"/>
              <a:t>Faça avaliação completa; diagnostique e trate qualquer infecção (oportunista ou não)</a:t>
            </a:r>
          </a:p>
          <a:p>
            <a:pPr marL="514350" indent="-514350" algn="just" eaLnBrk="1" hangingPunct="1">
              <a:buClrTx/>
              <a:buFontTx/>
              <a:buAutoNum type="arabicPeriod"/>
              <a:defRPr/>
            </a:pPr>
            <a:r>
              <a:rPr lang="pt-PT" sz="2400" dirty="0" smtClean="0"/>
              <a:t>Avalie indicações para TARV</a:t>
            </a:r>
            <a:endParaRPr lang="pt-PT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Tratamento da Desnutrição (1)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DAG </a:t>
            </a:r>
            <a:r>
              <a:rPr lang="pt-PT" b="1" u="sng" dirty="0" smtClean="0"/>
              <a:t>com</a:t>
            </a:r>
            <a:r>
              <a:rPr lang="pt-PT" dirty="0" smtClean="0"/>
              <a:t> complicações médicas: Tratamento da Desnutrição no Internamento (TDI)</a:t>
            </a:r>
          </a:p>
          <a:p>
            <a:r>
              <a:rPr lang="pt-PT" dirty="0" smtClean="0"/>
              <a:t>DAG  </a:t>
            </a:r>
            <a:r>
              <a:rPr lang="pt-PT" b="1" u="sng" dirty="0" smtClean="0"/>
              <a:t>sem</a:t>
            </a:r>
            <a:r>
              <a:rPr lang="pt-PT" dirty="0" smtClean="0"/>
              <a:t> complicações médicas :Tratamento da Desnutrição em Ambulatorio (TDA) com Alimento Terapêutico Pronto para Uso ( ATPU) (PlumpyNut)</a:t>
            </a:r>
          </a:p>
          <a:p>
            <a:r>
              <a:rPr lang="pt-PT" dirty="0" smtClean="0"/>
              <a:t>DAM : suplementação Alimentar com Mistura Alimenticia Enriquecida  (MAE)  (por exemplo “CSB +)</a:t>
            </a:r>
            <a:endParaRPr lang="pt-P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Tratamento da Desnutrição (2)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sz="2600" smtClean="0"/>
              <a:t>Diagnosticar e tratar infecções oportunistas (procure sempre TB) e outras doenças 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sz="2600" smtClean="0"/>
              <a:t>Tratar condições que possam causar desconforto ao comer (dores na boca, estômago e/ou esófago)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sz="2600" smtClean="0"/>
              <a:t>Dar multivitaminas em caso de deficiência (na presença de caquexia, prescrever sempre multivitaminas)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Tratamento da Desnutrição (3)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PT" sz="2400" smtClean="0"/>
              <a:t>Rever a dieta e aconselhar. Lembre-se que a pessoa seropositiva precisa de </a:t>
            </a:r>
            <a:r>
              <a:rPr lang="pt-PT" sz="2400" b="1" i="1" smtClean="0"/>
              <a:t>mais</a:t>
            </a:r>
            <a:r>
              <a:rPr lang="pt-PT" sz="2400" smtClean="0"/>
              <a:t> calorias que a pessoa seronegativa</a:t>
            </a:r>
          </a:p>
          <a:p>
            <a:pPr algn="just" eaLnBrk="1" hangingPunct="1"/>
            <a:r>
              <a:rPr lang="pt-PT" sz="2400" smtClean="0"/>
              <a:t>Pacotes de apoio alimentar (se disponível) se IMC &lt; 18,5 kg/m</a:t>
            </a:r>
            <a:r>
              <a:rPr lang="pt-PT" sz="2400" baseline="30000" smtClean="0"/>
              <a:t>2</a:t>
            </a:r>
            <a:endParaRPr lang="pt-PT" sz="2400" smtClean="0"/>
          </a:p>
          <a:p>
            <a:pPr algn="just" eaLnBrk="1" hangingPunct="1"/>
            <a:r>
              <a:rPr lang="pt-PT" sz="2400" smtClean="0"/>
              <a:t>Aconselhar sobre medidas de prevenção das infecções (</a:t>
            </a:r>
            <a:r>
              <a:rPr lang="pt-PT" altLang="ja-JP" sz="2400" smtClean="0">
                <a:ea typeface="MS PGothic" pitchFamily="34" charset="-128"/>
              </a:rPr>
              <a:t>á</a:t>
            </a:r>
            <a:r>
              <a:rPr lang="pt-PT" sz="2400" smtClean="0"/>
              <a:t>gua limpa, redes mosquiteiras, etc)</a:t>
            </a:r>
          </a:p>
          <a:p>
            <a:pPr algn="just" eaLnBrk="1" hangingPunct="1"/>
            <a:r>
              <a:rPr lang="pt-PT" sz="2400" smtClean="0"/>
              <a:t>Se não tiver apetite, aumentar o exercício físico (se possível) para estimular o apetite</a:t>
            </a:r>
          </a:p>
          <a:p>
            <a:pPr algn="just" eaLnBrk="1" hangingPunct="1"/>
            <a:r>
              <a:rPr lang="pt-PT" sz="2400" smtClean="0"/>
              <a:t>Em caso de síndrome de caquexia, ou outra indicação,  iniciar o TARV</a:t>
            </a:r>
          </a:p>
          <a:p>
            <a:pPr eaLnBrk="1" hangingPunct="1"/>
            <a:endParaRPr lang="pt-PT" sz="240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pt-BR" smtClean="0"/>
              <a:t>Introdução ao Algoritmo de </a:t>
            </a:r>
            <a:br>
              <a:rPr lang="pt-BR" smtClean="0"/>
            </a:br>
            <a:r>
              <a:rPr lang="pt-BR" smtClean="0"/>
              <a:t>Perda de Peso</a:t>
            </a:r>
            <a:endParaRPr lang="pt-PT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smtClean="0"/>
              <a:t>Actividade: Estudo de Casos</a:t>
            </a:r>
            <a:endParaRPr lang="pt-PT" smtClean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mtClean="0"/>
          </a:p>
          <a:p>
            <a:pPr eaLnBrk="1" hangingPunct="1"/>
            <a:r>
              <a:rPr lang="pt-BR" sz="3200" b="1" smtClean="0"/>
              <a:t>Folha de Exercício </a:t>
            </a:r>
            <a:r>
              <a:rPr lang="pt-BR" sz="3200" smtClean="0"/>
              <a:t>– Casos Clínicos</a:t>
            </a:r>
          </a:p>
          <a:p>
            <a:pPr eaLnBrk="1" hangingPunct="1">
              <a:buFontTx/>
              <a:buNone/>
            </a:pPr>
            <a:endParaRPr lang="pt-BR" sz="3200" smtClean="0"/>
          </a:p>
          <a:p>
            <a:pPr eaLnBrk="1" hangingPunct="1"/>
            <a:r>
              <a:rPr lang="pt-BR" sz="3200" b="1" smtClean="0"/>
              <a:t>Pontos para discussão: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pt-BR" sz="3200" smtClean="0"/>
              <a:t>Casos 1-3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pt-BR" sz="3200" smtClean="0"/>
              <a:t>Uso do algoritmo de emagrecimento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Pontos-chave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 eaLnBrk="1" hangingPunct="1">
              <a:defRPr/>
            </a:pPr>
            <a:r>
              <a:rPr lang="pt-PT" dirty="0" smtClean="0"/>
              <a:t>Perda de peso, emagrecimento e desnutrição em pacientes HIV+ podem ser sinais de IO ou de condições de estadio III ou IV. </a:t>
            </a:r>
          </a:p>
          <a:p>
            <a:pPr algn="just" eaLnBrk="1" hangingPunct="1">
              <a:defRPr/>
            </a:pPr>
            <a:r>
              <a:rPr lang="pt-PT" dirty="0" smtClean="0"/>
              <a:t>O paciente malnutrido corre mais risco de morrer.</a:t>
            </a:r>
            <a:endParaRPr lang="en-US" dirty="0" smtClean="0"/>
          </a:p>
          <a:p>
            <a:pPr algn="just" eaLnBrk="1" hangingPunct="1">
              <a:defRPr/>
            </a:pPr>
            <a:r>
              <a:rPr lang="pt-PT" dirty="0" smtClean="0"/>
              <a:t>As mudanças de peso e IMC são indicadores de resposta ao </a:t>
            </a:r>
            <a:r>
              <a:rPr lang="pt-PT" dirty="0" err="1" smtClean="0"/>
              <a:t>TARV</a:t>
            </a:r>
            <a:r>
              <a:rPr lang="pt-PT" dirty="0" smtClean="0"/>
              <a:t> (ganho) e do desenvolvimento de </a:t>
            </a:r>
            <a:r>
              <a:rPr lang="pt-PT" dirty="0" err="1" smtClean="0"/>
              <a:t>IOs</a:t>
            </a:r>
            <a:r>
              <a:rPr lang="pt-PT" dirty="0" smtClean="0"/>
              <a:t> (perda). </a:t>
            </a:r>
            <a:endParaRPr lang="en-US" dirty="0" smtClean="0"/>
          </a:p>
          <a:p>
            <a:pPr algn="just" eaLnBrk="1" hangingPunct="1">
              <a:defRPr/>
            </a:pPr>
            <a:r>
              <a:rPr lang="pt-PT" dirty="0" smtClean="0"/>
              <a:t>O Técnico de Medicina deve explicar ao paciente seropositivo a  importância da nutrição adequada (aumento dos requisitos calóricos)  para a sua sobrevivência.</a:t>
            </a:r>
            <a:endParaRPr lang="en-US" dirty="0" smtClean="0"/>
          </a:p>
          <a:p>
            <a:pPr algn="just" eaLnBrk="1" hangingPunct="1">
              <a:defRPr/>
            </a:pPr>
            <a:r>
              <a:rPr lang="pt-PT" dirty="0" smtClean="0"/>
              <a:t>“Caquexia” e “Síndrome de caquexia de SIDA” não são a mesma coisa; o Técnico de Medicina deve dominar estes conceitos. </a:t>
            </a: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Objectivos de Aprendizagem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pt-PT" dirty="0" smtClean="0"/>
              <a:t>No final desta unidade, os formandos devem ser capazes de:</a:t>
            </a:r>
            <a:endParaRPr lang="af-ZA" dirty="0" smtClean="0"/>
          </a:p>
          <a:p>
            <a:pPr algn="just" eaLnBrk="1" hangingPunct="1">
              <a:defRPr/>
            </a:pPr>
            <a:r>
              <a:rPr lang="pt-PT" dirty="0" smtClean="0"/>
              <a:t>Reconhecer, classificar, e tratar a perda de peso, desnutrição e emagrecimento nos doentes HIV+</a:t>
            </a:r>
          </a:p>
          <a:p>
            <a:pPr algn="just" eaLnBrk="1" hangingPunct="1">
              <a:defRPr/>
            </a:pPr>
            <a:r>
              <a:rPr lang="pt-PT" dirty="0" smtClean="0"/>
              <a:t>Conhecer as relações entre perda de peso, emagrecimento e estadiamento do doente HIV+</a:t>
            </a:r>
          </a:p>
          <a:p>
            <a:pPr algn="just" eaLnBrk="1" hangingPunct="1">
              <a:defRPr/>
            </a:pPr>
            <a:r>
              <a:rPr lang="pt-PT" dirty="0" smtClean="0"/>
              <a:t>Compreender a diferença entre “caquexia” e “síndrome de caquexia”</a:t>
            </a:r>
          </a:p>
          <a:p>
            <a:pPr algn="just" eaLnBrk="1" hangingPunct="1">
              <a:defRPr/>
            </a:pPr>
            <a:r>
              <a:rPr lang="pt-PT" dirty="0" smtClean="0"/>
              <a:t>Compreender a necessidade de  maior suprimento calórico na alimentação de doentes HIV+</a:t>
            </a:r>
          </a:p>
          <a:p>
            <a:pPr algn="just" eaLnBrk="1" hangingPunct="1"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000" dirty="0" err="1" smtClean="0"/>
              <a:t>Desnutrição</a:t>
            </a:r>
            <a:r>
              <a:rPr lang="pt-BR" dirty="0" smtClean="0"/>
              <a:t> e HIV</a:t>
            </a:r>
            <a:endParaRPr lang="pt-PT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Desnutrição</a:t>
            </a:r>
            <a:r>
              <a:rPr lang="en-US" dirty="0" smtClean="0"/>
              <a:t>  e HIV +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A pessoa seropositiva com desnutrição severa corre mais risco de morrer de SIDA, com ou sem tratamento anti-retroviral.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dirty="0" smtClean="0"/>
              <a:t>A pessoa seropositiva e desnutrida apresenta imunossupressão causada pela desnutrição,   para al</a:t>
            </a:r>
            <a:r>
              <a:rPr lang="pt-PT" altLang="ja-JP" dirty="0" smtClean="0">
                <a:ea typeface="MS PGothic" pitchFamily="34" charset="-128"/>
              </a:rPr>
              <a:t>é</a:t>
            </a:r>
            <a:r>
              <a:rPr lang="pt-PT" dirty="0" smtClean="0"/>
              <a:t>m da imunossupressão causada pelo HIV.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Desnutrição: Definições (1)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pt-PT" smtClean="0"/>
              <a:t>Definições usadas no estadiamento do SIDA:</a:t>
            </a:r>
          </a:p>
          <a:p>
            <a:pPr algn="just" eaLnBrk="1" hangingPunct="1"/>
            <a:r>
              <a:rPr lang="pt-PT" b="1" smtClean="0"/>
              <a:t>Estadio II: </a:t>
            </a:r>
            <a:r>
              <a:rPr lang="pt-PT" smtClean="0"/>
              <a:t>Perda de &lt;10% de peso </a:t>
            </a:r>
            <a:r>
              <a:rPr lang="pt-PT" b="1" smtClean="0"/>
              <a:t>sem explicação </a:t>
            </a:r>
            <a:r>
              <a:rPr lang="pt-PT" smtClean="0"/>
              <a:t>(além do efeito do próprio HIV).</a:t>
            </a:r>
          </a:p>
          <a:p>
            <a:pPr algn="just" eaLnBrk="1" hangingPunct="1"/>
            <a:r>
              <a:rPr lang="pt-PT" b="1" smtClean="0"/>
              <a:t>Estadio III (duas definições alternativas):  </a:t>
            </a:r>
          </a:p>
          <a:p>
            <a:pPr lvl="1" algn="just" eaLnBrk="1" hangingPunct="1"/>
            <a:r>
              <a:rPr lang="pt-PT" smtClean="0"/>
              <a:t>Perda de &gt;=10% de peso, documentada</a:t>
            </a:r>
            <a:r>
              <a:rPr lang="pt-PT" b="1" smtClean="0"/>
              <a:t>, sem explicação</a:t>
            </a:r>
            <a:r>
              <a:rPr lang="pt-PT" smtClean="0"/>
              <a:t> além do próprio HIV, </a:t>
            </a:r>
            <a:r>
              <a:rPr lang="pt-PT" i="1" smtClean="0"/>
              <a:t>ou</a:t>
            </a:r>
          </a:p>
          <a:p>
            <a:pPr lvl="1" algn="just" eaLnBrk="1" hangingPunct="1"/>
            <a:r>
              <a:rPr lang="pt-PT" smtClean="0"/>
              <a:t>História de perda de peso com emagrecimento visível do rosto ou dos membros ou IMC&lt;18,5 kg/m</a:t>
            </a:r>
            <a:r>
              <a:rPr lang="pt-PT" baseline="30000" smtClean="0"/>
              <a:t>2</a:t>
            </a:r>
            <a:r>
              <a:rPr lang="pt-PT" smtClean="0"/>
              <a:t>, </a:t>
            </a:r>
            <a:r>
              <a:rPr lang="pt-PT" b="1" smtClean="0"/>
              <a:t>sem explicação </a:t>
            </a:r>
            <a:r>
              <a:rPr lang="pt-PT" smtClean="0"/>
              <a:t>além do próprio HIV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dirty="0" smtClean="0"/>
              <a:t>Desnutrição: Definição (2)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PT" sz="2600" b="1" smtClean="0"/>
              <a:t>Estadio IV: “s</a:t>
            </a:r>
            <a:r>
              <a:rPr lang="pt-PT" altLang="ja-JP" sz="2600" b="1" smtClean="0">
                <a:ea typeface="MS PGothic" pitchFamily="34" charset="-128"/>
              </a:rPr>
              <a:t>í</a:t>
            </a:r>
            <a:r>
              <a:rPr lang="pt-PT" sz="2600" b="1" smtClean="0"/>
              <a:t>ndrome de caquexia de SIDA”:</a:t>
            </a:r>
          </a:p>
          <a:p>
            <a:pPr lvl="1" algn="just" eaLnBrk="1" hangingPunct="1"/>
            <a:r>
              <a:rPr lang="pt-PT" smtClean="0"/>
              <a:t>IMC&lt;18,5 kg/m</a:t>
            </a:r>
            <a:r>
              <a:rPr lang="pt-PT" baseline="30000" smtClean="0"/>
              <a:t>2</a:t>
            </a:r>
            <a:r>
              <a:rPr lang="pt-PT" smtClean="0"/>
              <a:t>, </a:t>
            </a:r>
            <a:r>
              <a:rPr lang="pt-PT" i="1" smtClean="0"/>
              <a:t>ou</a:t>
            </a:r>
            <a:r>
              <a:rPr lang="pt-PT" smtClean="0"/>
              <a:t> perda de &gt;10% de peso com emagrecimento visível 				</a:t>
            </a:r>
          </a:p>
          <a:p>
            <a:pPr algn="ctr" eaLnBrk="1" hangingPunct="1">
              <a:buFontTx/>
              <a:buNone/>
            </a:pPr>
            <a:r>
              <a:rPr lang="pt-PT" sz="2600" smtClean="0"/>
              <a:t>COM</a:t>
            </a:r>
          </a:p>
          <a:p>
            <a:pPr lvl="2" algn="just" eaLnBrk="1" hangingPunct="1"/>
            <a:r>
              <a:rPr lang="pt-PT" sz="2600" smtClean="0"/>
              <a:t>Diarreia 3x/dia durante um mês ou mais </a:t>
            </a:r>
            <a:r>
              <a:rPr lang="pt-PT" sz="2600" b="1" smtClean="0"/>
              <a:t>sem </a:t>
            </a:r>
            <a:r>
              <a:rPr lang="pt-PT" sz="2600" smtClean="0"/>
              <a:t>outra</a:t>
            </a:r>
            <a:r>
              <a:rPr lang="pt-PT" sz="2600" b="1" smtClean="0"/>
              <a:t> explicação</a:t>
            </a:r>
            <a:r>
              <a:rPr lang="pt-PT" sz="2600" smtClean="0"/>
              <a:t> (não responde a tratamento)</a:t>
            </a:r>
          </a:p>
          <a:p>
            <a:pPr lvl="2" eaLnBrk="1" hangingPunct="1">
              <a:buFontTx/>
              <a:buNone/>
            </a:pPr>
            <a:r>
              <a:rPr lang="pt-PT" sz="2600" smtClean="0"/>
              <a:t>                               </a:t>
            </a:r>
            <a:r>
              <a:rPr lang="pt-PT" sz="2200" smtClean="0"/>
              <a:t>OU</a:t>
            </a:r>
          </a:p>
          <a:p>
            <a:pPr lvl="2" algn="just" eaLnBrk="1" hangingPunct="1"/>
            <a:r>
              <a:rPr lang="pt-PT" sz="2600" smtClean="0"/>
              <a:t>Febre ou suores nocturnos durante um mês ou mais sem outra explicação (não responde a tratamento)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smtClean="0"/>
              <a:t>Actividade: Caquexia ou </a:t>
            </a:r>
            <a:br>
              <a:rPr lang="pt-PT" smtClean="0"/>
            </a:br>
            <a:r>
              <a:rPr lang="pt-PT" smtClean="0"/>
              <a:t>“Síndrome de Caquexia”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pt-PT" sz="3200" b="1" smtClean="0"/>
              <a:t>Folha de Exercícios: </a:t>
            </a:r>
            <a:r>
              <a:rPr lang="pt-PT" sz="3200" smtClean="0"/>
              <a:t>Caquexia ou “Síndrome de Caquexia de SIDA”</a:t>
            </a:r>
          </a:p>
          <a:p>
            <a:pPr algn="just" eaLnBrk="1" hangingPunct="1">
              <a:lnSpc>
                <a:spcPct val="150000"/>
              </a:lnSpc>
            </a:pPr>
            <a:r>
              <a:rPr lang="pt-PT" sz="3200" b="1" smtClean="0"/>
              <a:t>Pontos para discussão: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3200" smtClean="0"/>
              <a:t>Diferenças entre caquexia e síndrome de caquexia</a:t>
            </a:r>
          </a:p>
          <a:p>
            <a:pPr lvl="1" algn="just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pt-PT" sz="3200" smtClean="0"/>
              <a:t>Casos clínicos 1-3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Definições para Suplementação e Rehabilitação Nutricional</a:t>
            </a:r>
            <a:endParaRPr lang="pt-PT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z="3200" b="1" dirty="0" smtClean="0"/>
              <a:t>Desnutrição Aguda Grave (DAG):</a:t>
            </a:r>
          </a:p>
          <a:p>
            <a:pPr lvl="1">
              <a:buFont typeface="Wingdings" pitchFamily="2" charset="2"/>
              <a:buChar char="§"/>
            </a:pPr>
            <a:r>
              <a:rPr lang="pt-PT" sz="3200" dirty="0" smtClean="0"/>
              <a:t>Com complicações médicas ou em mulheres grávidas ou nos 6 meses pós-parto </a:t>
            </a:r>
          </a:p>
          <a:p>
            <a:pPr lvl="1">
              <a:buFont typeface="Wingdings" pitchFamily="2" charset="2"/>
              <a:buChar char="§"/>
            </a:pPr>
            <a:r>
              <a:rPr lang="pt-PT" sz="3200" dirty="0" smtClean="0"/>
              <a:t>Sem complicações  médicas (tem apetite, está alerta e consegue engolir)</a:t>
            </a:r>
          </a:p>
          <a:p>
            <a:endParaRPr lang="pt-PT" sz="3200" dirty="0" smtClean="0"/>
          </a:p>
          <a:p>
            <a:r>
              <a:rPr lang="pt-PT" sz="3200" b="1" dirty="0" smtClean="0"/>
              <a:t>Desnutrição Aguda Moderada (DAM)</a:t>
            </a:r>
            <a:endParaRPr lang="pt-PT" sz="3200" b="1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6.0&quot;&gt;&lt;object type=&quot;1&quot; unique_id=&quot;10001&quot;&gt;&lt;object type=&quot;8&quot; unique_id=&quot;10262&quot;&gt;&lt;/object&gt;&lt;object type=&quot;2&quot; unique_id=&quot;10263&quot;&gt;&lt;object type=&quot;3&quot; unique_id=&quot;10264&quot;&gt;&lt;property id=&quot;20148&quot; value=&quot;5&quot;/&gt;&lt;property id=&quot;20300&quot; value=&quot;Slide 1 - &amp;quot; &amp;quot;&quot;/&gt;&lt;property id=&quot;20307&quot; value=&quot;354&quot;/&gt;&lt;/object&gt;&lt;object type=&quot;3&quot; unique_id=&quot;10265&quot;&gt;&lt;property id=&quot;20148&quot; value=&quot;5&quot;/&gt;&lt;property id=&quot;20300&quot; value=&quot;Slide 2 - &amp;quot;Introdução&amp;quot;&quot;/&gt;&lt;property id=&quot;20307&quot; value=&quot;363&quot;/&gt;&lt;/object&gt;&lt;object type=&quot;3&quot; unique_id=&quot;10266&quot;&gt;&lt;property id=&quot;20148&quot; value=&quot;5&quot;/&gt;&lt;property id=&quot;20300&quot; value=&quot;Slide 3 - &amp;quot;Objectivos de Aprendizagem &amp;quot;&quot;/&gt;&lt;property id=&quot;20307&quot; value=&quot;321&quot;/&gt;&lt;/object&gt;&lt;object type=&quot;3&quot; unique_id=&quot;10267&quot;&gt;&lt;property id=&quot;20148&quot; value=&quot;5&quot;/&gt;&lt;property id=&quot;20300&quot; value=&quot;Slide 4 - &amp;quot;Malnutrição e HIV&amp;quot;&quot;/&gt;&lt;property id=&quot;20307&quot; value=&quot;369&quot;/&gt;&lt;/object&gt;&lt;object type=&quot;3&quot; unique_id=&quot;10268&quot;&gt;&lt;property id=&quot;20148&quot; value=&quot;5&quot;/&gt;&lt;property id=&quot;20300&quot; value=&quot;Slide 5 - &amp;quot;Malnutrição  e HIV +&amp;quot;&quot;/&gt;&lt;property id=&quot;20307&quot; value=&quot;355&quot;/&gt;&lt;/object&gt;&lt;object type=&quot;3&quot; unique_id=&quot;10269&quot;&gt;&lt;property id=&quot;20148&quot; value=&quot;5&quot;/&gt;&lt;property id=&quot;20300&quot; value=&quot;Slide 6 - &amp;quot;Malnutrição: Definições (1)&amp;quot;&quot;/&gt;&lt;property id=&quot;20307&quot; value=&quot;278&quot;/&gt;&lt;/object&gt;&lt;object type=&quot;3&quot; unique_id=&quot;10270&quot;&gt;&lt;property id=&quot;20148&quot; value=&quot;5&quot;/&gt;&lt;property id=&quot;20300&quot; value=&quot;Slide 7 - &amp;quot;Malnutrição: Definição (2)&amp;quot;&quot;/&gt;&lt;property id=&quot;20307&quot; value=&quot;279&quot;/&gt;&lt;/object&gt;&lt;object type=&quot;3&quot; unique_id=&quot;10271&quot;&gt;&lt;property id=&quot;20148&quot; value=&quot;5&quot;/&gt;&lt;property id=&quot;20300&quot; value=&quot;Slide 8 - &amp;quot;Actividade: Caquexia ou &amp;#x0D;&amp;#x0A;“Síndrome de Caquexia”&amp;quot;&quot;/&gt;&lt;property id=&quot;20307&quot; value=&quot;382&quot;/&gt;&lt;/object&gt;&lt;object type=&quot;3&quot; unique_id=&quot;10272&quot;&gt;&lt;property id=&quot;20148&quot; value=&quot;5&quot;/&gt;&lt;property id=&quot;20300&quot; value=&quot;Slide 9 - &amp;quot;Apoio Alimentar e Reabilitação Nutricional&amp;quot;&quot;/&gt;&lt;property id=&quot;20307&quot; value=&quot;385&quot;/&gt;&lt;/object&gt;&lt;object type=&quot;3&quot; unique_id=&quot;10273&quot;&gt;&lt;property id=&quot;20148&quot; value=&quot;5&quot;/&gt;&lt;property id=&quot;20300&quot; value=&quot;Slide 10 - &amp;quot;Critérios de Elegibilidade para Apoio Alimentar&amp;quot;&quot;/&gt;&lt;property id=&quot;20307&quot; value=&quot;377&quot;/&gt;&lt;/object&gt;&lt;object type=&quot;3&quot; unique_id=&quot;10274&quot;&gt;&lt;property id=&quot;20148&quot; value=&quot;5&quot;/&gt;&lt;property id=&quot;20300&quot; value=&quot;Slide 11 - &amp;quot;Critérios de Elegibilidade para Reabilitação Nutricional (1)&amp;quot;&quot;/&gt;&lt;property id=&quot;20307&quot; value=&quot;386&quot;/&gt;&lt;/object&gt;&lt;object type=&quot;3&quot; unique_id=&quot;10275&quot;&gt;&lt;property id=&quot;20148&quot; value=&quot;5&quot;/&gt;&lt;property id=&quot;20300&quot; value=&quot;Slide 12 - &amp;quot;Critérios de Elegibilidade para Reabilitação Nutricional em Adultos (2)&amp;quot;&quot;/&gt;&lt;property id=&quot;20307&quot; value=&quot;380&quot;/&gt;&lt;/object&gt;&lt;object type=&quot;3&quot; unique_id=&quot;10276&quot;&gt;&lt;property id=&quot;20148&quot; value=&quot;5&quot;/&gt;&lt;property id=&quot;20300&quot; value=&quot;Slide 13 - &amp;quot;Actividade: Cálculo e Interpretação do IMC&amp;quot;&quot;/&gt;&lt;property id=&quot;20307&quot; value=&quot;374&quot;/&gt;&lt;/object&gt;&lt;object type=&quot;3&quot; unique_id=&quot;10277&quot;&gt;&lt;property id=&quot;20148&quot; value=&quot;5&quot;/&gt;&lt;property id=&quot;20300&quot; value=&quot;Slide 14 - &amp;quot;Causas e Consequências da Malnutrição na Pessoa HIV+&amp;quot;&quot;/&gt;&lt;property id=&quot;20307&quot; value=&quot;371&quot;/&gt;&lt;/object&gt;&lt;object type=&quot;3&quot; unique_id=&quot;10278&quot;&gt;&lt;property id=&quot;20148&quot; value=&quot;5&quot;/&gt;&lt;property id=&quot;20300&quot; value=&quot;Slide 15 - &amp;quot;Causas da Malnutrição na Pessoa HIV+ (1)&amp;quot;&quot;/&gt;&lt;property id=&quot;20307&quot; value=&quot;298&quot;/&gt;&lt;/object&gt;&lt;object type=&quot;3&quot; unique_id=&quot;10279&quot;&gt;&lt;property id=&quot;20148&quot; value=&quot;5&quot;/&gt;&lt;property id=&quot;20300&quot; value=&quot;Slide 16 - &amp;quot;Causas da Malnutrição na Pessoa HIV+ (2)&amp;quot;&quot;/&gt;&lt;property id=&quot;20307&quot; value=&quot;282&quot;/&gt;&lt;/object&gt;&lt;object type=&quot;3&quot; unique_id=&quot;10280&quot;&gt;&lt;property id=&quot;20148&quot; value=&quot;5&quot;/&gt;&lt;property id=&quot;20300&quot; value=&quot;Slide 17 - &amp;quot;Causas da Malnutrição na Pessoa HIV+ (3)&amp;quot;&quot;/&gt;&lt;property id=&quot;20307&quot; value=&quot;378&quot;/&gt;&lt;/object&gt;&lt;object type=&quot;3&quot; unique_id=&quot;10281&quot;&gt;&lt;property id=&quot;20148&quot; value=&quot;5&quot;/&gt;&lt;property id=&quot;20300&quot; value=&quot;Slide 18 - &amp;quot;Causas da Malnutrição na Pessoa HIV+ (4)&amp;quot;&quot;/&gt;&lt;property id=&quot;20307&quot; value=&quot;299&quot;/&gt;&lt;/object&gt;&lt;object type=&quot;3&quot; unique_id=&quot;10282&quot;&gt;&lt;property id=&quot;20148&quot; value=&quot;5&quot;/&gt;&lt;property id=&quot;20300&quot; value=&quot;Slide 19 - &amp;quot;Consequências da &amp;#x0D;&amp;#x0A;Malnutrição no Paciente HIV+&amp;quot;&quot;/&gt;&lt;property id=&quot;20307&quot; value=&quot;283&quot;/&gt;&lt;/object&gt;&lt;object type=&quot;3&quot; unique_id=&quot;10283&quot;&gt;&lt;property id=&quot;20148&quot; value=&quot;5&quot;/&gt;&lt;property id=&quot;20300&quot; value=&quot;Slide 20 - &amp;quot;Actividade: Analisando Estudos (Malnutrição e Mortalidade)&amp;quot;&quot;/&gt;&lt;property id=&quot;20307&quot; value=&quot;383&quot;/&gt;&lt;/object&gt;&lt;object type=&quot;3&quot; unique_id=&quot;10284&quot;&gt;&lt;property id=&quot;20148&quot; value=&quot;5&quot;/&gt;&lt;property id=&quot;20300&quot; value=&quot;Slide 21 - &amp;quot;Diagnóstico da Malnutrição: Anamnese&amp;quot;&quot;/&gt;&lt;property id=&quot;20307&quot; value=&quot;285&quot;/&gt;&lt;/object&gt;&lt;object type=&quot;3&quot; unique_id=&quot;10285&quot;&gt;&lt;property id=&quot;20148&quot; value=&quot;5&quot;/&gt;&lt;property id=&quot;20300&quot; value=&quot;Slide 22 - &amp;quot;Diagnóstico da Malnutrição: Exame Físico&amp;quot;&quot;/&gt;&lt;property id=&quot;20307&quot; value=&quot;280&quot;/&gt;&lt;/object&gt;&lt;object type=&quot;3&quot; unique_id=&quot;10286&quot;&gt;&lt;property id=&quot;20148&quot; value=&quot;5&quot;/&gt;&lt;property id=&quot;20300&quot; value=&quot;Slide 23 - &amp;quot;Emagrecimento visível da face e dos membros&amp;quot;&quot;/&gt;&lt;property id=&quot;20307&quot; value=&quot;366&quot;/&gt;&lt;/object&gt;&lt;object type=&quot;3&quot; unique_id=&quot;10287&quot;&gt;&lt;property id=&quot;20148&quot; value=&quot;5&quot;/&gt;&lt;property id=&quot;20300&quot; value=&quot;Slide 24 - &amp;quot;Emergências Nutricionais&amp;quot;&quot;/&gt;&lt;property id=&quot;20307&quot; value=&quot;379&quot;/&gt;&lt;/object&gt;&lt;object type=&quot;3&quot; unique_id=&quot;10288&quot;&gt;&lt;property id=&quot;20148&quot; value=&quot;5&quot;/&gt;&lt;property id=&quot;20300&quot; value=&quot;Slide 25 - &amp;quot;Tratamento da Malnutrição (1)&amp;quot;&quot;/&gt;&lt;property id=&quot;20307&quot; value=&quot;281&quot;/&gt;&lt;/object&gt;&lt;object type=&quot;3&quot; unique_id=&quot;10289&quot;&gt;&lt;property id=&quot;20148&quot; value=&quot;5&quot;/&gt;&lt;property id=&quot;20300&quot; value=&quot;Slide 26 - &amp;quot;Tratamento da Malnutrição (2)&amp;quot;&quot;/&gt;&lt;property id=&quot;20307&quot; value=&quot;372&quot;/&gt;&lt;/object&gt;&lt;object type=&quot;3&quot; unique_id=&quot;10290&quot;&gt;&lt;property id=&quot;20148&quot; value=&quot;5&quot;/&gt;&lt;property id=&quot;20300&quot; value=&quot;Slide 27 - &amp;quot;Introdução ao Algoritmo de &amp;#x0D;&amp;#x0A;Perda de Peso&amp;quot;&quot;/&gt;&lt;property id=&quot;20307&quot; value=&quot;373&quot;/&gt;&lt;/object&gt;&lt;object type=&quot;3&quot; unique_id=&quot;10291&quot;&gt;&lt;property id=&quot;20148&quot; value=&quot;5&quot;/&gt;&lt;property id=&quot;20300&quot; value=&quot;Slide 28 - &amp;quot;Actividade: Estudo de Casos&amp;quot;&quot;/&gt;&lt;property id=&quot;20307&quot; value=&quot;375&quot;/&gt;&lt;/object&gt;&lt;object type=&quot;3&quot; unique_id=&quot;10292&quot;&gt;&lt;property id=&quot;20148&quot; value=&quot;5&quot;/&gt;&lt;property id=&quot;20300&quot; value=&quot;Slide 29 - &amp;quot;Considerações&amp;quot;&quot;/&gt;&lt;property id=&quot;20307&quot; value=&quot;364&quot;/&gt;&lt;/object&gt;&lt;/object&gt;&lt;/object&gt;&lt;/database&gt;"/>
</p:tagLst>
</file>

<file path=ppt/theme/theme1.xml><?xml version="1.0" encoding="utf-8"?>
<a:theme xmlns:a="http://schemas.openxmlformats.org/drawingml/2006/main" name="MISAU">
  <a:themeElements>
    <a:clrScheme name="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BOI Landscape Draft">
  <a:themeElements>
    <a:clrScheme name="1_TBOI Landscape Dra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TBOI Landscape D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TBOI Landscape 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BOI Landscape 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TBOI Landscape 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MISAU</Template>
  <TotalTime>15353</TotalTime>
  <Words>1768</Words>
  <Application>Microsoft Office PowerPoint</Application>
  <PresentationFormat>On-screen Show (4:3)</PresentationFormat>
  <Paragraphs>195</Paragraphs>
  <Slides>27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MISAU</vt:lpstr>
      <vt:lpstr>1_TBOI Landscape Draft</vt:lpstr>
      <vt:lpstr> </vt:lpstr>
      <vt:lpstr>Introdução</vt:lpstr>
      <vt:lpstr>Objectivos de Aprendizagem </vt:lpstr>
      <vt:lpstr>Desnutrição e HIV</vt:lpstr>
      <vt:lpstr>Desnutrição  e HIV +</vt:lpstr>
      <vt:lpstr>Desnutrição: Definições (1)</vt:lpstr>
      <vt:lpstr>Desnutrição: Definição (2)</vt:lpstr>
      <vt:lpstr>Actividade: Caquexia ou  “Síndrome de Caquexia”</vt:lpstr>
      <vt:lpstr>Definições para Suplementação e Rehabilitação Nutricional</vt:lpstr>
      <vt:lpstr>Actividade: Cálculo e Interpretação do IMC</vt:lpstr>
      <vt:lpstr>Causas e Consequências da Desnutrição na Pessoa HIV+</vt:lpstr>
      <vt:lpstr>Causas da desnutrição na Pessoa HIV+ (1)</vt:lpstr>
      <vt:lpstr>Causas da desnutrição na Pessoa HIV+ (2)</vt:lpstr>
      <vt:lpstr>Causas da desnutrição na Pessoa HIV+ (3)</vt:lpstr>
      <vt:lpstr>Causas da desnutrição na Pessoa HIV+ (4)</vt:lpstr>
      <vt:lpstr>Consequências da  desnutrição no Paciente HIV+</vt:lpstr>
      <vt:lpstr>Actividade: Analisando Estudos (Desnutrição e Mortalidade)</vt:lpstr>
      <vt:lpstr>Diagnóstico da desnutrição: Anamnese</vt:lpstr>
      <vt:lpstr>Diagnóstico da desnutrição: Exame Físico</vt:lpstr>
      <vt:lpstr>Emagrecimento visível da face e dos membros</vt:lpstr>
      <vt:lpstr>Emergências Nutricionais</vt:lpstr>
      <vt:lpstr>Tratamento da Desnutrição (1)</vt:lpstr>
      <vt:lpstr>Tratamento da Desnutrição (2)</vt:lpstr>
      <vt:lpstr>Tratamento da Desnutrição (3)</vt:lpstr>
      <vt:lpstr>Introdução ao Algoritmo de  Perda de Peso</vt:lpstr>
      <vt:lpstr>Actividade: Estudo de Casos</vt:lpstr>
      <vt:lpstr>Pontos-chave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Unidade 11.  Anemia e malnutricao</dc:title>
  <dc:creator>Paula</dc:creator>
  <cp:lastModifiedBy>pilarm</cp:lastModifiedBy>
  <cp:revision>533</cp:revision>
  <dcterms:created xsi:type="dcterms:W3CDTF">2007-03-21T02:00:22Z</dcterms:created>
  <dcterms:modified xsi:type="dcterms:W3CDTF">2013-02-20T19:18:22Z</dcterms:modified>
</cp:coreProperties>
</file>