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80" r:id="rId4"/>
    <p:sldId id="257" r:id="rId5"/>
    <p:sldId id="259" r:id="rId6"/>
    <p:sldId id="260" r:id="rId7"/>
    <p:sldId id="261" r:id="rId8"/>
    <p:sldId id="291" r:id="rId9"/>
    <p:sldId id="262" r:id="rId10"/>
    <p:sldId id="293" r:id="rId11"/>
    <p:sldId id="292" r:id="rId12"/>
    <p:sldId id="294" r:id="rId13"/>
    <p:sldId id="295" r:id="rId14"/>
    <p:sldId id="296" r:id="rId15"/>
    <p:sldId id="297" r:id="rId16"/>
    <p:sldId id="298" r:id="rId17"/>
    <p:sldId id="290" r:id="rId18"/>
    <p:sldId id="299" r:id="rId19"/>
    <p:sldId id="300" r:id="rId20"/>
    <p:sldId id="301" r:id="rId21"/>
    <p:sldId id="304" r:id="rId22"/>
    <p:sldId id="302" r:id="rId23"/>
    <p:sldId id="303" r:id="rId24"/>
    <p:sldId id="278" r:id="rId25"/>
    <p:sldId id="279" r:id="rId26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504" autoAdjust="0"/>
    <p:restoredTop sz="84500" autoAdjust="0"/>
  </p:normalViewPr>
  <p:slideViewPr>
    <p:cSldViewPr>
      <p:cViewPr>
        <p:scale>
          <a:sx n="60" d="100"/>
          <a:sy n="60" d="100"/>
        </p:scale>
        <p:origin x="-2040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04774D1-7228-4C04-8DEB-F91B80D2A134}" type="datetimeFigureOut">
              <a:rPr lang="af-ZA"/>
              <a:pPr>
                <a:defRPr/>
              </a:pPr>
              <a:t>2014/04/21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498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498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0CA9408-0D5B-40B3-B732-A15B9732FAA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8F71674-669A-4BAA-A253-60D2233457B4}" type="datetimeFigureOut">
              <a:rPr lang="en-US"/>
              <a:pPr>
                <a:defRPr/>
              </a:pPr>
              <a:t>4/21/2014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6236"/>
            <a:ext cx="5608975" cy="41827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pt-P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498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498"/>
            <a:ext cx="3038604" cy="4654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A3B9A-7C5B-4021-8F54-B749ADE370B7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b="1" i="1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673F0-B538-4C30-86E5-4EDF23FD7E35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P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0964FC-2D24-42AF-80D6-8D88A1B6E1B2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CB38E1-9C18-4019-B56E-565830B8F573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D00F02-7E32-482B-ABB8-5DE095FDAAB1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3846A9-612F-4551-9E47-F1B975E14E86}" type="slidenum">
              <a:rPr lang="pt-PT"/>
              <a:pPr>
                <a:defRPr/>
              </a:pPr>
              <a:t>13</a:t>
            </a:fld>
            <a:endParaRPr lang="pt-PT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Fonte: </a:t>
            </a:r>
            <a:r>
              <a:rPr lang="pt-PT" dirty="0" smtClean="0"/>
              <a:t>Kalter H, Burnham G, Kolstad P, Hossain M, Schillinger J, Khan N, Saha S, de Wit V, Kenya-Mugisha N, Schwartz B, Black R. Evaluation of clinical signs to diagnose anemia in Uganda and Bangladesh, in areas with and without malaria. </a:t>
            </a:r>
            <a:r>
              <a:rPr lang="en-US" i="1" dirty="0" smtClean="0"/>
              <a:t>Bulletin of the World Health Organization 1997(</a:t>
            </a:r>
            <a:r>
              <a:rPr lang="en-US" i="1" dirty="0" err="1" smtClean="0"/>
              <a:t>Suppl</a:t>
            </a:r>
            <a:r>
              <a:rPr lang="en-US" i="1" dirty="0" smtClean="0"/>
              <a:t> 1):103-111</a:t>
            </a:r>
            <a:r>
              <a:rPr lang="en-US" dirty="0" smtClean="0"/>
              <a:t>. </a:t>
            </a:r>
            <a:endParaRPr lang="pt-PT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4E39C4-096B-43EB-8C32-FE879F7A6B63}" type="slidenum">
              <a:rPr lang="pt-PT"/>
              <a:pPr>
                <a:defRPr/>
              </a:pPr>
              <a:t>14</a:t>
            </a:fld>
            <a:endParaRPr lang="pt-PT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b="1" dirty="0" smtClean="0">
                <a:latin typeface="Arial" pitchFamily="34" charset="0"/>
              </a:rPr>
              <a:t>Fonte</a:t>
            </a:r>
            <a:r>
              <a:rPr lang="pt-PT" dirty="0" smtClean="0">
                <a:latin typeface="Arial" pitchFamily="34" charset="0"/>
              </a:rPr>
              <a:t>: </a:t>
            </a:r>
            <a:r>
              <a:rPr lang="en-US" dirty="0" err="1" smtClean="0"/>
              <a:t>Stoltzfus</a:t>
            </a:r>
            <a:r>
              <a:rPr lang="en-US" dirty="0" smtClean="0"/>
              <a:t> R, Edward-Raj A, </a:t>
            </a:r>
            <a:r>
              <a:rPr lang="en-US" dirty="0" err="1" smtClean="0"/>
              <a:t>Dreyfuss</a:t>
            </a:r>
            <a:r>
              <a:rPr lang="en-US" dirty="0" smtClean="0"/>
              <a:t> M, </a:t>
            </a:r>
            <a:r>
              <a:rPr lang="en-US" dirty="0" err="1" smtClean="0"/>
              <a:t>Albonico</a:t>
            </a:r>
            <a:r>
              <a:rPr lang="en-US" dirty="0" smtClean="0"/>
              <a:t> M, </a:t>
            </a:r>
            <a:r>
              <a:rPr lang="en-US" dirty="0" err="1" smtClean="0"/>
              <a:t>Montresor</a:t>
            </a:r>
            <a:r>
              <a:rPr lang="en-US" dirty="0" smtClean="0"/>
              <a:t> A, </a:t>
            </a:r>
            <a:r>
              <a:rPr lang="en-US" dirty="0" err="1" smtClean="0"/>
              <a:t>Thapa</a:t>
            </a:r>
            <a:r>
              <a:rPr lang="en-US" dirty="0" smtClean="0"/>
              <a:t> M, West K, </a:t>
            </a:r>
            <a:r>
              <a:rPr lang="en-US" dirty="0" err="1" smtClean="0"/>
              <a:t>Chwaya</a:t>
            </a:r>
            <a:r>
              <a:rPr lang="en-US" dirty="0" smtClean="0"/>
              <a:t> H, </a:t>
            </a:r>
            <a:r>
              <a:rPr lang="en-US" dirty="0" err="1" smtClean="0"/>
              <a:t>Savioli</a:t>
            </a:r>
            <a:r>
              <a:rPr lang="en-US" dirty="0" smtClean="0"/>
              <a:t> L, </a:t>
            </a:r>
            <a:r>
              <a:rPr lang="en-US" dirty="0" err="1" smtClean="0"/>
              <a:t>Tielsch</a:t>
            </a:r>
            <a:r>
              <a:rPr lang="en-US" dirty="0" smtClean="0"/>
              <a:t> J. Clinical pallor is useful to detect severe anemia in populations where anemia is prevalent and severe. </a:t>
            </a:r>
            <a:r>
              <a:rPr lang="en-US" i="1" dirty="0" smtClean="0"/>
              <a:t>J </a:t>
            </a:r>
            <a:r>
              <a:rPr lang="en-US" i="1" dirty="0" err="1" smtClean="0"/>
              <a:t>Nutr</a:t>
            </a:r>
            <a:r>
              <a:rPr lang="en-US" i="1" dirty="0" smtClean="0"/>
              <a:t> 1999;129:1675-1681</a:t>
            </a:r>
            <a:r>
              <a:rPr lang="pt-PT" i="1" dirty="0" smtClean="0"/>
              <a:t>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D25F55-B11C-4A5D-833A-D812937E35DA}" type="slidenum">
              <a:rPr lang="pt-PT"/>
              <a:pPr>
                <a:defRPr/>
              </a:pPr>
              <a:t>15</a:t>
            </a:fld>
            <a:endParaRPr lang="pt-PT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t-PT" b="1" smtClean="0"/>
              <a:t>Instruções  para o docente:</a:t>
            </a:r>
          </a:p>
          <a:p>
            <a:pPr eaLnBrk="1" hangingPunct="1"/>
            <a:endParaRPr lang="pt-PT" b="1" smtClean="0"/>
          </a:p>
          <a:p>
            <a:pPr eaLnBrk="1" hangingPunct="1">
              <a:buFontTx/>
              <a:buChar char="•"/>
            </a:pPr>
            <a:r>
              <a:rPr lang="pt-PT" smtClean="0"/>
              <a:t>Peça aos formandos para consultarem o algoritmo de Anemia no Manual de Referência.</a:t>
            </a:r>
          </a:p>
          <a:p>
            <a:pPr eaLnBrk="1" hangingPunct="1">
              <a:buFontTx/>
              <a:buChar char="•"/>
            </a:pPr>
            <a:r>
              <a:rPr lang="pt-PT" smtClean="0"/>
              <a:t>Apresente o algoritmo passo a passo.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smtClean="0"/>
          </a:p>
          <a:p>
            <a:r>
              <a:rPr lang="pt-PT" b="1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smtClean="0">
                <a:latin typeface="Geneva"/>
              </a:rPr>
              <a:t> </a:t>
            </a:r>
            <a:r>
              <a:rPr lang="en-GB" smtClean="0">
                <a:latin typeface="Geneva"/>
              </a:rPr>
              <a:t>Peça aos formandos para consultarem a Folha de Exercícios da Unidade 4.3 “</a:t>
            </a:r>
            <a:r>
              <a:rPr lang="pt-PT" smtClean="0"/>
              <a:t>Causas da Anemia” </a:t>
            </a:r>
            <a:r>
              <a:rPr lang="en-GB" smtClean="0">
                <a:latin typeface="Geneva"/>
              </a:rPr>
              <a:t>do Caderno de Exercícios</a:t>
            </a:r>
          </a:p>
          <a:p>
            <a:pPr>
              <a:buFontTx/>
              <a:buChar char="•"/>
            </a:pPr>
            <a:r>
              <a:rPr lang="en-GB" smtClean="0">
                <a:latin typeface="Geneva"/>
              </a:rPr>
              <a:t>Consultar as instru</a:t>
            </a:r>
            <a:r>
              <a:rPr lang="pt-BR" smtClean="0">
                <a:latin typeface="Geneva"/>
              </a:rPr>
              <a:t>ções na Folha de Exercícios a seguir para realizar a actividade.</a:t>
            </a:r>
            <a:endParaRPr lang="pt-PT" smtClean="0">
              <a:latin typeface="Arial" pitchFamily="34" charset="0"/>
            </a:endParaRPr>
          </a:p>
          <a:p>
            <a:endParaRPr lang="pt-PT" b="1" i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3EC343-565B-4117-97CF-7D4BE1BBA5FA}" type="slidenum">
              <a:rPr lang="pt-PT" smtClean="0"/>
              <a:pPr>
                <a:defRPr/>
              </a:pPr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8E69C4-9C6A-471D-BCC4-71711D31F3F9}" type="slidenum">
              <a:rPr lang="pt-PT" smtClean="0"/>
              <a:pPr>
                <a:defRPr/>
              </a:pPr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C222FC-4DC0-434A-A7D4-32B92FE30B6E}" type="slidenum">
              <a:rPr lang="pt-PT" smtClean="0"/>
              <a:pPr>
                <a:defRPr/>
              </a:pPr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6F9EB4-AC75-45C5-B9EF-50CA8719B71E}" type="slidenum">
              <a:rPr lang="pt-PT" smtClean="0"/>
              <a:pPr>
                <a:defRPr/>
              </a:pPr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471A2E-5590-4C04-A37A-9658384A8925}" type="slidenum">
              <a:rPr lang="pt-PT" smtClean="0"/>
              <a:pPr>
                <a:defRPr/>
              </a:pPr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12C16D-E8B8-46CD-950F-D73AFD5FC1E4}" type="slidenum">
              <a:rPr lang="pt-PT" smtClean="0"/>
              <a:pPr>
                <a:defRPr/>
              </a:pPr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34E1C5-5928-4AD7-8812-4441F33A77CE}" type="slidenum">
              <a:rPr lang="pt-PT" smtClean="0"/>
              <a:pPr>
                <a:defRPr/>
              </a:pPr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5FB625-8493-44DD-ADFF-18CB37FBD516}" type="slidenum">
              <a:rPr lang="pt-PT" smtClean="0"/>
              <a:pPr>
                <a:defRPr/>
              </a:pPr>
              <a:t>22</a:t>
            </a:fld>
            <a:endParaRPr lang="pt-P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6A86B9-A0B0-499F-BDBF-C69C78D81116}" type="slidenum">
              <a:rPr lang="pt-PT" smtClean="0"/>
              <a:pPr>
                <a:defRPr/>
              </a:pPr>
              <a:t>23</a:t>
            </a:fld>
            <a:endParaRPr lang="pt-P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97163E-72F6-4818-9B32-F117C41FCACD}" type="slidenum">
              <a:rPr lang="pt-PT" smtClean="0"/>
              <a:pPr>
                <a:defRPr/>
              </a:pPr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D828BF-633D-4DF4-BF8C-97592A6E01F4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P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73185A-8454-4A67-AD60-6D7664EE33E5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P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i="1" dirty="0" smtClean="0"/>
              <a:t>Fontes</a:t>
            </a:r>
            <a:r>
              <a:rPr lang="pt-PT" dirty="0" smtClean="0"/>
              <a:t>:   Estudo de Helen Keller ou MISAU, 2002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               </a:t>
            </a:r>
          </a:p>
          <a:p>
            <a:pPr eaLnBrk="1" hangingPunct="1">
              <a:spcBef>
                <a:spcPct val="0"/>
              </a:spcBef>
            </a:pPr>
            <a:endParaRPr lang="pt-PT" b="1" i="1" dirty="0" smtClean="0"/>
          </a:p>
          <a:p>
            <a:pPr eaLnBrk="1" hangingPunct="1">
              <a:spcBef>
                <a:spcPct val="0"/>
              </a:spcBef>
            </a:pPr>
            <a:endParaRPr lang="pt-PT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0196E-6EA0-4D2C-A7AB-49AF279FB741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P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PT" b="1" dirty="0" smtClean="0"/>
              <a:t>Nota para o Docente: 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Definição de anemia de estadio III: Pedir aos formandos para consultar o Manual de Refer</a:t>
            </a:r>
            <a:r>
              <a:rPr lang="pt-BR" dirty="0" smtClean="0"/>
              <a:t>ê</a:t>
            </a:r>
            <a:r>
              <a:rPr lang="pt-PT" dirty="0" smtClean="0"/>
              <a:t>ncia (Unidade 2.4, Estadiamento)</a:t>
            </a:r>
          </a:p>
          <a:p>
            <a:pPr eaLnBrk="1" hangingPunct="1">
              <a:spcBef>
                <a:spcPct val="0"/>
              </a:spcBef>
            </a:pPr>
            <a:r>
              <a:rPr lang="pt-PT" dirty="0" smtClean="0"/>
              <a:t>Definição de anemia como reacção adversa: Pedir aos formandos para consultar o Manual de Referência (Unidade 10.5, Reacções Adversas)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462FE6-F80B-48F4-AF75-78F9857C69FB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P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0CF03-7F4B-4350-A52E-5DB33973B480}" type="slidenum">
              <a:rPr lang="pt-PT" smtClean="0"/>
              <a:pPr>
                <a:defRPr/>
              </a:pPr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PT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A03A34-7744-46E6-88F8-2DAD73F01E77}" type="slidenum">
              <a:rPr lang="pt-P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t-P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7A307F-5F66-49FF-83A8-E48C488B920C}" type="slidenum">
              <a:rPr lang="pt-PT" smtClean="0"/>
              <a:pPr>
                <a:defRPr/>
              </a:pPr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0DBC58F5-6000-4BFF-8F50-8C30B423049C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8A96B04-7C5F-4C76-98A1-9A88C8343BCC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6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A5CADDC-7D9D-42FD-926D-F3F6A7C9CF40}" type="slidenum">
              <a:rPr lang="en-US" sz="1200">
                <a:latin typeface="Arial" charset="0"/>
                <a:cs typeface="Arial" charset="0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Arial" charset="0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24" r:id="rId1"/>
    <p:sldLayoutId id="2147484225" r:id="rId2"/>
    <p:sldLayoutId id="2147484226" r:id="rId3"/>
    <p:sldLayoutId id="2147484227" r:id="rId4"/>
    <p:sldLayoutId id="2147484228" r:id="rId5"/>
    <p:sldLayoutId id="2147484229" r:id="rId6"/>
    <p:sldLayoutId id="2147484230" r:id="rId7"/>
    <p:sldLayoutId id="2147484231" r:id="rId8"/>
    <p:sldLayoutId id="2147484232" r:id="rId9"/>
    <p:sldLayoutId id="2147484233" r:id="rId10"/>
    <p:sldLayoutId id="2147484234" r:id="rId11"/>
    <p:sldLayoutId id="214748423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66800" y="2286000"/>
            <a:ext cx="7772400" cy="2057400"/>
          </a:xfrm>
        </p:spPr>
        <p:txBody>
          <a:bodyPr/>
          <a:lstStyle/>
          <a:p>
            <a:pPr algn="ctr" eaLnBrk="1" hangingPunct="1"/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Unidade 4.3</a:t>
            </a:r>
            <a:br>
              <a:rPr lang="pt-PT" smtClean="0"/>
            </a:br>
            <a:r>
              <a:rPr lang="pt-PT" smtClean="0"/>
              <a:t/>
            </a:r>
            <a:br>
              <a:rPr lang="pt-PT" smtClean="0"/>
            </a:br>
            <a:r>
              <a:rPr lang="pt-PT" smtClean="0"/>
              <a:t>Anemia</a:t>
            </a:r>
            <a:br>
              <a:rPr lang="pt-PT" smtClean="0"/>
            </a:br>
            <a:endParaRPr lang="pt-PT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Consequências da </a:t>
            </a:r>
            <a:br>
              <a:rPr lang="pt-PT" dirty="0" smtClean="0"/>
            </a:br>
            <a:r>
              <a:rPr lang="pt-PT" dirty="0" smtClean="0"/>
              <a:t>Anemia no Doente HIV+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buFontTx/>
              <a:buNone/>
              <a:defRPr/>
            </a:pPr>
            <a:r>
              <a:rPr lang="pt-PT" dirty="0" smtClean="0"/>
              <a:t>1. 	Mesmas consequências que no paciente </a:t>
            </a:r>
            <a:r>
              <a:rPr lang="pt-PT" dirty="0" err="1" smtClean="0"/>
              <a:t>HIV-Dificuldade</a:t>
            </a:r>
            <a:r>
              <a:rPr lang="pt-PT" dirty="0" smtClean="0"/>
              <a:t> para trabalhar, elevado risco de mortalidade por hemorragia pós-parto, etc.</a:t>
            </a:r>
          </a:p>
          <a:p>
            <a:pPr marL="609600" indent="-609600" algn="just" eaLnBrk="1" hangingPunct="1">
              <a:buFontTx/>
              <a:buNone/>
              <a:defRPr/>
            </a:pPr>
            <a:endParaRPr lang="pt-PT" dirty="0" smtClean="0"/>
          </a:p>
          <a:p>
            <a:pPr marL="609600" indent="-609600" algn="just" eaLnBrk="1" hangingPunct="1">
              <a:buFontTx/>
              <a:buNone/>
              <a:defRPr/>
            </a:pPr>
            <a:r>
              <a:rPr lang="pt-PT" dirty="0" smtClean="0"/>
              <a:t>2. 	Al</a:t>
            </a:r>
            <a:r>
              <a:rPr lang="pt-PT" altLang="ja-JP" dirty="0" smtClean="0">
                <a:ea typeface="ＭＳ Ｐゴシック" charset="-128"/>
              </a:rPr>
              <a:t>é</a:t>
            </a:r>
            <a:r>
              <a:rPr lang="pt-PT" dirty="0" smtClean="0"/>
              <a:t>m dos riscos normais, o doente HIV+ com anemia tem um risco elevado de desenvolver SIDA e/ou morrer mais rapidamente do que o doente HIV+ sem anemia.</a:t>
            </a:r>
          </a:p>
          <a:p>
            <a:pPr>
              <a:defRPr/>
            </a:pPr>
            <a:endParaRPr lang="pt-P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Quando Suspeitar de Anemia no Paciente HIV+? (1)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PT" sz="2600" dirty="0" smtClean="0"/>
              <a:t>Presença de sinais/sintomas como: cansaço, fadiga, palidez, tosse ou diarreia com sangue, hemorragia, dificuldade para respirar que piora com exercício (sem outra explicação). </a:t>
            </a:r>
            <a:endParaRPr lang="es-ES" sz="2600" dirty="0" smtClean="0"/>
          </a:p>
          <a:p>
            <a:pPr algn="just">
              <a:lnSpc>
                <a:spcPct val="150000"/>
              </a:lnSpc>
              <a:defRPr/>
            </a:pPr>
            <a:r>
              <a:rPr lang="pt-PT" sz="2600" dirty="0" smtClean="0"/>
              <a:t>Presença de infecções oportunistas ou outras condições que muitas vezes se apresentam com anemia: tuberculose pulmonar e </a:t>
            </a:r>
            <a:r>
              <a:rPr lang="pt-PT" sz="2600" dirty="0" err="1" smtClean="0"/>
              <a:t>extrapulmonar</a:t>
            </a:r>
            <a:r>
              <a:rPr lang="pt-PT" sz="2600" dirty="0" smtClean="0"/>
              <a:t>, malária, diarreia crónica, malnutrição ou qualquer outra condição de estadio </a:t>
            </a:r>
            <a:r>
              <a:rPr lang="pt-PT" sz="2600" dirty="0" err="1" smtClean="0"/>
              <a:t>III</a:t>
            </a:r>
            <a:r>
              <a:rPr lang="pt-PT" sz="2600" dirty="0" smtClean="0"/>
              <a:t> ou </a:t>
            </a:r>
            <a:r>
              <a:rPr lang="pt-PT" sz="2600" dirty="0" err="1" smtClean="0"/>
              <a:t>IV</a:t>
            </a:r>
            <a:r>
              <a:rPr lang="pt-PT" sz="2600" dirty="0" smtClean="0"/>
              <a:t>.</a:t>
            </a:r>
            <a:endParaRPr lang="es-ES" sz="2600" dirty="0" smtClean="0"/>
          </a:p>
          <a:p>
            <a:pPr>
              <a:lnSpc>
                <a:spcPct val="150000"/>
              </a:lnSpc>
              <a:defRPr/>
            </a:pPr>
            <a:endParaRPr lang="pt-PT" sz="2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Quando Suspeitar de Anemia no Paciente HIV+? (2)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Paciente seropositivo a fazer tratamento com algum dos seguintes medicamentos: Zidovudina, Cotrimoxazol ou outros fármacos.</a:t>
            </a:r>
            <a:endParaRPr lang="es-ES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Paciente com evidência de condições de pobreza extrema por carência de nutrientes (ferro, vitaminas).</a:t>
            </a:r>
            <a:endParaRPr lang="es-ES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Mulher grávida seropositiva: A anemia é mais frequente entre as mulheres em idade fértil.</a:t>
            </a:r>
            <a:endParaRPr lang="es-ES" sz="2400" dirty="0" smtClean="0"/>
          </a:p>
          <a:p>
            <a:pPr>
              <a:buFontTx/>
              <a:buNone/>
            </a:pPr>
            <a:endParaRPr lang="pt-P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mtClean="0"/>
              <a:t>Como Diagnosticar a Anemia?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92500"/>
          </a:bodyPr>
          <a:lstStyle/>
          <a:p>
            <a:pPr marL="533400" indent="-533400"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O diagn</a:t>
            </a:r>
            <a:r>
              <a:rPr lang="pt-PT" altLang="ja-JP" sz="2400" dirty="0" smtClean="0">
                <a:ea typeface="MS PGothic" pitchFamily="34" charset="-128"/>
              </a:rPr>
              <a:t>ó</a:t>
            </a:r>
            <a:r>
              <a:rPr lang="pt-PT" sz="2400" dirty="0" smtClean="0"/>
              <a:t>stico clínico não </a:t>
            </a:r>
            <a:r>
              <a:rPr lang="pt-PT" sz="2400" dirty="0" smtClean="0">
                <a:cs typeface="Arial" pitchFamily="34" charset="0"/>
              </a:rPr>
              <a:t>é</a:t>
            </a:r>
            <a:r>
              <a:rPr lang="pt-PT" sz="2400" dirty="0" smtClean="0"/>
              <a:t> suficiente.</a:t>
            </a:r>
          </a:p>
          <a:p>
            <a:pPr marL="533400" indent="-533400"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Através dos testes de: hemoglobina ou hematócrito ou hemograma.</a:t>
            </a:r>
          </a:p>
          <a:p>
            <a:pPr marL="533400" indent="-533400"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Os testes de rotina programados no calendário de análise para o seguimento dos pacientes devem ser cumpridos. </a:t>
            </a:r>
          </a:p>
          <a:p>
            <a:pPr marL="533400" indent="-533400"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Para além dos testes programados, deve-se solicitar algum exame para avaliar a anemia (</a:t>
            </a:r>
            <a:r>
              <a:rPr lang="pt-PT" sz="2400" dirty="0" err="1" smtClean="0"/>
              <a:t>Hb</a:t>
            </a:r>
            <a:r>
              <a:rPr lang="pt-PT" sz="2400" dirty="0" smtClean="0"/>
              <a:t>, Hemograma) sempre que se suspeite a anemia. </a:t>
            </a:r>
            <a:endParaRPr lang="es-ES" sz="2400" dirty="0" smtClean="0"/>
          </a:p>
          <a:p>
            <a:pPr marL="533400" indent="-533400" algn="just" eaLnBrk="1" hangingPunct="1">
              <a:lnSpc>
                <a:spcPct val="150000"/>
              </a:lnSpc>
              <a:defRPr/>
            </a:pPr>
            <a:endParaRPr lang="es-ES" sz="2400" dirty="0" smtClean="0"/>
          </a:p>
          <a:p>
            <a:pPr marL="533400" indent="-533400" eaLnBrk="1" hangingPunct="1"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PT" smtClean="0"/>
              <a:t>Palidez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533400" indent="-533400" algn="just" eaLnBrk="1" hangingPunct="1">
              <a:buFontTx/>
              <a:buNone/>
              <a:defRPr/>
            </a:pPr>
            <a:r>
              <a:rPr lang="pt-PT" sz="2600" dirty="0" smtClean="0"/>
              <a:t>Estudo de crianças em Uganda e Bangladesh (</a:t>
            </a:r>
            <a:r>
              <a:rPr lang="pt-PT" sz="2600" dirty="0" err="1" smtClean="0"/>
              <a:t>Kalter</a:t>
            </a:r>
            <a:r>
              <a:rPr lang="pt-PT" sz="2600" dirty="0" smtClean="0"/>
              <a:t> H </a:t>
            </a:r>
            <a:r>
              <a:rPr lang="pt-PT" sz="2600" i="1" dirty="0" err="1" smtClean="0"/>
              <a:t>et</a:t>
            </a:r>
            <a:r>
              <a:rPr lang="pt-PT" sz="2600" i="1" dirty="0" smtClean="0"/>
              <a:t> </a:t>
            </a:r>
            <a:r>
              <a:rPr lang="pt-PT" sz="2600" i="1" dirty="0" err="1" smtClean="0"/>
              <a:t>al</a:t>
            </a:r>
            <a:r>
              <a:rPr lang="pt-PT" sz="2600" dirty="0" smtClean="0"/>
              <a:t>): </a:t>
            </a:r>
            <a:endParaRPr lang="pt-PT" sz="2600" dirty="0" smtClean="0">
              <a:solidFill>
                <a:srgbClr val="FF0000"/>
              </a:solidFill>
            </a:endParaRPr>
          </a:p>
          <a:p>
            <a:pPr marL="533400" indent="-533400" algn="just" eaLnBrk="1" hangingPunct="1">
              <a:buFontTx/>
              <a:buNone/>
              <a:defRPr/>
            </a:pPr>
            <a:r>
              <a:rPr lang="pt-PT" sz="2600" dirty="0" smtClean="0"/>
              <a:t>		- Palidez da conjuntiva identificou só 21-50% das crianças com anemia severa</a:t>
            </a:r>
          </a:p>
          <a:p>
            <a:pPr marL="533400" indent="-533400" algn="just" eaLnBrk="1" hangingPunct="1">
              <a:buFontTx/>
              <a:buNone/>
              <a:defRPr/>
            </a:pPr>
            <a:r>
              <a:rPr lang="pt-PT" sz="2600" dirty="0" smtClean="0"/>
              <a:t>         	- Palidez palmar identificou só 10-21% das crianças com anemia severa </a:t>
            </a:r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endParaRPr lang="pt-PT" sz="2600" dirty="0" smtClean="0"/>
          </a:p>
          <a:p>
            <a:pPr algn="just" eaLnBrk="1" hangingPunct="1">
              <a:lnSpc>
                <a:spcPct val="90000"/>
              </a:lnSpc>
              <a:buFontTx/>
              <a:buNone/>
              <a:defRPr/>
            </a:pPr>
            <a:r>
              <a:rPr lang="pt-PT" sz="2600" dirty="0" smtClean="0"/>
              <a:t>    A ausência da palidez não descarta a possibilidade da anemia; a presença da palidez não confirma o diagn</a:t>
            </a:r>
            <a:r>
              <a:rPr lang="pt-PT" altLang="ja-JP" sz="2600" dirty="0" smtClean="0">
                <a:ea typeface="ＭＳ Ｐゴシック" charset="-128"/>
              </a:rPr>
              <a:t>ó</a:t>
            </a:r>
            <a:r>
              <a:rPr lang="pt-PT" sz="2600" dirty="0" smtClean="0"/>
              <a:t>stico, é preciso pedir sempre a confirmação laboratorial.</a:t>
            </a:r>
            <a:r>
              <a:rPr lang="pt-PT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Manejo do Doente Seropositivo com Anemia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3400" indent="-533400" eaLnBrk="1" hangingPunct="1"/>
            <a:endParaRPr lang="pt-PT" sz="2400" smtClean="0"/>
          </a:p>
          <a:p>
            <a:pPr marL="533400" indent="-533400" eaLnBrk="1" hangingPunct="1"/>
            <a:r>
              <a:rPr lang="pt-PT" sz="3600" b="1" smtClean="0"/>
              <a:t>Algoritmo da Anemia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Actividade: Causas da Anemia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>
              <a:defRPr/>
            </a:pPr>
            <a:endParaRPr lang="af-ZA" b="1" dirty="0" smtClean="0"/>
          </a:p>
          <a:p>
            <a:pPr>
              <a:defRPr/>
            </a:pPr>
            <a:r>
              <a:rPr lang="pt-PT" sz="3200" b="1" dirty="0" smtClean="0">
                <a:ea typeface="+mj-ea"/>
                <a:cs typeface="+mj-cs"/>
              </a:rPr>
              <a:t>Folha de Exercícios </a:t>
            </a:r>
            <a:r>
              <a:rPr lang="pt-PT" sz="3200" dirty="0" smtClean="0">
                <a:ea typeface="+mj-ea"/>
                <a:cs typeface="+mj-cs"/>
              </a:rPr>
              <a:t>– Causas da Anemia</a:t>
            </a:r>
          </a:p>
          <a:p>
            <a:pPr>
              <a:buFontTx/>
              <a:buNone/>
              <a:defRPr/>
            </a:pPr>
            <a:endParaRPr lang="pt-PT" sz="3200" dirty="0" smtClean="0">
              <a:ea typeface="+mj-ea"/>
              <a:cs typeface="+mj-cs"/>
            </a:endParaRPr>
          </a:p>
          <a:p>
            <a:pPr>
              <a:defRPr/>
            </a:pPr>
            <a:r>
              <a:rPr lang="pt-PT" sz="3200" b="1" dirty="0" smtClean="0">
                <a:ea typeface="+mj-ea"/>
                <a:cs typeface="+mj-cs"/>
              </a:rPr>
              <a:t>Pontos para discussão: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PT" sz="3200" dirty="0" smtClean="0">
                <a:ea typeface="+mj-ea"/>
                <a:cs typeface="+mj-cs"/>
              </a:rPr>
              <a:t>Casos 1-6</a:t>
            </a:r>
          </a:p>
          <a:p>
            <a:pPr lvl="1">
              <a:buFont typeface="Wingdings" pitchFamily="2" charset="2"/>
              <a:buChar char="ü"/>
              <a:defRPr/>
            </a:pPr>
            <a:r>
              <a:rPr lang="pt-PT" sz="3200" dirty="0" smtClean="0">
                <a:ea typeface="+mj-ea"/>
                <a:cs typeface="+mj-cs"/>
              </a:rPr>
              <a:t>Uso do algoritmo de anemia</a:t>
            </a:r>
          </a:p>
          <a:p>
            <a:pPr lvl="1">
              <a:defRPr/>
            </a:pPr>
            <a:endParaRPr lang="en-US" sz="3200" dirty="0" smtClean="0"/>
          </a:p>
          <a:p>
            <a:pPr>
              <a:buFontTx/>
              <a:buNone/>
              <a:defRPr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Leucopenia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2400" dirty="0" smtClean="0"/>
              <a:t>A leucopenia é uma diminuição do número de leucócitos no sangue. </a:t>
            </a:r>
          </a:p>
          <a:p>
            <a:pPr algn="just"/>
            <a:r>
              <a:rPr lang="pt-PT" sz="2400" dirty="0" smtClean="0"/>
              <a:t>O seu valor normal é entre 4.500 e 11.000 cels/mm</a:t>
            </a:r>
            <a:r>
              <a:rPr lang="pt-PT" sz="2400" baseline="30000" dirty="0" smtClean="0"/>
              <a:t>3</a:t>
            </a:r>
            <a:r>
              <a:rPr lang="pt-PT" sz="2400" dirty="0" smtClean="0"/>
              <a:t>.</a:t>
            </a:r>
          </a:p>
          <a:p>
            <a:pPr algn="just"/>
            <a:r>
              <a:rPr lang="pt-PT" sz="2400" dirty="0" smtClean="0"/>
              <a:t>A neutropenia é a redução da contagem de neutrófilos, (uma fracção dos leucócitos).</a:t>
            </a:r>
          </a:p>
          <a:p>
            <a:pPr algn="just">
              <a:buFontTx/>
              <a:buNone/>
            </a:pPr>
            <a:r>
              <a:rPr lang="pt-PT" sz="2400" b="1" dirty="0" smtClean="0"/>
              <a:t>Causas</a:t>
            </a:r>
            <a:r>
              <a:rPr lang="pt-PT" sz="2400" dirty="0" smtClean="0"/>
              <a:t>:</a:t>
            </a:r>
            <a:endParaRPr lang="es-ES" sz="2400" dirty="0" smtClean="0"/>
          </a:p>
          <a:p>
            <a:pPr algn="just"/>
            <a:r>
              <a:rPr lang="pt-PT" sz="2400" dirty="0" smtClean="0"/>
              <a:t>Medicamentos (Cotrimoxazol, Zidovudina, Fansidar, quimioterapia);</a:t>
            </a:r>
            <a:endParaRPr lang="es-ES" sz="2400" dirty="0" smtClean="0"/>
          </a:p>
          <a:p>
            <a:pPr algn="just"/>
            <a:r>
              <a:rPr lang="pt-PT" sz="2400" dirty="0" smtClean="0"/>
              <a:t>Infecções oportunistas da medula óssea (micobactéria atípica); </a:t>
            </a:r>
            <a:r>
              <a:rPr lang="pt-PT" sz="2400" dirty="0" err="1" smtClean="0"/>
              <a:t>leishmaniase</a:t>
            </a:r>
            <a:r>
              <a:rPr lang="pt-PT" sz="2400" dirty="0" smtClean="0"/>
              <a:t> visceral; </a:t>
            </a:r>
            <a:endParaRPr lang="es-ES" sz="2400" dirty="0" smtClean="0"/>
          </a:p>
          <a:p>
            <a:pPr algn="just"/>
            <a:r>
              <a:rPr lang="pt-PT" sz="2400" dirty="0" smtClean="0"/>
              <a:t>HIV (afectando a medula óssea).  </a:t>
            </a:r>
            <a:endParaRPr lang="es-ES" sz="2400" dirty="0" smtClean="0"/>
          </a:p>
          <a:p>
            <a:endParaRPr lang="pt-PT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Monitorizaç</a:t>
            </a:r>
            <a:r>
              <a:rPr lang="pt-PT" altLang="ja-JP" smtClean="0">
                <a:ea typeface="MS PGothic" pitchFamily="34" charset="-128"/>
              </a:rPr>
              <a:t>ão</a:t>
            </a:r>
            <a:r>
              <a:rPr lang="pt-PT" smtClean="0"/>
              <a:t> dos </a:t>
            </a:r>
            <a:br>
              <a:rPr lang="pt-PT" smtClean="0"/>
            </a:br>
            <a:r>
              <a:rPr lang="pt-PT" smtClean="0"/>
              <a:t>Casos de Leucopenia (1)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mtClean="0"/>
              <a:t>Rever medicamentos (actuais)</a:t>
            </a:r>
            <a:endParaRPr lang="es-ES" smtClean="0"/>
          </a:p>
          <a:p>
            <a:pPr algn="just">
              <a:lnSpc>
                <a:spcPct val="150000"/>
              </a:lnSpc>
            </a:pPr>
            <a:r>
              <a:rPr lang="pt-PT" smtClean="0"/>
              <a:t>Procurar sinais e sintomas de infecção oportunista</a:t>
            </a:r>
            <a:endParaRPr lang="es-ES" smtClean="0"/>
          </a:p>
          <a:p>
            <a:pPr algn="just">
              <a:lnSpc>
                <a:spcPct val="150000"/>
              </a:lnSpc>
            </a:pPr>
            <a:r>
              <a:rPr lang="pt-PT" smtClean="0"/>
              <a:t>Se a causa mais provável for uma reacção a um medicamento já suspenso, repita o hemograma no prazo de uma semana</a:t>
            </a:r>
            <a:endParaRPr lang="es-ES" smtClean="0"/>
          </a:p>
          <a:p>
            <a:endParaRPr lang="pt-PT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Monitorizaç</a:t>
            </a:r>
            <a:r>
              <a:rPr lang="pt-PT" altLang="ja-JP" smtClean="0">
                <a:ea typeface="MS PGothic" pitchFamily="34" charset="-128"/>
              </a:rPr>
              <a:t>ão</a:t>
            </a:r>
            <a:r>
              <a:rPr lang="pt-PT" smtClean="0"/>
              <a:t> dos </a:t>
            </a:r>
            <a:br>
              <a:rPr lang="pt-PT" smtClean="0"/>
            </a:br>
            <a:r>
              <a:rPr lang="pt-PT" smtClean="0"/>
              <a:t>Casos de Leucopenia (2)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2400" dirty="0" smtClean="0"/>
              <a:t>Se a causa mais provável for uma reacção a um medicamento que o paciente estiver a tomar, use o quadro de Reacções Adversas aos Medicamentos.   </a:t>
            </a:r>
            <a:endParaRPr lang="es-ES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Se a causa for uma infecção oportunista, diagnostique e trate a infecção oportunista (ou refira).</a:t>
            </a:r>
            <a:endParaRPr lang="es-ES" sz="2400" dirty="0" smtClean="0"/>
          </a:p>
          <a:p>
            <a:pPr algn="just">
              <a:lnSpc>
                <a:spcPct val="150000"/>
              </a:lnSpc>
            </a:pPr>
            <a:r>
              <a:rPr lang="pt-PT" sz="2400" dirty="0" smtClean="0"/>
              <a:t>Se a </a:t>
            </a:r>
            <a:r>
              <a:rPr lang="pt-PT" sz="2400" dirty="0" err="1" smtClean="0"/>
              <a:t>leucopenia</a:t>
            </a:r>
            <a:r>
              <a:rPr lang="pt-PT" sz="2400" dirty="0" smtClean="0"/>
              <a:t>/</a:t>
            </a:r>
            <a:r>
              <a:rPr lang="pt-PT" sz="2400" dirty="0" err="1" smtClean="0"/>
              <a:t>neutropenia</a:t>
            </a:r>
            <a:r>
              <a:rPr lang="pt-PT" sz="2400" dirty="0" smtClean="0"/>
              <a:t> for acompanhada por anemia e/ou </a:t>
            </a:r>
            <a:r>
              <a:rPr lang="pt-PT" sz="2400" dirty="0" err="1" smtClean="0"/>
              <a:t>trombocitopenia</a:t>
            </a:r>
            <a:r>
              <a:rPr lang="pt-PT" sz="2400" dirty="0" smtClean="0"/>
              <a:t>, refira o paciente ao médico.</a:t>
            </a:r>
            <a:endParaRPr lang="es-ES" sz="2400" dirty="0" smtClean="0"/>
          </a:p>
          <a:p>
            <a:pPr algn="just"/>
            <a:endParaRPr lang="es-ES" sz="2400" dirty="0" smtClean="0"/>
          </a:p>
          <a:p>
            <a:endParaRPr lang="pt-P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 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600" dirty="0" smtClean="0"/>
              <a:t>A anemia é muito frequente em pessoas infectadas pelo HIV. As causas da anemia são diferentes e muito extensas em doentes HIV positivos em comparação com os seronegativos. Muitas vezes, a pessoa com HIV tem anemia causada por mais de um factor.   </a:t>
            </a:r>
          </a:p>
          <a:p>
            <a:pPr algn="just" eaLnBrk="1" hangingPunct="1"/>
            <a:r>
              <a:rPr lang="pt-PT" sz="2600" dirty="0" smtClean="0"/>
              <a:t>Portanto, o processo de avaliação e tratamento da anemia em pessoas infectadas pelo HIV será diferente do processo utilizado para o manejo da anemia na população geral.</a:t>
            </a:r>
            <a:endParaRPr lang="en-US" sz="26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Monitorizaç</a:t>
            </a:r>
            <a:r>
              <a:rPr lang="pt-PT" altLang="ja-JP" smtClean="0">
                <a:ea typeface="MS PGothic" pitchFamily="34" charset="-128"/>
              </a:rPr>
              <a:t>ão</a:t>
            </a:r>
            <a:r>
              <a:rPr lang="pt-PT" smtClean="0"/>
              <a:t> dos </a:t>
            </a:r>
            <a:br>
              <a:rPr lang="pt-PT" smtClean="0"/>
            </a:br>
            <a:r>
              <a:rPr lang="pt-PT" smtClean="0"/>
              <a:t>Casos de Leucopenia (3)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pt-PT" dirty="0" smtClean="0"/>
              <a:t>A neutropenia (&lt;500 cels/mm</a:t>
            </a:r>
            <a:r>
              <a:rPr lang="pt-PT" baseline="30000" dirty="0" smtClean="0"/>
              <a:t>3</a:t>
            </a:r>
            <a:r>
              <a:rPr lang="pt-PT" dirty="0" smtClean="0"/>
              <a:t>) </a:t>
            </a:r>
            <a:r>
              <a:rPr lang="pt-PT" b="1" dirty="0" smtClean="0"/>
              <a:t>sem outra explicação, </a:t>
            </a:r>
            <a:r>
              <a:rPr lang="pt-PT" dirty="0" smtClean="0"/>
              <a:t>persistente por mais de um mês num paciente HIV+, é indicação do estadio III de HIV/SIDA.</a:t>
            </a:r>
            <a:endParaRPr lang="es-ES" dirty="0" smtClean="0"/>
          </a:p>
          <a:p>
            <a:pPr>
              <a:lnSpc>
                <a:spcPct val="150000"/>
              </a:lnSpc>
            </a:pPr>
            <a:endParaRPr lang="es-ES" dirty="0" smtClean="0"/>
          </a:p>
          <a:p>
            <a:pPr>
              <a:lnSpc>
                <a:spcPct val="150000"/>
              </a:lnSpc>
            </a:pPr>
            <a:endParaRPr lang="pt-PT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Trombocitopenia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pt-PT" dirty="0" smtClean="0"/>
              <a:t>A trombocitopenia é uma diminuição do número de plaquetas no sangue.</a:t>
            </a:r>
            <a:endParaRPr lang="es-ES" dirty="0" smtClean="0"/>
          </a:p>
          <a:p>
            <a:pPr lvl="1" algn="just">
              <a:defRPr/>
            </a:pPr>
            <a:r>
              <a:rPr lang="pt-PT" sz="2800" dirty="0" smtClean="0"/>
              <a:t>As plaquetas são células responsáveis pela  coagulação do sangue. </a:t>
            </a:r>
            <a:endParaRPr lang="es-ES" sz="2800" dirty="0" smtClean="0"/>
          </a:p>
          <a:p>
            <a:pPr lvl="1" algn="just">
              <a:defRPr/>
            </a:pPr>
            <a:r>
              <a:rPr lang="pt-PT" sz="2800" dirty="0" smtClean="0"/>
              <a:t>O seu valor normal é varia entre 150.000 a 450.000 </a:t>
            </a:r>
            <a:r>
              <a:rPr lang="pt-PT" sz="2800" dirty="0" err="1" smtClean="0"/>
              <a:t>cels</a:t>
            </a:r>
            <a:r>
              <a:rPr lang="pt-PT" sz="2800" dirty="0" smtClean="0"/>
              <a:t>/</a:t>
            </a:r>
            <a:r>
              <a:rPr lang="pt-PT" sz="2800" dirty="0" err="1" smtClean="0"/>
              <a:t>mm</a:t>
            </a:r>
            <a:r>
              <a:rPr lang="pt-PT" sz="2800" baseline="30000" dirty="0" err="1" smtClean="0"/>
              <a:t>3</a:t>
            </a:r>
            <a:r>
              <a:rPr lang="pt-PT" sz="2800" dirty="0" smtClean="0"/>
              <a:t>.</a:t>
            </a:r>
          </a:p>
          <a:p>
            <a:pPr algn="just">
              <a:buFontTx/>
              <a:buNone/>
              <a:defRPr/>
            </a:pPr>
            <a:endParaRPr lang="pt-PT" dirty="0" smtClean="0"/>
          </a:p>
          <a:p>
            <a:pPr algn="just">
              <a:defRPr/>
            </a:pPr>
            <a:r>
              <a:rPr lang="pt-PT" dirty="0" smtClean="0"/>
              <a:t>A trombocitopenia (&lt;50.000 </a:t>
            </a:r>
            <a:r>
              <a:rPr lang="pt-PT" dirty="0" err="1" smtClean="0"/>
              <a:t>cels</a:t>
            </a:r>
            <a:r>
              <a:rPr lang="pt-PT" dirty="0" smtClean="0"/>
              <a:t>/mm</a:t>
            </a:r>
            <a:r>
              <a:rPr lang="pt-PT" baseline="30000" dirty="0" smtClean="0"/>
              <a:t>3</a:t>
            </a:r>
            <a:r>
              <a:rPr lang="pt-PT" dirty="0" smtClean="0"/>
              <a:t>) </a:t>
            </a:r>
            <a:r>
              <a:rPr lang="pt-PT" b="1" dirty="0" smtClean="0"/>
              <a:t>sem outra explicação </a:t>
            </a:r>
            <a:r>
              <a:rPr lang="pt-PT" dirty="0" smtClean="0"/>
              <a:t>e persistente por mais de um mês num doente HIV+, indica o estadio III de HIV</a:t>
            </a:r>
            <a:r>
              <a:rPr lang="en-US" dirty="0" smtClean="0"/>
              <a:t>/</a:t>
            </a:r>
            <a:r>
              <a:rPr lang="pt-PT" dirty="0" smtClean="0"/>
              <a:t>SIDA.</a:t>
            </a:r>
            <a:endParaRPr lang="es-ES" dirty="0" smtClean="0"/>
          </a:p>
          <a:p>
            <a:pPr>
              <a:defRPr/>
            </a:pPr>
            <a:endParaRPr lang="es-E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Causas da Trombocitopenia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PT" sz="2400" dirty="0" smtClean="0"/>
          </a:p>
          <a:p>
            <a:pPr algn="just"/>
            <a:r>
              <a:rPr lang="pt-PT" dirty="0" smtClean="0"/>
              <a:t>Pode ter diversas </a:t>
            </a:r>
            <a:r>
              <a:rPr lang="pt-PT" b="1" dirty="0" smtClean="0"/>
              <a:t>origens</a:t>
            </a:r>
            <a:r>
              <a:rPr lang="pt-PT" dirty="0" smtClean="0"/>
              <a:t> :</a:t>
            </a:r>
          </a:p>
          <a:p>
            <a:pPr lvl="1" algn="just"/>
            <a:r>
              <a:rPr lang="pt-PT" sz="2800" dirty="0" smtClean="0"/>
              <a:t>Infiltração da medula óssea por tumor ou infecção oportunista; </a:t>
            </a:r>
            <a:endParaRPr lang="es-ES" sz="2800" dirty="0" smtClean="0"/>
          </a:p>
          <a:p>
            <a:pPr lvl="1"/>
            <a:r>
              <a:rPr lang="pt-PT" sz="2800" dirty="0" smtClean="0"/>
              <a:t>Outras infecções (malária);</a:t>
            </a:r>
            <a:endParaRPr lang="es-ES" sz="2800" dirty="0" smtClean="0"/>
          </a:p>
          <a:p>
            <a:pPr lvl="1"/>
            <a:r>
              <a:rPr lang="pt-PT" sz="2800" dirty="0" smtClean="0"/>
              <a:t>Reacções adversas a medicamentos; </a:t>
            </a:r>
            <a:endParaRPr lang="es-ES" sz="2800" dirty="0" smtClean="0"/>
          </a:p>
          <a:p>
            <a:pPr lvl="1"/>
            <a:r>
              <a:rPr lang="pt-PT" sz="2800" dirty="0" smtClean="0"/>
              <a:t>HIV (leva à produção de anticorpos que atacam as plaquetas);</a:t>
            </a:r>
            <a:endParaRPr lang="es-ES" sz="2800" dirty="0" smtClean="0"/>
          </a:p>
          <a:p>
            <a:pPr lvl="1"/>
            <a:r>
              <a:rPr lang="pt-PT" sz="2800" dirty="0" smtClean="0"/>
              <a:t>Leucemia, linfoma, entre outras.</a:t>
            </a:r>
            <a:endParaRPr lang="es-ES" sz="2800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Pontos-chave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A anemia é muito frequente entre os doentes seropositivos.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Nos doentes seropositivos, na maioria das vezes, a anemia tem relação com algum processo relacionado com a infecção pelo HIV.</a:t>
            </a:r>
            <a:endParaRPr lang="af-ZA" sz="2400" strike="sngStrike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O TMG deve confirmar a anemia com os exames de laboratório correspondentes (hemograma, </a:t>
            </a:r>
            <a:r>
              <a:rPr lang="pt-PT" sz="2400" dirty="0" err="1" smtClean="0"/>
              <a:t>Hb</a:t>
            </a:r>
            <a:r>
              <a:rPr lang="pt-PT" sz="2400" dirty="0" smtClean="0"/>
              <a:t>).  A palidez pode levar a erros na avaliação da anemia.</a:t>
            </a:r>
            <a:endParaRPr lang="af-ZA" sz="2400" dirty="0" smtClean="0"/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af-ZA" dirty="0" smtClean="0"/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Pontos-chave (2)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PT" sz="2600" dirty="0" smtClean="0"/>
              <a:t>A relação da anemia com infecções e condições que determinam o </a:t>
            </a:r>
            <a:r>
              <a:rPr lang="pt-PT" sz="2600" dirty="0" err="1" smtClean="0"/>
              <a:t>estadio</a:t>
            </a:r>
            <a:r>
              <a:rPr lang="pt-PT" sz="2600" dirty="0" smtClean="0"/>
              <a:t> avançado (III ou IV) deve levar o TMG a consultar o médico.</a:t>
            </a:r>
            <a:endParaRPr lang="af-ZA" sz="2600" dirty="0" smtClean="0"/>
          </a:p>
          <a:p>
            <a:pPr algn="just">
              <a:lnSpc>
                <a:spcPct val="150000"/>
              </a:lnSpc>
            </a:pPr>
            <a:r>
              <a:rPr lang="pt-PT" sz="2600" dirty="0" smtClean="0"/>
              <a:t>A anemia, a leucopenia e/ou a trombocitopenia persistentes por mais de um </a:t>
            </a:r>
            <a:r>
              <a:rPr lang="pt-PT" sz="2600" b="1" dirty="0" smtClean="0"/>
              <a:t>mês sem explicação </a:t>
            </a:r>
            <a:r>
              <a:rPr lang="pt-PT" sz="2600" dirty="0" smtClean="0"/>
              <a:t>podem ser definitórias de estadio III da OMS.</a:t>
            </a:r>
            <a:endParaRPr lang="es-ES" sz="2600" dirty="0" smtClean="0"/>
          </a:p>
          <a:p>
            <a:pPr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Objectivos de Aprendizagem</a:t>
            </a:r>
            <a:endParaRPr lang="pt-PT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PT" dirty="0" smtClean="0"/>
              <a:t>No final desta unidade, os formandos devem ser capazes de:</a:t>
            </a:r>
            <a:endParaRPr lang="af-ZA" dirty="0" smtClean="0"/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Interpretar as definições de anemia usadas no atendimento dos doentes HIV+</a:t>
            </a:r>
            <a:endParaRPr lang="af-ZA" dirty="0" smtClean="0"/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Descrever as causas mais frequentes da anemia no doente seropositivo, incluindo as infecções oportunistas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Diagnosticar e tratar os casos de anemia no paciente seropositivo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Definir os conceitos de leucopenia e trombocitopenia   </a:t>
            </a:r>
            <a:endParaRPr lang="af-ZA" dirty="0" smtClean="0"/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Explicar as causas da leucopenia e da trombocitopenia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Reconhecer a anemia, leucopenia e trombocitopenia como condições definitórias do estadio III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dirty="0" smtClean="0"/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Epidemiologia da Anemia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A anemia é muito frequente na população geral de Moçambique.</a:t>
            </a:r>
            <a:endParaRPr lang="pt-PT" strike="sngStrike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Nos doentes com HIV, é ainda mais frequente, e as possíveis causas são múltiplas.</a:t>
            </a:r>
            <a:endParaRPr lang="pt-PT" strike="sngStrike" dirty="0" smtClean="0"/>
          </a:p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PT" dirty="0" smtClean="0"/>
              <a:t>A anemia nos pacientes com HIV relaciona-se directamente com a mortalidade.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Epidemiologia da Anemia (2)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Prevalência da anemia na população geral em Moçambique: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Mulheres em idade fértil: 48%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Crianças &lt; 5 anos: 75%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dirty="0" smtClean="0"/>
              <a:t>Homens: 19%</a:t>
            </a: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Definições de Anemia no Paciente com HIV (1)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/>
            <a:r>
              <a:rPr lang="pt-PT" dirty="0" smtClean="0"/>
              <a:t>Estadiamento:</a:t>
            </a:r>
          </a:p>
          <a:p>
            <a:pPr marL="914400" lvl="1" indent="-514350" algn="just" eaLnBrk="1" hangingPunct="1">
              <a:lnSpc>
                <a:spcPct val="170000"/>
              </a:lnSpc>
            </a:pPr>
            <a:r>
              <a:rPr lang="pt-PT" sz="2800" dirty="0" smtClean="0"/>
              <a:t>Estadio III da OMS:  Hemoglobina inferior a 8 g/dl, persistente por mais de 30 dias, </a:t>
            </a:r>
            <a:r>
              <a:rPr lang="pt-PT" sz="2800" b="1" dirty="0" smtClean="0"/>
              <a:t>sem outra explicação </a:t>
            </a:r>
            <a:r>
              <a:rPr lang="pt-PT" sz="2800" dirty="0" smtClean="0"/>
              <a:t>(para além da própria infecção por HIV) e sem resposta a sulfato ferroso, Albendazol, antimaláricos, etc.</a:t>
            </a:r>
          </a:p>
          <a:p>
            <a:pPr marL="914400" lvl="1" indent="-514350" eaLnBrk="1" hangingPunct="1">
              <a:buFont typeface="Arial" pitchFamily="34" charset="0"/>
              <a:buChar char="–"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Definições de Anemia em Relação ao TARV (2)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 eaLnBrk="1" hangingPunct="1"/>
            <a:r>
              <a:rPr lang="pt-PT" dirty="0" smtClean="0"/>
              <a:t>Reacções adversas a ARVs, graus de toxicidade: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Grau 1:  Hb 8,0 – 9,4 g/dL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Grau 2:  Hb 7,0 – 7,9 g/dL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Grau 3:  Hb 6,5 – 6,9 g/dL</a:t>
            </a:r>
            <a:endParaRPr lang="af-ZA" sz="2800" dirty="0" smtClean="0"/>
          </a:p>
          <a:p>
            <a:pPr lvl="1" algn="just" eaLnBrk="1" hangingPunct="1">
              <a:lnSpc>
                <a:spcPct val="150000"/>
              </a:lnSpc>
            </a:pPr>
            <a:r>
              <a:rPr lang="pt-PT" sz="2800" dirty="0" smtClean="0"/>
              <a:t>Grau 4:  Hb &lt;=6,4 g/dL</a:t>
            </a:r>
            <a:endParaRPr lang="es-E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153400" cy="1219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dirty="0" smtClean="0"/>
              <a:t>Causas da Anemia na Pessoa HIV+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400" dirty="0" smtClean="0"/>
              <a:t>Mesmas causas que na população geral:</a:t>
            </a:r>
          </a:p>
          <a:p>
            <a:pPr lvl="1" algn="just" eaLnBrk="1" hangingPunct="1"/>
            <a:r>
              <a:rPr lang="pt-PT" sz="2400" dirty="0" smtClean="0"/>
              <a:t>Deficiências nutricionais, pobreza</a:t>
            </a:r>
          </a:p>
          <a:p>
            <a:pPr lvl="1" algn="just" eaLnBrk="1" hangingPunct="1"/>
            <a:r>
              <a:rPr lang="pt-PT" sz="2400" dirty="0" smtClean="0"/>
              <a:t>Parasitas intestinais, malária, hemorragias pós-parto</a:t>
            </a:r>
          </a:p>
          <a:p>
            <a:pPr algn="just" eaLnBrk="1" hangingPunct="1"/>
            <a:r>
              <a:rPr lang="pt-PT" sz="2400" dirty="0" smtClean="0"/>
              <a:t>Directamente relacionadas com o HIV:</a:t>
            </a:r>
          </a:p>
          <a:p>
            <a:pPr lvl="1" algn="just" eaLnBrk="1" hangingPunct="1"/>
            <a:r>
              <a:rPr lang="pt-PT" sz="2400" dirty="0" smtClean="0"/>
              <a:t>Anemia de estadio III</a:t>
            </a:r>
          </a:p>
          <a:p>
            <a:pPr lvl="1" algn="just" eaLnBrk="1" hangingPunct="1"/>
            <a:r>
              <a:rPr lang="pt-PT" sz="2400" dirty="0" smtClean="0"/>
              <a:t>Infecções ou condições oportunistas (tuberculose, </a:t>
            </a:r>
            <a:r>
              <a:rPr lang="pt-PT" sz="2400" dirty="0" err="1" smtClean="0"/>
              <a:t>leishmaniase</a:t>
            </a:r>
            <a:r>
              <a:rPr lang="pt-PT" sz="2400" dirty="0" smtClean="0"/>
              <a:t>, amebiase crónica, sarcoma de Kaposi disseminado, linfoma, microbactérias atípicas...)</a:t>
            </a:r>
            <a:endParaRPr lang="af-ZA" sz="2400" dirty="0" smtClean="0">
              <a:solidFill>
                <a:srgbClr val="FF0000"/>
              </a:solidFill>
            </a:endParaRPr>
          </a:p>
          <a:p>
            <a:pPr lvl="1" algn="just" eaLnBrk="1" hangingPunct="1"/>
            <a:r>
              <a:rPr lang="pt-PT" sz="2400" dirty="0" smtClean="0"/>
              <a:t>Reacções adversas aos medicamentos usados para tratar HIV </a:t>
            </a:r>
            <a:endParaRPr lang="af-ZA" sz="2400" dirty="0" smtClean="0"/>
          </a:p>
          <a:p>
            <a:pPr lvl="1"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Mecanismos de Desenvolvimento da Anemia no HIV/SIDA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sz="2400" dirty="0" smtClean="0"/>
              <a:t>Redução da produção de </a:t>
            </a:r>
            <a:r>
              <a:rPr lang="pt-PT" sz="2400" dirty="0" err="1" smtClean="0"/>
              <a:t>eritrócitos</a:t>
            </a:r>
            <a:r>
              <a:rPr lang="pt-PT" sz="2400" dirty="0" smtClean="0"/>
              <a:t>, causada por inflamação, infiltração ou toxicidade da medula óssea (exemplos: tuberculose atípica com infiltração da medula óssea; toxicidade de </a:t>
            </a:r>
            <a:r>
              <a:rPr lang="pt-PT" sz="2400" dirty="0" err="1" smtClean="0"/>
              <a:t>Zidovudina</a:t>
            </a:r>
            <a:r>
              <a:rPr lang="pt-PT" sz="2400" dirty="0" smtClean="0"/>
              <a:t>).</a:t>
            </a:r>
            <a:endParaRPr lang="es-ES" sz="2400" dirty="0" smtClean="0"/>
          </a:p>
          <a:p>
            <a:pPr algn="just"/>
            <a:r>
              <a:rPr lang="pt-PT" sz="2400" dirty="0" smtClean="0"/>
              <a:t>Perda de </a:t>
            </a:r>
            <a:r>
              <a:rPr lang="pt-PT" sz="2400" dirty="0" err="1" smtClean="0"/>
              <a:t>eritrócitos</a:t>
            </a:r>
            <a:r>
              <a:rPr lang="pt-PT" sz="2400" dirty="0" smtClean="0"/>
              <a:t>, por sangramento e/ou hemorragia (exemplo: sangramento intestinal causado por sarcoma de </a:t>
            </a:r>
            <a:r>
              <a:rPr lang="pt-PT" sz="2400" dirty="0" err="1" smtClean="0"/>
              <a:t>Kaposi</a:t>
            </a:r>
            <a:r>
              <a:rPr lang="pt-PT" sz="2400" dirty="0" smtClean="0"/>
              <a:t> intestinal).</a:t>
            </a:r>
            <a:endParaRPr lang="es-ES" sz="2400" dirty="0" smtClean="0"/>
          </a:p>
          <a:p>
            <a:pPr algn="just"/>
            <a:r>
              <a:rPr lang="pt-PT" sz="2400" dirty="0" smtClean="0"/>
              <a:t>Perda de </a:t>
            </a:r>
            <a:r>
              <a:rPr lang="pt-PT" sz="2400" dirty="0" err="1" smtClean="0"/>
              <a:t>eritrócitos</a:t>
            </a:r>
            <a:r>
              <a:rPr lang="pt-PT" sz="2400" dirty="0" smtClean="0"/>
              <a:t>, por destruição (exemplos: reacções adversas a </a:t>
            </a:r>
            <a:r>
              <a:rPr lang="pt-PT" sz="2400" dirty="0" err="1" smtClean="0"/>
              <a:t>Dapsona</a:t>
            </a:r>
            <a:r>
              <a:rPr lang="pt-PT" sz="2400" dirty="0" smtClean="0"/>
              <a:t>, malária)</a:t>
            </a:r>
            <a:endParaRPr lang="es-ES" sz="2400" dirty="0" smtClean="0"/>
          </a:p>
          <a:p>
            <a:endParaRPr lang="es-ES" sz="2400" dirty="0" smtClean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6.0&quot;&gt;&lt;object type=&quot;1&quot; unique_id=&quot;10001&quot;&gt;&lt;object type=&quot;8&quot; unique_id=&quot;11028&quot;&gt;&lt;/object&gt;&lt;object type=&quot;2&quot; unique_id=&quot;11029&quot;&gt;&lt;object type=&quot;3&quot; unique_id=&quot;11030&quot;&gt;&lt;property id=&quot;20148&quot; value=&quot;5&quot;/&gt;&lt;property id=&quot;20300&quot; value=&quot;Slide 1 - &amp;quot;&amp;#x0D;&amp;#x0A;Unidade 4.3&amp;#x0D;&amp;#x0A;&amp;#x0D;&amp;#x0A;Anemia&amp;#x0D;&amp;#x0A;&amp;quot;&quot;/&gt;&lt;property id=&quot;20307&quot; value=&quot;256&quot;/&gt;&lt;/object&gt;&lt;object type=&quot;3&quot; unique_id=&quot;11031&quot;&gt;&lt;property id=&quot;20148&quot; value=&quot;5&quot;/&gt;&lt;property id=&quot;20300&quot; value=&quot;Slide 2 - &amp;quot;Introdução &amp;quot;&quot;/&gt;&lt;property id=&quot;20307&quot; value=&quot;280&quot;/&gt;&lt;/object&gt;&lt;object type=&quot;3&quot; unique_id=&quot;11032&quot;&gt;&lt;property id=&quot;20148&quot; value=&quot;5&quot;/&gt;&lt;property id=&quot;20300&quot; value=&quot;Slide 3 - &amp;quot;Objectivos de Aprendizagem&amp;quot;&quot;/&gt;&lt;property id=&quot;20307&quot; value=&quot;257&quot;/&gt;&lt;/object&gt;&lt;object type=&quot;3&quot; unique_id=&quot;11033&quot;&gt;&lt;property id=&quot;20148&quot; value=&quot;5&quot;/&gt;&lt;property id=&quot;20300&quot; value=&quot;Slide 4 - &amp;quot;Epidemiologia da Anemia (1)&amp;quot;&quot;/&gt;&lt;property id=&quot;20307&quot; value=&quot;259&quot;/&gt;&lt;/object&gt;&lt;object type=&quot;3&quot; unique_id=&quot;11034&quot;&gt;&lt;property id=&quot;20148&quot; value=&quot;5&quot;/&gt;&lt;property id=&quot;20300&quot; value=&quot;Slide 5 - &amp;quot;Epidemiologia da Anemia (2)&amp;quot;&quot;/&gt;&lt;property id=&quot;20307&quot; value=&quot;260&quot;/&gt;&lt;/object&gt;&lt;object type=&quot;3&quot; unique_id=&quot;11035&quot;&gt;&lt;property id=&quot;20148&quot; value=&quot;5&quot;/&gt;&lt;property id=&quot;20300&quot; value=&quot;Slide 6 - &amp;quot;Definições de Anemia no Paciente com HIV (1)&amp;quot;&quot;/&gt;&lt;property id=&quot;20307&quot; value=&quot;261&quot;/&gt;&lt;/object&gt;&lt;object type=&quot;3&quot; unique_id=&quot;11036&quot;&gt;&lt;property id=&quot;20148&quot; value=&quot;5&quot;/&gt;&lt;property id=&quot;20300&quot; value=&quot;Slide 7 - &amp;quot;Definições de Anemia em Relação ao TARV (2)&amp;quot;&quot;/&gt;&lt;property id=&quot;20307&quot; value=&quot;291&quot;/&gt;&lt;/object&gt;&lt;object type=&quot;3&quot; unique_id=&quot;11037&quot;&gt;&lt;property id=&quot;20148&quot; value=&quot;5&quot;/&gt;&lt;property id=&quot;20300&quot; value=&quot;Slide 8 - &amp;quot;Causas da Anemia na Pessoa HIV+&amp;quot;&quot;/&gt;&lt;property id=&quot;20307&quot; value=&quot;262&quot;/&gt;&lt;/object&gt;&lt;object type=&quot;3&quot; unique_id=&quot;11038&quot;&gt;&lt;property id=&quot;20148&quot; value=&quot;5&quot;/&gt;&lt;property id=&quot;20300&quot; value=&quot;Slide 9 - &amp;quot;Mecanismos de Desenvolvimento da Anemia no HIV/SIDA&amp;quot;&quot;/&gt;&lt;property id=&quot;20307&quot; value=&quot;293&quot;/&gt;&lt;/object&gt;&lt;object type=&quot;3&quot; unique_id=&quot;11039&quot;&gt;&lt;property id=&quot;20148&quot; value=&quot;5&quot;/&gt;&lt;property id=&quot;20300&quot; value=&quot;Slide 10 - &amp;quot;Consequências da &amp;#x0D;&amp;#x0A;Anemia no Doente HIV+&amp;quot;&quot;/&gt;&lt;property id=&quot;20307&quot; value=&quot;292&quot;/&gt;&lt;/object&gt;&lt;object type=&quot;3&quot; unique_id=&quot;11040&quot;&gt;&lt;property id=&quot;20148&quot; value=&quot;5&quot;/&gt;&lt;property id=&quot;20300&quot; value=&quot;Slide 11 - &amp;quot;Quando Suspeitar de Anemia no Paciente HIV+? (1)&amp;quot;&quot;/&gt;&lt;property id=&quot;20307&quot; value=&quot;294&quot;/&gt;&lt;/object&gt;&lt;object type=&quot;3&quot; unique_id=&quot;11041&quot;&gt;&lt;property id=&quot;20148&quot; value=&quot;5&quot;/&gt;&lt;property id=&quot;20300&quot; value=&quot;Slide 12 - &amp;quot;Quando Suspeitar de Anemia no Paciente HIV+? (2)&amp;quot;&quot;/&gt;&lt;property id=&quot;20307&quot; value=&quot;295&quot;/&gt;&lt;/object&gt;&lt;object type=&quot;3&quot; unique_id=&quot;11042&quot;&gt;&lt;property id=&quot;20148&quot; value=&quot;5&quot;/&gt;&lt;property id=&quot;20300&quot; value=&quot;Slide 13 - &amp;quot;Como Diagnosticar a Anemia?&amp;quot;&quot;/&gt;&lt;property id=&quot;20307&quot; value=&quot;296&quot;/&gt;&lt;/object&gt;&lt;object type=&quot;3&quot; unique_id=&quot;11043&quot;&gt;&lt;property id=&quot;20148&quot; value=&quot;5&quot;/&gt;&lt;property id=&quot;20300&quot; value=&quot;Slide 14 - &amp;quot;Palidez&amp;quot;&quot;/&gt;&lt;property id=&quot;20307&quot; value=&quot;297&quot;/&gt;&lt;/object&gt;&lt;object type=&quot;3&quot; unique_id=&quot;11044&quot;&gt;&lt;property id=&quot;20148&quot; value=&quot;5&quot;/&gt;&lt;property id=&quot;20300&quot; value=&quot;Slide 15 - &amp;quot;Manejo do Doente Seropositivo com Anemia&amp;quot;&quot;/&gt;&lt;property id=&quot;20307&quot; value=&quot;298&quot;/&gt;&lt;/object&gt;&lt;object type=&quot;3&quot; unique_id=&quot;11045&quot;&gt;&lt;property id=&quot;20148&quot; value=&quot;5&quot;/&gt;&lt;property id=&quot;20300&quot; value=&quot;Slide 16 - &amp;quot;Actividade: Causas da Anemia&amp;quot;&quot;/&gt;&lt;property id=&quot;20307&quot; value=&quot;290&quot;/&gt;&lt;/object&gt;&lt;object type=&quot;3&quot; unique_id=&quot;11046&quot;&gt;&lt;property id=&quot;20148&quot; value=&quot;5&quot;/&gt;&lt;property id=&quot;20300&quot; value=&quot;Slide 17 - &amp;quot;Leucopenia&amp;quot;&quot;/&gt;&lt;property id=&quot;20307&quot; value=&quot;299&quot;/&gt;&lt;/object&gt;&lt;object type=&quot;3&quot; unique_id=&quot;11047&quot;&gt;&lt;property id=&quot;20148&quot; value=&quot;5&quot;/&gt;&lt;property id=&quot;20300&quot; value=&quot;Slide 18 - &amp;quot;Monitorização dos &amp;#x0D;&amp;#x0A;Casos de Leucopenia (1)&amp;quot;&quot;/&gt;&lt;property id=&quot;20307&quot; value=&quot;300&quot;/&gt;&lt;/object&gt;&lt;object type=&quot;3&quot; unique_id=&quot;11048&quot;&gt;&lt;property id=&quot;20148&quot; value=&quot;5&quot;/&gt;&lt;property id=&quot;20300&quot; value=&quot;Slide 19 - &amp;quot;Monitorização dos &amp;#x0D;&amp;#x0A;Casos de Leucopenia (2)&amp;quot;&quot;/&gt;&lt;property id=&quot;20307&quot; value=&quot;301&quot;/&gt;&lt;/object&gt;&lt;object type=&quot;3&quot; unique_id=&quot;11049&quot;&gt;&lt;property id=&quot;20148&quot; value=&quot;5&quot;/&gt;&lt;property id=&quot;20300&quot; value=&quot;Slide 20 - &amp;quot;Monitorização dos &amp;#x0D;&amp;#x0A;Casos de Leucopenia (3)&amp;quot;&quot;/&gt;&lt;property id=&quot;20307&quot; value=&quot;304&quot;/&gt;&lt;/object&gt;&lt;object type=&quot;3&quot; unique_id=&quot;11050&quot;&gt;&lt;property id=&quot;20148&quot; value=&quot;5&quot;/&gt;&lt;property id=&quot;20300&quot; value=&quot;Slide 21 - &amp;quot;Trombocitopenia&amp;quot;&quot;/&gt;&lt;property id=&quot;20307&quot; value=&quot;302&quot;/&gt;&lt;/object&gt;&lt;object type=&quot;3&quot; unique_id=&quot;11051&quot;&gt;&lt;property id=&quot;20148&quot; value=&quot;5&quot;/&gt;&lt;property id=&quot;20300&quot; value=&quot;Slide 22 - &amp;quot;Causas da Trombocitopenia&amp;quot;&quot;/&gt;&lt;property id=&quot;20307&quot; value=&quot;303&quot;/&gt;&lt;/object&gt;&lt;object type=&quot;3&quot; unique_id=&quot;11052&quot;&gt;&lt;property id=&quot;20148&quot; value=&quot;5&quot;/&gt;&lt;property id=&quot;20300&quot; value=&quot;Slide 23 - &amp;quot;Considerações (1)&amp;quot;&quot;/&gt;&lt;property id=&quot;20307&quot; value=&quot;278&quot;/&gt;&lt;/object&gt;&lt;object type=&quot;3&quot; unique_id=&quot;11053&quot;&gt;&lt;property id=&quot;20148&quot; value=&quot;5&quot;/&gt;&lt;property id=&quot;20300&quot; value=&quot;Slide 24 - &amp;quot;Considerações (2)&amp;quot;&quot;/&gt;&lt;property id=&quot;20307&quot; value=&quot;279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2144</TotalTime>
  <Words>1441</Words>
  <Application>Microsoft Office PowerPoint</Application>
  <PresentationFormat>On-screen Show (4:3)</PresentationFormat>
  <Paragraphs>152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MISAU</vt:lpstr>
      <vt:lpstr>1_TBOI Landscape Draft</vt:lpstr>
      <vt:lpstr> Unidade 4.3  Anemia </vt:lpstr>
      <vt:lpstr>Introdução </vt:lpstr>
      <vt:lpstr>Objectivos de Aprendizagem</vt:lpstr>
      <vt:lpstr>Epidemiologia da Anemia (1)</vt:lpstr>
      <vt:lpstr>Epidemiologia da Anemia (2)</vt:lpstr>
      <vt:lpstr>Definições de Anemia no Paciente com HIV (1)</vt:lpstr>
      <vt:lpstr>Definições de Anemia em Relação ao TARV (2)</vt:lpstr>
      <vt:lpstr>Causas da Anemia na Pessoa HIV+</vt:lpstr>
      <vt:lpstr>Mecanismos de Desenvolvimento da Anemia no HIV/SIDA</vt:lpstr>
      <vt:lpstr>Consequências da  Anemia no Doente HIV+</vt:lpstr>
      <vt:lpstr>Quando Suspeitar de Anemia no Paciente HIV+? (1)</vt:lpstr>
      <vt:lpstr>Quando Suspeitar de Anemia no Paciente HIV+? (2)</vt:lpstr>
      <vt:lpstr>Como Diagnosticar a Anemia?</vt:lpstr>
      <vt:lpstr>Palidez</vt:lpstr>
      <vt:lpstr>Manejo do Doente Seropositivo com Anemia</vt:lpstr>
      <vt:lpstr>Actividade: Causas da Anemia</vt:lpstr>
      <vt:lpstr>Leucopenia</vt:lpstr>
      <vt:lpstr>Monitorização dos  Casos de Leucopenia (1)</vt:lpstr>
      <vt:lpstr>Monitorização dos  Casos de Leucopenia (2)</vt:lpstr>
      <vt:lpstr>Monitorização dos  Casos de Leucopenia (3)</vt:lpstr>
      <vt:lpstr>Trombocitopenia</vt:lpstr>
      <vt:lpstr>Causas da Trombocitopenia</vt:lpstr>
      <vt:lpstr>Pontos-chave (1)</vt:lpstr>
      <vt:lpstr>Pontos-chave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 13 Anemia</dc:title>
  <dc:creator>Maria Ruano</dc:creator>
  <cp:lastModifiedBy>hp</cp:lastModifiedBy>
  <cp:revision>201</cp:revision>
  <dcterms:created xsi:type="dcterms:W3CDTF">2006-08-16T00:00:00Z</dcterms:created>
  <dcterms:modified xsi:type="dcterms:W3CDTF">2014-04-21T15:53:05Z</dcterms:modified>
</cp:coreProperties>
</file>