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57"/>
  </p:notesMasterIdLst>
  <p:handoutMasterIdLst>
    <p:handoutMasterId r:id="rId58"/>
  </p:handoutMasterIdLst>
  <p:sldIdLst>
    <p:sldId id="256" r:id="rId3"/>
    <p:sldId id="273" r:id="rId4"/>
    <p:sldId id="337" r:id="rId5"/>
    <p:sldId id="257" r:id="rId6"/>
    <p:sldId id="338" r:id="rId7"/>
    <p:sldId id="260" r:id="rId8"/>
    <p:sldId id="287" r:id="rId9"/>
    <p:sldId id="276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6" r:id="rId18"/>
    <p:sldId id="323" r:id="rId19"/>
    <p:sldId id="295" r:id="rId20"/>
    <p:sldId id="297" r:id="rId21"/>
    <p:sldId id="298" r:id="rId22"/>
    <p:sldId id="299" r:id="rId23"/>
    <p:sldId id="300" r:id="rId24"/>
    <p:sldId id="301" r:id="rId25"/>
    <p:sldId id="302" r:id="rId26"/>
    <p:sldId id="326" r:id="rId27"/>
    <p:sldId id="330" r:id="rId28"/>
    <p:sldId id="303" r:id="rId29"/>
    <p:sldId id="305" r:id="rId30"/>
    <p:sldId id="307" r:id="rId31"/>
    <p:sldId id="340" r:id="rId32"/>
    <p:sldId id="341" r:id="rId33"/>
    <p:sldId id="345" r:id="rId34"/>
    <p:sldId id="344" r:id="rId35"/>
    <p:sldId id="308" r:id="rId36"/>
    <p:sldId id="309" r:id="rId37"/>
    <p:sldId id="310" r:id="rId38"/>
    <p:sldId id="333" r:id="rId39"/>
    <p:sldId id="311" r:id="rId40"/>
    <p:sldId id="312" r:id="rId41"/>
    <p:sldId id="313" r:id="rId42"/>
    <p:sldId id="314" r:id="rId43"/>
    <p:sldId id="315" r:id="rId44"/>
    <p:sldId id="319" r:id="rId45"/>
    <p:sldId id="320" r:id="rId46"/>
    <p:sldId id="327" r:id="rId47"/>
    <p:sldId id="334" r:id="rId48"/>
    <p:sldId id="335" r:id="rId49"/>
    <p:sldId id="336" r:id="rId50"/>
    <p:sldId id="339" r:id="rId51"/>
    <p:sldId id="328" r:id="rId52"/>
    <p:sldId id="329" r:id="rId53"/>
    <p:sldId id="316" r:id="rId54"/>
    <p:sldId id="317" r:id="rId55"/>
    <p:sldId id="318" r:id="rId56"/>
  </p:sldIdLst>
  <p:sldSz cx="9144000" cy="6858000" type="screen4x3"/>
  <p:notesSz cx="6858000" cy="9144000"/>
  <p:custDataLst>
    <p:tags r:id="rId5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rekcla" initials="cs" lastIdx="3" clrIdx="0"/>
  <p:cmAuthor id="1" name="anabelaa" initials="a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86918" autoAdjust="0"/>
  </p:normalViewPr>
  <p:slideViewPr>
    <p:cSldViewPr>
      <p:cViewPr>
        <p:scale>
          <a:sx n="56" d="100"/>
          <a:sy n="56" d="100"/>
        </p:scale>
        <p:origin x="-177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82" d="100"/>
          <a:sy n="82" d="100"/>
        </p:scale>
        <p:origin x="-2274" y="6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notesMaster" Target="notesMasters/notesMaster1.xml"/><Relationship Id="rId61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0560B-AA83-4687-9FEB-5D36ABD9A800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AB299-BDA2-40DB-BB6D-73AF50ADF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E1463B2-53EB-4486-BD9C-7DE5E8C8E7CC}" type="datetimeFigureOut">
              <a:rPr lang="en-US"/>
              <a:pPr>
                <a:defRPr/>
              </a:pPr>
              <a:t>2/20/2013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CE9A0BE-20B6-41F2-965F-D58B7DE4A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E4C989-6092-4FB4-9DBF-947FF99EEE9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CA2D7E-ED1B-4DCB-80E2-D82277E3AA8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74D91F-EB4C-4DDF-8C40-E986C89E8B0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7DF8BB-5AD4-46AC-8DDA-97B6783BD7F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PT" b="1" dirty="0" smtClean="0"/>
              <a:t>Nota para o Docente:</a:t>
            </a:r>
            <a:endParaRPr lang="pt-PT" dirty="0" smtClean="0"/>
          </a:p>
          <a:p>
            <a:r>
              <a:rPr lang="pt-PT" dirty="0" smtClean="0"/>
              <a:t>O docente pode informar aos formandos que nesta unidade vão ser abordadas só algumas formas de TB Extrapulmonar. Outras (por exemplo, a meningite tuberculosa) vão ser abordadas em outras unidades.</a:t>
            </a:r>
          </a:p>
          <a:p>
            <a:endParaRPr lang="pt-P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613BC9-8634-49FB-A874-24132EB6C1D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97392B-AE6A-484C-971B-4110CE0F92A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E37222-4C58-4640-83D6-E143FAE62B4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419600"/>
            <a:ext cx="54864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b="1" dirty="0" smtClean="0"/>
              <a:t>Fonte:</a:t>
            </a:r>
            <a:r>
              <a:rPr lang="af-ZA" baseline="0" dirty="0" smtClean="0"/>
              <a:t>Fee M, Oo M, Gabayan A, Radin D, Barnes P.  Abdominal tuberculosis in patients infected with the human immunodeficiency virus.  </a:t>
            </a:r>
            <a:r>
              <a:rPr lang="af-ZA" i="1" baseline="0" dirty="0" smtClean="0"/>
              <a:t>Clin Infect Dis 1995;20:938-44</a:t>
            </a:r>
            <a:r>
              <a:rPr lang="af-ZA" baseline="0" dirty="0" smtClean="0"/>
              <a:t>.</a:t>
            </a:r>
          </a:p>
          <a:p>
            <a:pPr eaLnBrk="1" hangingPunct="1">
              <a:spcBef>
                <a:spcPct val="0"/>
              </a:spcBef>
            </a:pPr>
            <a:endParaRPr lang="pt-PT" sz="1600" dirty="0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7A4A26-79C2-45BC-94B1-D5F99CECEF0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CD6B0C-07FA-4C19-AEA9-0CD14622686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ED0C1C-7D1A-4A4B-AA1B-2187B999641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0259FF-BADA-466A-A1C3-B6CF7EF7758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endParaRPr lang="pt-PT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EACF5A-2115-4C0A-9D8E-F4512D7A815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C321B4-5EB2-481A-B6FD-9D614129BAA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34807E-50B7-4DDA-ABB3-9CF3E68B44A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EFD51-A9BC-4487-A157-6A380F7C9D0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f-ZA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D7E2E7-810B-4F60-9D4F-10CE0BFE04B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FB4947-6337-4EB4-9524-32DACF45BAB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BA05E8-F3B2-49EC-A7CC-2EA614A6A51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595449-338D-4C8C-979B-17F48914F7B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f-ZA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D2EB14-56CF-4E42-B314-FAFEC5FE97C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b="1" dirty="0" smtClean="0"/>
              <a:t>Instruções para o Docente</a:t>
            </a:r>
            <a:r>
              <a:rPr lang="en-US" b="1" dirty="0" smtClean="0"/>
              <a:t>: </a:t>
            </a:r>
            <a:endParaRPr lang="pt-PT" b="1" dirty="0" smtClean="0"/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pt-PT" dirty="0" smtClean="0"/>
              <a:t>Peça aos formandos para consultarem </a:t>
            </a:r>
            <a:r>
              <a:rPr lang="pt-PT" b="1" strike="noStrike" dirty="0" smtClean="0"/>
              <a:t>os </a:t>
            </a:r>
            <a:r>
              <a:rPr lang="pt-PT" b="1" i="1" dirty="0" smtClean="0"/>
              <a:t>Critérios para Iniciar TARV  no Doente com TB</a:t>
            </a:r>
            <a:r>
              <a:rPr lang="pt-PT" b="1" dirty="0" smtClean="0"/>
              <a:t>,  </a:t>
            </a:r>
            <a:r>
              <a:rPr lang="pt-PT" dirty="0" smtClean="0"/>
              <a:t>no Módulo 6 do Manual de Referência.</a:t>
            </a: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CF1B86-B8B0-4D50-9327-63B3F3597EF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395325-1013-4788-87B6-1307E7CDE0F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endParaRPr lang="pt-PT" smtClean="0"/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endParaRPr lang="pt-PT" b="1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3CDE89-CFF5-4A6B-86BD-A83AFFCA624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E9A0BE-20B6-41F2-965F-D58B7DE4AD89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E9A0BE-20B6-41F2-965F-D58B7DE4AD89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46ADF1-2D4A-443C-AB71-12DA0F678C6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2CF134-2464-4A3A-AA75-CFA1FFF7EBAE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AE4089-11F0-4BFC-A18B-B69809D64ED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3AE8A2-D9C6-458F-B4D6-98AA72C43F52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D0E1E7-94D3-49E6-9BD6-9F8C5D5008EF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95DF87-05C3-4216-BEC6-302DECA2A4DB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468DD7-7D85-4CEE-9C04-FD72F73625C3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b="1" dirty="0" smtClean="0"/>
              <a:t>Instru</a:t>
            </a:r>
            <a:r>
              <a:rPr lang="pt-BR" b="1" dirty="0" smtClean="0"/>
              <a:t>ções para o Docente</a:t>
            </a:r>
            <a:r>
              <a:rPr lang="pt-PT" b="1" dirty="0" smtClean="0"/>
              <a:t>: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pt-BR" dirty="0" smtClean="0"/>
              <a:t>Peça aos formandos para consultarem a</a:t>
            </a:r>
            <a:r>
              <a:rPr lang="pt-BR" b="1" dirty="0" smtClean="0"/>
              <a:t> tabela TPI</a:t>
            </a:r>
            <a:r>
              <a:rPr lang="en-US" b="1" dirty="0" smtClean="0"/>
              <a:t>:  </a:t>
            </a:r>
            <a:r>
              <a:rPr lang="en-US" b="1" dirty="0" err="1" smtClean="0"/>
              <a:t>Dosagem</a:t>
            </a:r>
            <a:r>
              <a:rPr lang="pt-BR" dirty="0" smtClean="0"/>
              <a:t>, no Manual de Referência, Módulo 6.</a:t>
            </a:r>
            <a:endParaRPr lang="en-US" dirty="0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AD7E2D-7CD9-4768-96B9-B7EDA07A5CF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420F90-F554-4CBA-ABBB-F0FAC9913A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b="1" dirty="0" smtClean="0"/>
              <a:t>Instru</a:t>
            </a:r>
            <a:r>
              <a:rPr lang="pt-BR" b="1" dirty="0" smtClean="0"/>
              <a:t>ções</a:t>
            </a:r>
            <a:r>
              <a:rPr lang="pt-PT" b="1" dirty="0" smtClean="0"/>
              <a:t> para o Docente:</a:t>
            </a:r>
            <a:endParaRPr lang="pt-PT" b="1" i="1" dirty="0" smtClean="0"/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pt-PT" dirty="0" smtClean="0"/>
              <a:t> Promova um debate entre os formandos com base nas questões acima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pt-PT" dirty="0" smtClean="0"/>
              <a:t> Deixe que eles opinem em relação a estes tópicos</a:t>
            </a:r>
          </a:p>
          <a:p>
            <a:pPr eaLnBrk="1" hangingPunct="1">
              <a:spcBef>
                <a:spcPct val="0"/>
              </a:spcBef>
            </a:pPr>
            <a:endParaRPr lang="pt-PT" dirty="0" smtClean="0"/>
          </a:p>
          <a:p>
            <a:pPr eaLnBrk="1" hangingPunct="1">
              <a:spcBef>
                <a:spcPct val="0"/>
              </a:spcBef>
            </a:pPr>
            <a:r>
              <a:rPr lang="pt-PT" b="1" dirty="0" smtClean="0"/>
              <a:t>Respostas:</a:t>
            </a:r>
          </a:p>
          <a:p>
            <a:pPr eaLnBrk="1" hangingPunct="1">
              <a:spcBef>
                <a:spcPct val="0"/>
              </a:spcBef>
            </a:pPr>
            <a:r>
              <a:rPr lang="pt-PT" dirty="0" smtClean="0"/>
              <a:t>1. Quais são os riscos de TPI?   O que pode acontecer se iniciarmos TPI num doente que tem Tuberculose activa?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pt-PT" dirty="0" smtClean="0"/>
              <a:t>O principal risco de dar TPI a um doente com TB activa é o risco de desenvolver resistências. Outros riscos de TPI são as reacções adversas. Os efeitos adversos mais frequentes da Isoniazida são a hepatite (tóxica) e a neuropatia periférica.  Por estes motivos, essas são contra-indicações para TPI. 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pt-PT" dirty="0" smtClean="0"/>
              <a:t>No caso de um doente com TB activa, nunca deve receber profilaxia com Isoniazida (INH).  Se um doente com TB activa recebe tratamento profiláctico com Isoniazida, ele vai desenvolver resistências e na hora de tratar a TB, a Isoniazida não vai ser útil, complicando a resposta ao tratamento.</a:t>
            </a:r>
          </a:p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F02FB4-7C39-44DB-AE20-84C7238AE0E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f-ZA" b="1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615DD7-0AC4-43A7-9964-8369D6A30AA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f-ZA" b="1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445E9A-4355-4282-A8AD-7745FEAD3F7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624FCC-8D4E-45CE-8262-A13EF377A53E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DE0420-8AE1-4E07-B6CC-F3ABAD4E198E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B5E527-2AD8-4DB4-8212-3FF5939A25DB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B5E527-2AD8-4DB4-8212-3FF5939A25DB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Nota para o docente: A OMS a través da iniciativa Stop-TB definiu esta e outras estrategias para atingir o controlo da epidemia, em concordância com Objectivos de Desenvolvimento</a:t>
            </a:r>
            <a:r>
              <a:rPr lang="pt-PT" baseline="0" dirty="0" smtClean="0"/>
              <a:t> do Milenio.</a:t>
            </a:r>
            <a:r>
              <a:rPr lang="pt-PT" dirty="0" smtClean="0"/>
              <a:t> 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E9A0BE-20B6-41F2-965F-D58B7DE4AD89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b="1" smtClean="0"/>
              <a:t>Instru</a:t>
            </a:r>
            <a:r>
              <a:rPr lang="pt-BR" b="1" smtClean="0"/>
              <a:t>ções</a:t>
            </a:r>
            <a:r>
              <a:rPr lang="pt-PT" b="1" smtClean="0"/>
              <a:t> para o Docente: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pt-PT" smtClean="0"/>
              <a:t>Peça aos formandos para consultarem a Folha de Exercício no Modulo 6 “Casos Clínicos sobre</a:t>
            </a:r>
            <a:r>
              <a:rPr lang="en-US" smtClean="0"/>
              <a:t>  </a:t>
            </a:r>
            <a:r>
              <a:rPr lang="pt-PT" smtClean="0"/>
              <a:t>Co-Infecção TB-HIV” do Caderno de Exercícios 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pt-PT" smtClean="0"/>
              <a:t>Consultar as instruç</a:t>
            </a:r>
            <a:r>
              <a:rPr lang="pt-BR" smtClean="0"/>
              <a:t>ões na Folha de Exercício a seguir para realizar a actividade</a:t>
            </a:r>
            <a:endParaRPr lang="pt-PT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895688-C1F6-4D3D-A949-6D5F5D5DD57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50</a:t>
            </a:fld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b="1" smtClean="0"/>
              <a:t>Instru</a:t>
            </a:r>
            <a:r>
              <a:rPr lang="pt-BR" b="1" smtClean="0"/>
              <a:t>ções</a:t>
            </a:r>
            <a:r>
              <a:rPr lang="pt-PT" b="1" smtClean="0"/>
              <a:t> para o Docente: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pt-PT" smtClean="0"/>
              <a:t>Peça aos formandos para consultarem a Folha de Exercício do Modulo 6 “Elegibilidade para Profilaxia com Isoniazida (INH)” do Caderno de Exercícios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pt-PT" smtClean="0"/>
              <a:t>Consultar as instruç</a:t>
            </a:r>
            <a:r>
              <a:rPr lang="pt-BR" smtClean="0"/>
              <a:t>ões na Folha de Exercício a seguir para realizar a actividade</a:t>
            </a:r>
            <a:endParaRPr lang="pt-PT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E966D6-3B5D-47AE-8EB0-79AA44107F8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51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BE1231-8684-4390-94A4-9B71CD2300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CA6523-5018-43FD-A1C6-55BD989F121B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48418-DDA2-4A12-83B9-924C4C2640BE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09A5DC-5478-40A7-A3C5-F80B3BE954CC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>
              <a:solidFill>
                <a:srgbClr val="0000FF"/>
              </a:solidFill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B5A649-452E-4899-9ED6-81B309F1A7A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b="1" smtClean="0">
                <a:solidFill>
                  <a:srgbClr val="0000FF"/>
                </a:solidFill>
              </a:rPr>
              <a:t>Fonte:</a:t>
            </a:r>
          </a:p>
          <a:p>
            <a:pPr eaLnBrk="1" hangingPunct="1">
              <a:spcBef>
                <a:spcPct val="0"/>
              </a:spcBef>
            </a:pPr>
            <a:r>
              <a:rPr lang="pt-PT" smtClean="0">
                <a:solidFill>
                  <a:srgbClr val="0000FF"/>
                </a:solidFill>
              </a:rPr>
              <a:t>OMS, Relatório Global 2007</a:t>
            </a: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DA16F6-98FF-4EB6-A6BE-C6F24B0DD7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BR" b="1" smtClean="0"/>
              <a:t>Informação adicional: </a:t>
            </a:r>
            <a:r>
              <a:rPr lang="pt-BR" smtClean="0"/>
              <a:t>O diagn</a:t>
            </a:r>
            <a:r>
              <a:rPr lang="pt-BR" smtClean="0">
                <a:latin typeface="Arial" pitchFamily="34" charset="0"/>
                <a:cs typeface="Arial" pitchFamily="34" charset="0"/>
              </a:rPr>
              <a:t>ó</a:t>
            </a:r>
            <a:r>
              <a:rPr lang="pt-BR" smtClean="0"/>
              <a:t>stico tardio também favorece a aparição de formas mais graves de TB e de resistências ao tratamento.</a:t>
            </a:r>
            <a:endParaRPr lang="pt-PT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DD5145-50DE-4255-8364-33F2B558FD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b="1" dirty="0" smtClean="0"/>
              <a:t>Instruções para Docente</a:t>
            </a:r>
            <a:r>
              <a:rPr lang="en-US" b="1" dirty="0" smtClean="0"/>
              <a:t>:</a:t>
            </a:r>
            <a:r>
              <a:rPr lang="pt-BR" b="1" dirty="0" smtClean="0"/>
              <a:t> </a:t>
            </a:r>
            <a:endParaRPr lang="pt-PT" dirty="0" smtClean="0"/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pt-PT" dirty="0" smtClean="0"/>
              <a:t>Peça aos formandos para consultarem o </a:t>
            </a:r>
            <a:r>
              <a:rPr lang="pt-PT" b="1" dirty="0" smtClean="0"/>
              <a:t>Questionário de Rotina para Rastreio da Tuberculose </a:t>
            </a:r>
            <a:r>
              <a:rPr lang="pt-PT" dirty="0" smtClean="0"/>
              <a:t>na Unidade 2.1 sobre Abordagem Clínica do doente HIV+ no Manual de Referência</a:t>
            </a:r>
            <a:r>
              <a:rPr lang="pt-PT" b="1" dirty="0" smtClean="0"/>
              <a:t>.</a:t>
            </a:r>
            <a:endParaRPr lang="pt-PT" dirty="0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5BB7A4-53E9-40F1-B141-F222190F451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71ADEA8-FE4D-4C40-8E7F-21C361E1D701}" type="slidenum">
              <a:rPr lang="en-US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>
              <a:latin typeface="+mn-lt"/>
              <a:cs typeface="+mn-cs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577850" y="381000"/>
            <a:ext cx="0" cy="6096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381000"/>
            <a:ext cx="0" cy="6096000"/>
          </a:xfrm>
          <a:prstGeom prst="line">
            <a:avLst/>
          </a:prstGeom>
          <a:noFill/>
          <a:ln w="444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47663" y="381000"/>
            <a:ext cx="0" cy="609600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pic>
        <p:nvPicPr>
          <p:cNvPr id="9" name="Object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57200"/>
            <a:ext cx="1517650" cy="1600200"/>
          </a:xfrm>
          <a:prstGeom prst="rect">
            <a:avLst/>
          </a:prstGeom>
        </p:spPr>
      </p:pic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848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pic>
        <p:nvPicPr>
          <p:cNvPr id="1026" name="Object 9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626863D-A845-41B8-BD31-23F11D932137}" type="slidenum">
              <a:rPr lang="en-US" sz="12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  <p:sldLayoutId id="2147484062" r:id="rId2"/>
    <p:sldLayoutId id="2147484063" r:id="rId3"/>
    <p:sldLayoutId id="2147484064" r:id="rId4"/>
    <p:sldLayoutId id="2147484065" r:id="rId5"/>
    <p:sldLayoutId id="2147484066" r:id="rId6"/>
    <p:sldLayoutId id="2147484067" r:id="rId7"/>
    <p:sldLayoutId id="2147484068" r:id="rId8"/>
    <p:sldLayoutId id="2147484069" r:id="rId9"/>
    <p:sldLayoutId id="2147484070" r:id="rId10"/>
    <p:sldLayoutId id="2147484071" r:id="rId11"/>
    <p:sldLayoutId id="2147484072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61F83F2-2633-436A-887D-7122FC4F4B72}" type="slidenum">
              <a:rPr lang="en-US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>
              <a:latin typeface="+mn-lt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pic>
        <p:nvPicPr>
          <p:cNvPr id="3074" name="Object 9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74" r:id="rId2"/>
    <p:sldLayoutId id="2147484075" r:id="rId3"/>
    <p:sldLayoutId id="2147484076" r:id="rId4"/>
    <p:sldLayoutId id="2147484077" r:id="rId5"/>
    <p:sldLayoutId id="2147484078" r:id="rId6"/>
    <p:sldLayoutId id="2147484079" r:id="rId7"/>
    <p:sldLayoutId id="2147484080" r:id="rId8"/>
    <p:sldLayoutId id="2147484081" r:id="rId9"/>
    <p:sldLayoutId id="2147484082" r:id="rId10"/>
    <p:sldLayoutId id="2147484083" r:id="rId11"/>
    <p:sldLayoutId id="2147484084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Excel_Worksheet1.xlsx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PT" sz="4400" dirty="0" smtClean="0"/>
              <a:t>Co-Infecção TB-HIV</a:t>
            </a:r>
          </a:p>
          <a:p>
            <a:pPr eaLnBrk="1" hangingPunct="1"/>
            <a:endParaRPr lang="pt-PT" sz="4400" dirty="0" smtClean="0"/>
          </a:p>
        </p:txBody>
      </p:sp>
      <p:sp>
        <p:nvSpPr>
          <p:cNvPr id="614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000" dirty="0" smtClean="0"/>
              <a:t>M</a:t>
            </a:r>
            <a:r>
              <a:rPr lang="pt-PT" sz="4000" dirty="0" smtClean="0"/>
              <a:t>ódulo 6</a:t>
            </a: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Diagnóstico da Tuberculose em Doentes com HIV (2)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dirty="0" smtClean="0"/>
              <a:t>A TB no doente HIV+ é mais difícil de diagnosticar do que nas pessoas não infectadas pelo HIV:</a:t>
            </a:r>
          </a:p>
          <a:p>
            <a:pPr lvl="1" algn="just" eaLnBrk="1" hangingPunct="1"/>
            <a:r>
              <a:rPr lang="pt-PT" sz="2800" dirty="0" smtClean="0"/>
              <a:t>A baciloscopia é frequentemente negativa (BK negativo)</a:t>
            </a:r>
            <a:endParaRPr lang="af-ZA" sz="2800" dirty="0" smtClean="0"/>
          </a:p>
          <a:p>
            <a:pPr lvl="1" algn="just" eaLnBrk="1" hangingPunct="1"/>
            <a:r>
              <a:rPr lang="pt-PT" sz="2800" dirty="0" smtClean="0"/>
              <a:t>Muitas doenças relacionadas com HIV (IOs) podem ter uma apresentação semelhante a TB</a:t>
            </a:r>
          </a:p>
          <a:p>
            <a:pPr lvl="1" algn="just" eaLnBrk="1" hangingPunct="1"/>
            <a:r>
              <a:rPr lang="pt-PT" sz="2800" dirty="0" smtClean="0"/>
              <a:t>Nos doentes com HIV, a TB é frequentemente extrapulmonar</a:t>
            </a:r>
            <a:endParaRPr lang="af-ZA" sz="2800" dirty="0" smtClean="0"/>
          </a:p>
          <a:p>
            <a:pPr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Tuberculose Pulmonar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 fontScale="92500"/>
          </a:bodyPr>
          <a:lstStyle/>
          <a:p>
            <a:pPr algn="just" eaLnBrk="1" hangingPunct="1">
              <a:defRPr/>
            </a:pPr>
            <a:r>
              <a:rPr lang="pt-PT" dirty="0" smtClean="0"/>
              <a:t>É a forma  mais frequente de apresentação (também em doentes com HIV)</a:t>
            </a:r>
          </a:p>
          <a:p>
            <a:pPr algn="just" eaLnBrk="1" hangingPunct="1">
              <a:defRPr/>
            </a:pPr>
            <a:r>
              <a:rPr lang="pt-PT" dirty="0" smtClean="0"/>
              <a:t>Nos doentes com imunidade conservada (CD4 alto):</a:t>
            </a:r>
          </a:p>
          <a:p>
            <a:pPr lvl="1" algn="just" eaLnBrk="1" hangingPunct="1">
              <a:defRPr/>
            </a:pPr>
            <a:r>
              <a:rPr lang="pt-PT" sz="2800" dirty="0" smtClean="0"/>
              <a:t>A apresentação é a mesma que nas pessoas sem HIV</a:t>
            </a:r>
          </a:p>
          <a:p>
            <a:pPr algn="just" eaLnBrk="1" hangingPunct="1">
              <a:defRPr/>
            </a:pPr>
            <a:r>
              <a:rPr lang="pt-PT" dirty="0" smtClean="0"/>
              <a:t>Nos doentes com imunodepressão avançada (</a:t>
            </a:r>
            <a:r>
              <a:rPr lang="pt-PT" dirty="0" err="1" smtClean="0"/>
              <a:t>CD4</a:t>
            </a:r>
            <a:r>
              <a:rPr lang="pt-PT" dirty="0" smtClean="0"/>
              <a:t> baixo): </a:t>
            </a:r>
          </a:p>
          <a:p>
            <a:pPr lvl="1" algn="just" eaLnBrk="1" hangingPunct="1">
              <a:defRPr/>
            </a:pPr>
            <a:r>
              <a:rPr lang="pt-PT" sz="2800" dirty="0" smtClean="0"/>
              <a:t>A TB é menos sintomática</a:t>
            </a:r>
          </a:p>
          <a:p>
            <a:pPr lvl="1" algn="just" eaLnBrk="1" hangingPunct="1">
              <a:defRPr/>
            </a:pPr>
            <a:r>
              <a:rPr lang="pt-PT" sz="2800" dirty="0" smtClean="0"/>
              <a:t>O BK no escarro é muitas vezes negativo</a:t>
            </a:r>
          </a:p>
          <a:p>
            <a:pPr lvl="1" algn="just" eaLnBrk="1" hangingPunct="1">
              <a:defRPr/>
            </a:pPr>
            <a:r>
              <a:rPr lang="pt-PT" sz="2800" dirty="0" smtClean="0"/>
              <a:t>O Rx tórax pode não mostrar grandes alterações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Tuberculose Extrapulmonar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pt-PT" dirty="0" smtClean="0"/>
              <a:t>A TB extrapulmonar ou disseminada não é exclusiva de HIV, mas é mais frequente</a:t>
            </a:r>
          </a:p>
          <a:p>
            <a:pPr eaLnBrk="1" hangingPunct="1">
              <a:lnSpc>
                <a:spcPct val="150000"/>
              </a:lnSpc>
            </a:pPr>
            <a:r>
              <a:rPr lang="pt-PT" dirty="0" smtClean="0"/>
              <a:t>O diagnóstico pode ser difícil devido à limitação de exames complementares disponíveis em Moçambique</a:t>
            </a:r>
          </a:p>
          <a:p>
            <a:pPr eaLnBrk="1" hangingPunct="1">
              <a:lnSpc>
                <a:spcPct val="150000"/>
              </a:lnSpc>
            </a:pPr>
            <a:r>
              <a:rPr lang="pt-PT" dirty="0" smtClean="0"/>
              <a:t>É frequente que a TB extrapulmonar se associe com a forma pulmonar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Tuberculose Extrapulmonar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625" y="1676400"/>
            <a:ext cx="8004175" cy="4495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pt-PT" dirty="0" smtClean="0"/>
              <a:t>TB linfática ou ganglionar (escrófula)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PT" dirty="0" smtClean="0"/>
              <a:t>TB pleural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PT" dirty="0" smtClean="0"/>
              <a:t>TB disseminada ou </a:t>
            </a:r>
            <a:r>
              <a:rPr lang="pt-PT" dirty="0" err="1" smtClean="0"/>
              <a:t>miliar*</a:t>
            </a:r>
            <a:endParaRPr lang="pt-PT" dirty="0" smtClean="0"/>
          </a:p>
          <a:p>
            <a:pPr eaLnBrk="1" hangingPunct="1">
              <a:lnSpc>
                <a:spcPct val="150000"/>
              </a:lnSpc>
              <a:defRPr/>
            </a:pPr>
            <a:r>
              <a:rPr lang="pt-PT" dirty="0" smtClean="0"/>
              <a:t>TB </a:t>
            </a:r>
            <a:r>
              <a:rPr lang="pt-PT" dirty="0" err="1" smtClean="0"/>
              <a:t>pericárdica*</a:t>
            </a:r>
            <a:endParaRPr lang="pt-PT" dirty="0" smtClean="0"/>
          </a:p>
          <a:p>
            <a:pPr eaLnBrk="1" hangingPunct="1">
              <a:lnSpc>
                <a:spcPct val="150000"/>
              </a:lnSpc>
              <a:defRPr/>
            </a:pPr>
            <a:r>
              <a:rPr lang="pt-PT" dirty="0" smtClean="0"/>
              <a:t>TB </a:t>
            </a:r>
            <a:r>
              <a:rPr lang="pt-PT" dirty="0" err="1" smtClean="0"/>
              <a:t>abdominal*</a:t>
            </a:r>
            <a:endParaRPr lang="pt-PT" dirty="0" smtClean="0"/>
          </a:p>
          <a:p>
            <a:pPr eaLnBrk="1" hangingPunct="1">
              <a:lnSpc>
                <a:spcPct val="150000"/>
              </a:lnSpc>
              <a:defRPr/>
            </a:pPr>
            <a:r>
              <a:rPr lang="pt-PT" dirty="0" smtClean="0"/>
              <a:t>TB </a:t>
            </a:r>
            <a:r>
              <a:rPr lang="pt-PT" dirty="0" err="1" smtClean="0"/>
              <a:t>óssea*</a:t>
            </a:r>
            <a:endParaRPr lang="pt-PT" dirty="0" smtClean="0"/>
          </a:p>
          <a:p>
            <a:pPr eaLnBrk="1" hangingPunct="1">
              <a:lnSpc>
                <a:spcPct val="150000"/>
              </a:lnSpc>
              <a:defRPr/>
            </a:pPr>
            <a:r>
              <a:rPr lang="pt-PT" dirty="0" smtClean="0"/>
              <a:t>TB meníngea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TB Disseminada ou Miliar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Infecção disseminada através do sangue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Mais frequente com </a:t>
            </a:r>
            <a:r>
              <a:rPr lang="pt-PT" dirty="0" err="1" smtClean="0"/>
              <a:t>CD4</a:t>
            </a:r>
            <a:r>
              <a:rPr lang="pt-PT" dirty="0" smtClean="0"/>
              <a:t> muito baixo (</a:t>
            </a:r>
            <a:r>
              <a:rPr lang="pt-PT" dirty="0" err="1" smtClean="0"/>
              <a:t>imunosupressão</a:t>
            </a:r>
            <a:r>
              <a:rPr lang="pt-PT" dirty="0" smtClean="0"/>
              <a:t> severa)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Clínica: febre, emagrecimento, suores, junto com um padrão característico no </a:t>
            </a:r>
            <a:r>
              <a:rPr lang="pt-PT" dirty="0" err="1" smtClean="0"/>
              <a:t>Rx</a:t>
            </a:r>
            <a:r>
              <a:rPr lang="pt-PT" dirty="0" smtClean="0"/>
              <a:t> tórax (padrão intersticial ou em grão de </a:t>
            </a:r>
            <a:r>
              <a:rPr lang="pt-PT" dirty="0" err="1" smtClean="0"/>
              <a:t>mapira</a:t>
            </a:r>
            <a:r>
              <a:rPr lang="pt-PT" dirty="0" smtClean="0"/>
              <a:t>)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Mortalidade muito elevada sem tratamento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Iniciar tratamento sem demora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TB Abdominal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dirty="0" smtClean="0"/>
              <a:t>Frequente em Moçambique</a:t>
            </a:r>
          </a:p>
          <a:p>
            <a:pPr algn="just" eaLnBrk="1" hangingPunct="1"/>
            <a:r>
              <a:rPr lang="pt-PT" dirty="0" smtClean="0"/>
              <a:t>Pode afectar qualquer órgão do abdómen</a:t>
            </a:r>
          </a:p>
          <a:p>
            <a:pPr lvl="1" algn="just" eaLnBrk="1" hangingPunct="1"/>
            <a:r>
              <a:rPr lang="pt-PT" sz="2400" dirty="0" smtClean="0"/>
              <a:t>Peritoneu                    </a:t>
            </a:r>
          </a:p>
          <a:p>
            <a:pPr lvl="1" algn="just" eaLnBrk="1" hangingPunct="1"/>
            <a:r>
              <a:rPr lang="pt-PT" sz="2400" dirty="0" smtClean="0"/>
              <a:t>Fígado, baço</a:t>
            </a:r>
          </a:p>
          <a:p>
            <a:pPr lvl="1" algn="just" eaLnBrk="1" hangingPunct="1"/>
            <a:r>
              <a:rPr lang="pt-PT" sz="2400" dirty="0" smtClean="0"/>
              <a:t>Pâncreas </a:t>
            </a:r>
          </a:p>
          <a:p>
            <a:pPr lvl="1" algn="just" eaLnBrk="1" hangingPunct="1"/>
            <a:r>
              <a:rPr lang="pt-PT" sz="2400" dirty="0" smtClean="0"/>
              <a:t>Intestino </a:t>
            </a:r>
          </a:p>
          <a:p>
            <a:pPr lvl="1" algn="just" eaLnBrk="1" hangingPunct="1"/>
            <a:r>
              <a:rPr lang="pt-PT" sz="2400" dirty="0" smtClean="0"/>
              <a:t>Glândulas supra-renais </a:t>
            </a:r>
          </a:p>
          <a:p>
            <a:pPr lvl="1" algn="just" eaLnBrk="1" hangingPunct="1"/>
            <a:r>
              <a:rPr lang="pt-PT" sz="2400" dirty="0" smtClean="0"/>
              <a:t>Rins e vias urinárias </a:t>
            </a:r>
          </a:p>
          <a:p>
            <a:pPr lvl="1" algn="just" eaLnBrk="1" hangingPunct="1"/>
            <a:r>
              <a:rPr lang="pt-PT" sz="2400" dirty="0" smtClean="0"/>
              <a:t>Órgãos genitais  </a:t>
            </a:r>
          </a:p>
          <a:p>
            <a:pPr lvl="1" algn="just" eaLnBrk="1" hangingPunct="1"/>
            <a:r>
              <a:rPr lang="pt-PT" sz="2400" dirty="0" smtClean="0"/>
              <a:t>Nódulos linfáticos intra-abdominais</a:t>
            </a:r>
          </a:p>
          <a:p>
            <a:pPr eaLnBrk="1" hangingPunct="1"/>
            <a:endParaRPr lang="pt-PT" sz="2400" dirty="0" smtClean="0"/>
          </a:p>
          <a:p>
            <a:pPr lvl="1" eaLnBrk="1" hangingPunct="1"/>
            <a:endParaRPr lang="pt-PT" dirty="0" smtClean="0"/>
          </a:p>
          <a:p>
            <a:pPr lvl="1" eaLnBrk="1" hangingPunct="1">
              <a:buFontTx/>
              <a:buNone/>
            </a:pPr>
            <a:endParaRPr lang="pt-PT" dirty="0" smtClean="0"/>
          </a:p>
          <a:p>
            <a:pPr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TB Abdominal:  Diagnóstico (1)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sz="3200" dirty="0" smtClean="0"/>
              <a:t>Suspeitar TB abdominal num doente com:</a:t>
            </a:r>
          </a:p>
          <a:p>
            <a:pPr lvl="1" algn="just" eaLnBrk="1" hangingPunct="1">
              <a:lnSpc>
                <a:spcPct val="150000"/>
              </a:lnSpc>
              <a:defRPr/>
            </a:pPr>
            <a:r>
              <a:rPr lang="pt-PT" sz="3000" dirty="0" smtClean="0"/>
              <a:t> </a:t>
            </a:r>
            <a:r>
              <a:rPr lang="pt-PT" sz="3000" b="1" dirty="0" smtClean="0"/>
              <a:t>sinais/sintomas de TB </a:t>
            </a:r>
            <a:r>
              <a:rPr lang="pt-PT" sz="3000" dirty="0" smtClean="0"/>
              <a:t>(febre, suores, emagrecimento) </a:t>
            </a:r>
          </a:p>
          <a:p>
            <a:pPr lvl="1" algn="ctr" eaLnBrk="1" hangingPunct="1">
              <a:lnSpc>
                <a:spcPct val="150000"/>
              </a:lnSpc>
              <a:buFontTx/>
              <a:buNone/>
              <a:defRPr/>
            </a:pPr>
            <a:r>
              <a:rPr lang="pt-PT" sz="3000" b="1" dirty="0" smtClean="0"/>
              <a:t>+ </a:t>
            </a:r>
          </a:p>
          <a:p>
            <a:pPr lvl="1" algn="just" eaLnBrk="1" hangingPunct="1">
              <a:lnSpc>
                <a:spcPct val="150000"/>
              </a:lnSpc>
              <a:defRPr/>
            </a:pPr>
            <a:r>
              <a:rPr lang="pt-PT" sz="3000" b="1" dirty="0" smtClean="0"/>
              <a:t>sintomas abdominais </a:t>
            </a:r>
            <a:r>
              <a:rPr lang="pt-PT" sz="3000" dirty="0" smtClean="0"/>
              <a:t>(dor abdominal prolongada, diarreia crónica/intermitente, distensão abdominal)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TB Abdominal:  Diagnóstico (2)</a:t>
            </a:r>
            <a:endParaRPr lang="en-US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sz="3200" dirty="0" smtClean="0"/>
              <a:t>Consultar o médico:  pode requerer provas mais complexas (paracentese, ultra-sons abdominais)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3200" dirty="0" smtClean="0"/>
              <a:t>Pesquisar sempre a presença de TB pulmonar (solicitar Rx do tórax). Até 90% dos doentes com TB abdominal têm sinais de TB no Rx do tórax</a:t>
            </a:r>
          </a:p>
          <a:p>
            <a:pPr eaLnBrk="1" hangingPunct="1">
              <a:lnSpc>
                <a:spcPct val="15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TB Abdominal</a:t>
            </a:r>
            <a:r>
              <a:rPr lang="en-US" dirty="0" smtClean="0"/>
              <a:t>:  </a:t>
            </a:r>
            <a:r>
              <a:rPr lang="pt-PT" dirty="0" smtClean="0"/>
              <a:t>Formas Graves de Apresentação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229600" cy="4495800"/>
          </a:xfrm>
        </p:spPr>
        <p:txBody>
          <a:bodyPr/>
          <a:lstStyle/>
          <a:p>
            <a:pPr algn="just" eaLnBrk="1" hangingPunct="1"/>
            <a:r>
              <a:rPr lang="pt-PT" dirty="0" smtClean="0"/>
              <a:t>Alguns casos podem precisar de cirurgia:</a:t>
            </a:r>
          </a:p>
          <a:p>
            <a:pPr lvl="1" algn="just" eaLnBrk="1" hangingPunct="1"/>
            <a:r>
              <a:rPr lang="pt-PT" sz="2800" dirty="0" smtClean="0"/>
              <a:t>Ascite abundante com sintomas severos (dor abdominal, dificuldade para ingerir alimentos, vómitos)</a:t>
            </a:r>
            <a:endParaRPr lang="af-ZA" sz="2800" b="1" dirty="0" smtClean="0"/>
          </a:p>
          <a:p>
            <a:pPr lvl="1" algn="just" eaLnBrk="1" hangingPunct="1"/>
            <a:r>
              <a:rPr lang="pt-PT" sz="2800" dirty="0" smtClean="0"/>
              <a:t>Aumento dos linfónodos abdominais com obstrução ou perfuração intestinal ou hemorragia digestiva </a:t>
            </a:r>
            <a:endParaRPr lang="af-ZA" sz="2800" dirty="0" smtClean="0"/>
          </a:p>
          <a:p>
            <a:pPr lvl="1" algn="just" eaLnBrk="1" hangingPunct="1"/>
            <a:r>
              <a:rPr lang="pt-PT" sz="2800" dirty="0" smtClean="0"/>
              <a:t>Abcesso intestinal ou retroperitoneal </a:t>
            </a:r>
            <a:endParaRPr lang="af-ZA" sz="2800" dirty="0" smtClean="0"/>
          </a:p>
          <a:p>
            <a:pPr lvl="1" algn="just" eaLnBrk="1" hangingPunct="1"/>
            <a:r>
              <a:rPr lang="pt-PT" sz="2800" dirty="0" smtClean="0"/>
              <a:t>Peritonite</a:t>
            </a:r>
            <a:endParaRPr lang="af-ZA" sz="2800" dirty="0" smtClean="0"/>
          </a:p>
          <a:p>
            <a:pPr lvl="1" eaLnBrk="1" hangingPunct="1"/>
            <a:endParaRPr lang="pt-PT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TB Óssea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Mais frequente nas vértebras (Doença de </a:t>
            </a:r>
            <a:r>
              <a:rPr lang="pt-PT" dirty="0" err="1" smtClean="0"/>
              <a:t>Pott</a:t>
            </a:r>
            <a:r>
              <a:rPr lang="pt-PT" dirty="0" smtClean="0"/>
              <a:t>)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Clínica: Sinais de TB + dor da coluna (dorsal ou lombar) progressivas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Pode produzir alterações de sensibilidade, redução da mobilidade das pernas (paraplegia), problemas de controlo de esfíncteres (incontinência)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err="1" smtClean="0"/>
              <a:t>Rx</a:t>
            </a:r>
            <a:r>
              <a:rPr lang="pt-PT" dirty="0" smtClean="0"/>
              <a:t> de coluna mostra as lesões</a:t>
            </a:r>
          </a:p>
          <a:p>
            <a:pPr eaLnBrk="1" hangingPunct="1">
              <a:defRPr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Introdução (1)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160000"/>
              </a:lnSpc>
              <a:defRPr/>
            </a:pPr>
            <a:r>
              <a:rPr lang="pt-PT" sz="3600" dirty="0" smtClean="0"/>
              <a:t>A tuberculose é uma doença frequente nos doentes seropositivos e o HIV é também uma doença comum nos doentes com TB. </a:t>
            </a:r>
          </a:p>
          <a:p>
            <a:pPr eaLnBrk="1" hangingPunct="1">
              <a:lnSpc>
                <a:spcPct val="160000"/>
              </a:lnSpc>
              <a:defRPr/>
            </a:pPr>
            <a:r>
              <a:rPr lang="pt-PT" sz="3600" dirty="0" smtClean="0"/>
              <a:t>Na África Sub-Sahariana, mais da metade dos doentes com TB são seropositivos.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TB Óssea (2)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Também pode afectar outros ossos (falanges dos dedos); nestes casos, pode aparecer uma fístula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Geralmente não produz dor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Associada com TB em outras partes de corpo (por exemplo, ganglionar)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O tratamento da TB óssea deve ser mais prolongado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TB Pericárdica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sz="3100" b="1" dirty="0" smtClean="0"/>
              <a:t>Grave</a:t>
            </a:r>
            <a:r>
              <a:rPr lang="pt-PT" sz="3100" dirty="0" smtClean="0"/>
              <a:t>: sem tratamento, pode produzir derrame pericárdico, tamponamento cardíaco e insuficiência cardíaca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3100" b="1" dirty="0" smtClean="0"/>
              <a:t>Clínica</a:t>
            </a:r>
            <a:r>
              <a:rPr lang="pt-PT" sz="3100" dirty="0" smtClean="0"/>
              <a:t>: sinais de TB + dor no peito (retro esternal) + </a:t>
            </a:r>
            <a:r>
              <a:rPr lang="pt-PT" sz="3100" dirty="0" err="1" smtClean="0"/>
              <a:t>Rx</a:t>
            </a:r>
            <a:r>
              <a:rPr lang="pt-PT" sz="3100" dirty="0" smtClean="0"/>
              <a:t> com </a:t>
            </a:r>
            <a:r>
              <a:rPr lang="pt-PT" sz="3100" dirty="0" err="1" smtClean="0"/>
              <a:t>cardiomegalia</a:t>
            </a:r>
            <a:r>
              <a:rPr lang="pt-PT" sz="3100" dirty="0" smtClean="0"/>
              <a:t>. Clínica de insuficiência cardíaca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3100" dirty="0" smtClean="0"/>
              <a:t>Diagnóstico complexo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3100" dirty="0" smtClean="0"/>
              <a:t>Em caso de suspeita, o doente deve ser referido ao médico (pericardiocentese</a:t>
            </a:r>
            <a:r>
              <a:rPr lang="pt-PT" sz="32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Diagnóstico da </a:t>
            </a:r>
            <a:r>
              <a:rPr lang="pt-PT" dirty="0" err="1" smtClean="0"/>
              <a:t>TB</a:t>
            </a:r>
            <a:r>
              <a:rPr lang="pt-PT" dirty="0" smtClean="0"/>
              <a:t> </a:t>
            </a:r>
            <a:r>
              <a:rPr lang="pt-PT" dirty="0" err="1" smtClean="0"/>
              <a:t>Extrapulmonar</a:t>
            </a:r>
            <a:r>
              <a:rPr lang="pt-PT" dirty="0" smtClean="0"/>
              <a:t> Exame Físico (1)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sz="3100" dirty="0" smtClean="0"/>
              <a:t>O </a:t>
            </a:r>
            <a:r>
              <a:rPr lang="pt-PT" sz="3100" b="1" dirty="0" smtClean="0"/>
              <a:t>exame físico </a:t>
            </a:r>
            <a:r>
              <a:rPr lang="pt-PT" sz="3100" dirty="0" smtClean="0"/>
              <a:t>deve avaliar:</a:t>
            </a:r>
          </a:p>
          <a:p>
            <a:pPr lvl="1" algn="just" eaLnBrk="1" hangingPunct="1">
              <a:lnSpc>
                <a:spcPct val="150000"/>
              </a:lnSpc>
              <a:defRPr/>
            </a:pPr>
            <a:r>
              <a:rPr lang="pt-PT" sz="3100" dirty="0" smtClean="0"/>
              <a:t>Temperatura</a:t>
            </a:r>
          </a:p>
          <a:p>
            <a:pPr lvl="1" algn="just" eaLnBrk="1" hangingPunct="1">
              <a:lnSpc>
                <a:spcPct val="150000"/>
              </a:lnSpc>
              <a:defRPr/>
            </a:pPr>
            <a:r>
              <a:rPr lang="pt-PT" sz="3100" dirty="0" err="1" smtClean="0"/>
              <a:t>IMC</a:t>
            </a:r>
            <a:r>
              <a:rPr lang="pt-PT" sz="3100" dirty="0" smtClean="0"/>
              <a:t> (peso por altura)</a:t>
            </a:r>
          </a:p>
          <a:p>
            <a:pPr lvl="1" algn="just" eaLnBrk="1" hangingPunct="1">
              <a:lnSpc>
                <a:spcPct val="150000"/>
              </a:lnSpc>
              <a:defRPr/>
            </a:pPr>
            <a:r>
              <a:rPr lang="pt-PT" sz="3100" dirty="0" smtClean="0"/>
              <a:t>Nível de </a:t>
            </a:r>
            <a:r>
              <a:rPr lang="pt-PT" sz="3100" dirty="0" err="1" smtClean="0"/>
              <a:t>Hb</a:t>
            </a:r>
            <a:r>
              <a:rPr lang="pt-PT" sz="3100" dirty="0" smtClean="0"/>
              <a:t> (anemia relacionada com TB)</a:t>
            </a:r>
          </a:p>
          <a:p>
            <a:pPr lvl="1" algn="just" eaLnBrk="1" hangingPunct="1">
              <a:lnSpc>
                <a:spcPct val="150000"/>
              </a:lnSpc>
              <a:defRPr/>
            </a:pPr>
            <a:r>
              <a:rPr lang="pt-PT" sz="3100" dirty="0" smtClean="0"/>
              <a:t>Nódulos linfáticos</a:t>
            </a:r>
          </a:p>
          <a:p>
            <a:pPr lvl="1" algn="just" eaLnBrk="1" hangingPunct="1">
              <a:lnSpc>
                <a:spcPct val="150000"/>
              </a:lnSpc>
              <a:defRPr/>
            </a:pPr>
            <a:r>
              <a:rPr lang="pt-PT" sz="3100" dirty="0" smtClean="0"/>
              <a:t>Pulmonar: crepitantes, derrame pleural</a:t>
            </a:r>
          </a:p>
          <a:p>
            <a:pPr lvl="1" algn="just" eaLnBrk="1" hangingPunct="1">
              <a:lnSpc>
                <a:spcPct val="150000"/>
              </a:lnSpc>
              <a:defRPr/>
            </a:pPr>
            <a:r>
              <a:rPr lang="pt-PT" sz="3100" dirty="0" smtClean="0"/>
              <a:t>Cardiovascular: sons cardíacos reduzidos por derrame pericárdico, edemas dos membros inferiores (insuficiência cardíaca</a:t>
            </a:r>
            <a:r>
              <a:rPr lang="pt-PT" sz="28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Diagnóstico da TB Extrapulmonar Exame Físico (2)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382000" cy="4495800"/>
          </a:xfrm>
        </p:spPr>
        <p:txBody>
          <a:bodyPr>
            <a:normAutofit fontScale="92500"/>
          </a:bodyPr>
          <a:lstStyle/>
          <a:p>
            <a:pPr lvl="1" algn="just" eaLnBrk="1" hangingPunct="1">
              <a:lnSpc>
                <a:spcPct val="150000"/>
              </a:lnSpc>
              <a:defRPr/>
            </a:pPr>
            <a:r>
              <a:rPr lang="pt-PT" dirty="0" smtClean="0"/>
              <a:t>O exame neurológico deve avaliar: rigidez de pescoço, alteração do nível de consciência</a:t>
            </a:r>
          </a:p>
          <a:p>
            <a:pPr lvl="1" algn="just" eaLnBrk="1" hangingPunct="1">
              <a:lnSpc>
                <a:spcPct val="150000"/>
              </a:lnSpc>
              <a:defRPr/>
            </a:pPr>
            <a:r>
              <a:rPr lang="pt-PT" dirty="0" smtClean="0"/>
              <a:t>O exame abdominal deve avaliar: ascite, </a:t>
            </a:r>
            <a:r>
              <a:rPr lang="pt-PT" dirty="0" err="1" smtClean="0"/>
              <a:t>hepato-esplenomegalia</a:t>
            </a:r>
            <a:endParaRPr lang="pt-PT" dirty="0" smtClean="0"/>
          </a:p>
          <a:p>
            <a:pPr lvl="1" algn="just" eaLnBrk="1" hangingPunct="1">
              <a:lnSpc>
                <a:spcPct val="150000"/>
              </a:lnSpc>
              <a:defRPr/>
            </a:pPr>
            <a:r>
              <a:rPr lang="pt-PT" dirty="0" smtClean="0"/>
              <a:t>O exame da coluna vertebral deve avaliar: dor ou deformação nas vértebras, problemas de sensibilidade ou mobilidade dos membros inferiores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Diagnóstico da TB Extrapulmonar Provas Complementares (1)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As </a:t>
            </a:r>
            <a:r>
              <a:rPr lang="pt-PT" b="1" dirty="0" smtClean="0"/>
              <a:t>provas complementares </a:t>
            </a:r>
            <a:r>
              <a:rPr lang="pt-PT" dirty="0" smtClean="0"/>
              <a:t>para apoiar o diagnóstico:</a:t>
            </a:r>
          </a:p>
          <a:p>
            <a:pPr lvl="1" algn="just" eaLnBrk="1" hangingPunct="1">
              <a:lnSpc>
                <a:spcPct val="150000"/>
              </a:lnSpc>
              <a:defRPr/>
            </a:pPr>
            <a:r>
              <a:rPr lang="pt-PT" sz="2800" dirty="0" smtClean="0"/>
              <a:t>Amostra/exame </a:t>
            </a:r>
            <a:r>
              <a:rPr lang="pt-PT" sz="2800" dirty="0" err="1" smtClean="0"/>
              <a:t>BK</a:t>
            </a:r>
            <a:r>
              <a:rPr lang="pt-PT" sz="2800" dirty="0" smtClean="0"/>
              <a:t> de escarro </a:t>
            </a:r>
            <a:endParaRPr lang="af-ZA" sz="2800" dirty="0" smtClean="0"/>
          </a:p>
          <a:p>
            <a:pPr lvl="1" algn="just" eaLnBrk="1" hangingPunct="1">
              <a:lnSpc>
                <a:spcPct val="150000"/>
              </a:lnSpc>
              <a:defRPr/>
            </a:pPr>
            <a:r>
              <a:rPr lang="pt-PT" sz="2800" dirty="0" smtClean="0"/>
              <a:t>Radiografia do tórax </a:t>
            </a:r>
            <a:endParaRPr lang="af-ZA" sz="2800" dirty="0" smtClean="0"/>
          </a:p>
          <a:p>
            <a:pPr lvl="1" algn="just" eaLnBrk="1" hangingPunct="1">
              <a:lnSpc>
                <a:spcPct val="150000"/>
              </a:lnSpc>
              <a:defRPr/>
            </a:pPr>
            <a:r>
              <a:rPr lang="pt-PT" sz="2800" dirty="0" smtClean="0"/>
              <a:t>Ultra-sons abdominais (para procurar linfadenopatia)</a:t>
            </a:r>
            <a:endParaRPr lang="af-ZA" sz="2800" dirty="0" smtClean="0"/>
          </a:p>
          <a:p>
            <a:pPr lvl="1" algn="just" eaLnBrk="1" hangingPunct="1">
              <a:lnSpc>
                <a:spcPct val="150000"/>
              </a:lnSpc>
              <a:defRPr/>
            </a:pPr>
            <a:r>
              <a:rPr lang="pt-PT" sz="2800" dirty="0" smtClean="0"/>
              <a:t>Punção lombar (com </a:t>
            </a:r>
            <a:r>
              <a:rPr lang="pt-PT" sz="2800" dirty="0" err="1" smtClean="0"/>
              <a:t>BK</a:t>
            </a:r>
            <a:r>
              <a:rPr lang="pt-PT" sz="2800" dirty="0" smtClean="0"/>
              <a:t> do </a:t>
            </a:r>
            <a:r>
              <a:rPr lang="pt-PT" sz="2800" dirty="0" err="1" smtClean="0"/>
              <a:t>LCR</a:t>
            </a:r>
            <a:r>
              <a:rPr lang="pt-PT" sz="2800" dirty="0" smtClean="0"/>
              <a:t>)</a:t>
            </a:r>
            <a:endParaRPr lang="af-ZA" sz="2800" dirty="0" smtClean="0"/>
          </a:p>
          <a:p>
            <a:pPr lvl="1" eaLnBrk="1" hangingPunct="1">
              <a:lnSpc>
                <a:spcPct val="150000"/>
              </a:lnSpc>
              <a:defRPr/>
            </a:pPr>
            <a:endParaRPr lang="pt-P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Diagnóstico da TB Extrapulmonar Provas Complementares (2)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sz="2400" smtClean="0"/>
              <a:t>As </a:t>
            </a:r>
            <a:r>
              <a:rPr lang="pt-PT" sz="2400" b="1" smtClean="0"/>
              <a:t>provas complementares </a:t>
            </a:r>
            <a:r>
              <a:rPr lang="pt-PT" sz="2400" smtClean="0"/>
              <a:t>para apoiar o diagnóstico: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sz="2400" smtClean="0"/>
              <a:t>Toracocentese (com BK do líquido)</a:t>
            </a:r>
            <a:endParaRPr lang="af-ZA" sz="2400" smtClean="0"/>
          </a:p>
          <a:p>
            <a:pPr lvl="1" algn="just" eaLnBrk="1" hangingPunct="1">
              <a:lnSpc>
                <a:spcPct val="150000"/>
              </a:lnSpc>
            </a:pPr>
            <a:r>
              <a:rPr lang="pt-PT" sz="2400" smtClean="0"/>
              <a:t>Paracentese (com BK do líquido)</a:t>
            </a:r>
            <a:endParaRPr lang="af-ZA" sz="2400" smtClean="0"/>
          </a:p>
          <a:p>
            <a:pPr lvl="1" algn="just" eaLnBrk="1" hangingPunct="1">
              <a:lnSpc>
                <a:spcPct val="150000"/>
              </a:lnSpc>
            </a:pPr>
            <a:r>
              <a:rPr lang="pt-PT" sz="2400" smtClean="0"/>
              <a:t>Aspirado ou biópsia dos gânglios linfáticos </a:t>
            </a:r>
            <a:endParaRPr lang="af-ZA" sz="2400" smtClean="0"/>
          </a:p>
          <a:p>
            <a:pPr lvl="1" algn="just" eaLnBrk="1" hangingPunct="1">
              <a:lnSpc>
                <a:spcPct val="150000"/>
              </a:lnSpc>
            </a:pPr>
            <a:r>
              <a:rPr lang="pt-PT" sz="2400" smtClean="0"/>
              <a:t>Culturas das diferentes amostras para BK (escarro ou outras, no momento actual só é realizado em Maputo) </a:t>
            </a:r>
            <a:endParaRPr lang="af-ZA" sz="2400" smtClean="0"/>
          </a:p>
          <a:p>
            <a:pPr algn="just" eaLnBrk="1" hangingPunct="1"/>
            <a:endParaRPr lang="pt-PT" sz="3200" smtClean="0"/>
          </a:p>
          <a:p>
            <a:pPr lvl="1" eaLnBrk="1" hangingPunct="1"/>
            <a:endParaRPr lang="pt-PT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2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819400"/>
          </a:xfrm>
        </p:spPr>
        <p:txBody>
          <a:bodyPr/>
          <a:lstStyle/>
          <a:p>
            <a:r>
              <a:rPr lang="pt-PT" sz="4000" dirty="0" smtClean="0"/>
              <a:t/>
            </a:r>
            <a:br>
              <a:rPr lang="pt-PT" sz="4000" dirty="0" smtClean="0"/>
            </a:br>
            <a:r>
              <a:rPr lang="pt-PT" sz="4000" dirty="0" smtClean="0"/>
              <a:t/>
            </a:r>
            <a:br>
              <a:rPr lang="pt-PT" sz="4000" dirty="0" smtClean="0"/>
            </a:br>
            <a:r>
              <a:rPr lang="pt-PT" sz="4000" dirty="0" smtClean="0"/>
              <a:t>Manejo da TB em Doentes com HIV</a:t>
            </a:r>
            <a:br>
              <a:rPr lang="pt-PT" sz="4000" dirty="0" smtClean="0"/>
            </a:br>
            <a:endParaRPr lang="en-US" sz="4000" dirty="0" smtClean="0"/>
          </a:p>
        </p:txBody>
      </p:sp>
      <p:sp>
        <p:nvSpPr>
          <p:cNvPr id="31747" name="Content Placeholder 2"/>
          <p:cNvSpPr>
            <a:spLocks noGrp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 sz="3200" smtClean="0"/>
          </a:p>
          <a:p>
            <a:endParaRPr lang="pt-PT" sz="3200" smtClean="0"/>
          </a:p>
          <a:p>
            <a:endParaRPr lang="pt-PT" sz="3200" smtClean="0"/>
          </a:p>
          <a:p>
            <a:endParaRPr lang="pt-PT" sz="3200" smtClean="0"/>
          </a:p>
          <a:p>
            <a:endParaRPr lang="pt-PT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Tratamento para TB e TARV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pt-PT" dirty="0" smtClean="0"/>
              <a:t>O TMG pode encontrar dois cenários: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sz="2800" dirty="0" smtClean="0"/>
              <a:t>Doente seropositivo recentemente diagnosticado que apresenta tuberculose</a:t>
            </a:r>
            <a:endParaRPr lang="af-ZA" sz="2800" dirty="0" smtClean="0"/>
          </a:p>
          <a:p>
            <a:pPr lvl="1" algn="just" eaLnBrk="1" hangingPunct="1">
              <a:lnSpc>
                <a:spcPct val="150000"/>
              </a:lnSpc>
            </a:pPr>
            <a:r>
              <a:rPr lang="pt-PT" sz="2800" dirty="0" smtClean="0"/>
              <a:t>Doente seropositivo já conhecido, que pode estar ou não em TARV, e que apresenta tuberculose</a:t>
            </a:r>
            <a:endParaRPr lang="af-ZA" sz="2800" dirty="0" smtClean="0"/>
          </a:p>
          <a:p>
            <a:pPr lvl="1" eaLnBrk="1" hangingPunct="1">
              <a:lnSpc>
                <a:spcPct val="150000"/>
              </a:lnSpc>
              <a:buFontTx/>
              <a:buNone/>
            </a:pPr>
            <a:endParaRPr lang="af-ZA" sz="2800" b="1" dirty="0" smtClean="0"/>
          </a:p>
          <a:p>
            <a:pPr lvl="2" eaLnBrk="1" hangingPunct="1">
              <a:lnSpc>
                <a:spcPct val="150000"/>
              </a:lnSpc>
            </a:pPr>
            <a:endParaRPr lang="pt-PT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077200" cy="1143000"/>
          </a:xfrm>
        </p:spPr>
        <p:txBody>
          <a:bodyPr/>
          <a:lstStyle/>
          <a:p>
            <a:pPr eaLnBrk="1" hangingPunct="1"/>
            <a:r>
              <a:rPr lang="pt-PT" i="1" dirty="0" smtClean="0"/>
              <a:t> </a:t>
            </a:r>
            <a:r>
              <a:rPr lang="af-ZA" dirty="0" smtClean="0"/>
              <a:t/>
            </a:r>
            <a:br>
              <a:rPr lang="af-ZA" dirty="0" smtClean="0"/>
            </a:br>
            <a:r>
              <a:rPr lang="pt-PT" dirty="0" smtClean="0"/>
              <a:t>Doentes HIV+ em Tratamento de TB: Critérios para Iniciar o TARV</a:t>
            </a:r>
            <a:endParaRPr lang="pt-PT" strike="sngStrike" dirty="0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O TARV deve ser prescrito para todos os doentes co-infectados TB/HIV,  com estadios III (TB Pulmonar) e  IV (TB extrapulmonar)</a:t>
            </a:r>
            <a:endParaRPr lang="pt-PT" dirty="0" smtClean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O TARV deve ser introduzido pelo menos duas semanas após o inicio do tratamento para TB, quando o paciente esteja estabilizado.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Passos para Iniciar o TARV </a:t>
            </a:r>
            <a:r>
              <a:rPr lang="pt-PT" strike="sngStrike" dirty="0" smtClean="0"/>
              <a:t>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Confirmação do diagnóstico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Estabilização das </a:t>
            </a:r>
            <a:r>
              <a:rPr lang="pt-PT" dirty="0" err="1" smtClean="0"/>
              <a:t>IOs</a:t>
            </a:r>
            <a:endParaRPr lang="pt-PT" dirty="0" smtClean="0"/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Preparação do doente (adesão)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Início do </a:t>
            </a:r>
            <a:r>
              <a:rPr lang="pt-PT" dirty="0" err="1" smtClean="0"/>
              <a:t>CTZ</a:t>
            </a:r>
            <a:endParaRPr lang="pt-PT" dirty="0" smtClean="0"/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Avaliação e gestão de quaisquer efeitos secundários iniciais dos fármacos para TB </a:t>
            </a:r>
          </a:p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r>
              <a:rPr lang="pt-PT" sz="3200" dirty="0" smtClean="0"/>
              <a:t>	</a:t>
            </a:r>
            <a:endParaRPr lang="pt-P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Introdução (2)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sz="3200" dirty="0" smtClean="0"/>
              <a:t>A apresentação da TB nos doentes co-infectados pelo HIV nem sempre é pulmonar, e, se for pulmonar, é frequentemente BK-.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3200" dirty="0" smtClean="0"/>
              <a:t>A incidência mais alta de TB extrapulmonar ou BK-negativo pode complicar o diagnóstico de TB na pessoa co-infectada.</a:t>
            </a:r>
          </a:p>
          <a:p>
            <a:r>
              <a:rPr lang="pt-PT" sz="3200" dirty="0" smtClean="0"/>
              <a:t>É importante intensificar a estratégia dos “3 Is” na  luta contra a TB: Identificação precoce dos casos de TB,  Isoniazida como tratamento preventivo  e controlar a transmissão da infecção</a:t>
            </a:r>
            <a:endParaRPr lang="en-US" sz="3000" dirty="0" smtClean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f-ZA" dirty="0" smtClean="0"/>
              <a:t>Como Iniciar o TARV em doentes com TB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z="3000" dirty="0" smtClean="0"/>
              <a:t>Aqueles doentes com  Co-infeçção TB-HIV, naíve para TARV e/ou pacientes que desenvolvem TB nos primeiros 6 meses de TARV deve ser prescrita a linha de TARV  com TDF+3TC+EFV</a:t>
            </a:r>
          </a:p>
          <a:p>
            <a:pPr lvl="0"/>
            <a:r>
              <a:rPr lang="pt-PT" sz="3000" dirty="0" smtClean="0"/>
              <a:t>Assim mesmo, devem inicir com TDF+3TC+EFV os doentes com Co-infecção HIV-VHB</a:t>
            </a:r>
          </a:p>
          <a:p>
            <a:endParaRPr lang="pt-PT" sz="32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Novos doentes com tratamentoTB já em TARV mais que 6 meses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z="3200" dirty="0" smtClean="0"/>
              <a:t>Se a linha de tratamento utilizada é  Tenofovir (TDF)+ Lamivudina (3TC)+Efavirenz (EFV) podem iniciar o tratamento da Tuberculose sem modificações no regime de TARV.</a:t>
            </a:r>
            <a:endParaRPr lang="pt-PT" sz="3200" b="1" dirty="0" smtClean="0"/>
          </a:p>
          <a:p>
            <a:pPr lvl="0"/>
            <a:r>
              <a:rPr lang="pt-PT" sz="3200" dirty="0" smtClean="0"/>
              <a:t>Se a linha utilizada é Zidovudina (AZT)+ Lamivudina (3TC ) + Nevirapina (NVP) oTARV deve conter Efavirenz em substituição da Nevirapina. </a:t>
            </a:r>
            <a:endParaRPr lang="pt-PT" sz="3200" b="1" dirty="0" smtClean="0"/>
          </a:p>
          <a:p>
            <a:endParaRPr lang="pt-PT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 esquema ARV indicado: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pt-PT" b="1" dirty="0" smtClean="0">
              <a:latin typeface="Calibri" pitchFamily="34" charset="0"/>
              <a:cs typeface="Arial" pitchFamily="34" charset="0"/>
            </a:endParaRPr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 smtClean="0"/>
          </a:p>
          <a:p>
            <a:pPr algn="ctr">
              <a:buNone/>
            </a:pPr>
            <a:r>
              <a:rPr lang="pt-PT" dirty="0" smtClean="0"/>
              <a:t>OU</a:t>
            </a:r>
          </a:p>
          <a:p>
            <a:pPr algn="ctr">
              <a:buNone/>
            </a:pPr>
            <a:endParaRPr lang="pt-PT" dirty="0" smtClean="0"/>
          </a:p>
        </p:txBody>
      </p:sp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609600" y="1905000"/>
            <a:ext cx="7848600" cy="152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pt-PT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TDF/AZT/D4T/ABC + 3TC + EFV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pt-PT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pt-PT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pt-PT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38200" y="4343400"/>
            <a:ext cx="7543800" cy="1447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None/>
            </a:pPr>
            <a:endParaRPr lang="af-ZA" sz="2400" b="1" dirty="0" smtClean="0"/>
          </a:p>
          <a:p>
            <a:pPr algn="ctr">
              <a:buNone/>
            </a:pPr>
            <a:r>
              <a:rPr lang="af-ZA" sz="2400" b="1" dirty="0" smtClean="0">
                <a:solidFill>
                  <a:srgbClr val="FF0000"/>
                </a:solidFill>
              </a:rPr>
              <a:t>TDF/AZT/d4T/ABC + 3TC + LPVr </a:t>
            </a:r>
            <a:endParaRPr lang="pt-PT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rgbClr val="FF0000"/>
                </a:solidFill>
              </a:rPr>
              <a:t>Linhas de TARV em doentes com TB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467600" cy="4495800"/>
          </a:xfrm>
        </p:spPr>
        <p:txBody>
          <a:bodyPr/>
          <a:lstStyle/>
          <a:p>
            <a:pPr>
              <a:buNone/>
            </a:pPr>
            <a:endParaRPr lang="pt-PT" dirty="0"/>
          </a:p>
        </p:txBody>
      </p:sp>
      <p:graphicFrame>
        <p:nvGraphicFramePr>
          <p:cNvPr id="145413" name="Object 5"/>
          <p:cNvGraphicFramePr>
            <a:graphicFrameLocks noChangeAspect="1"/>
          </p:cNvGraphicFramePr>
          <p:nvPr/>
        </p:nvGraphicFramePr>
        <p:xfrm>
          <a:off x="609600" y="1828800"/>
          <a:ext cx="7307262" cy="3281363"/>
        </p:xfrm>
        <a:graphic>
          <a:graphicData uri="http://schemas.openxmlformats.org/presentationml/2006/ole">
            <p:oleObj spid="_x0000_s145413" name="Worksheet" r:id="rId4" imgW="7307749" imgH="3281145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Doentes em </a:t>
            </a:r>
            <a:r>
              <a:rPr lang="pt-PT" dirty="0" err="1" smtClean="0"/>
              <a:t>TARV</a:t>
            </a:r>
            <a:r>
              <a:rPr lang="pt-PT" dirty="0" smtClean="0"/>
              <a:t>: Como Tratar a </a:t>
            </a:r>
            <a:r>
              <a:rPr lang="pt-PT" dirty="0" err="1" smtClean="0"/>
              <a:t>TB</a:t>
            </a:r>
            <a:r>
              <a:rPr lang="pt-PT" dirty="0" smtClean="0"/>
              <a:t>?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algn="just" eaLnBrk="1" hangingPunct="1"/>
            <a:r>
              <a:rPr lang="pt-PT" sz="2600" dirty="0" smtClean="0"/>
              <a:t>Confirme a TB e classifique (pulmonar, extrapulmonar, novo caso, recaída)</a:t>
            </a:r>
          </a:p>
          <a:p>
            <a:pPr algn="just" eaLnBrk="1" hangingPunct="1"/>
            <a:r>
              <a:rPr lang="pt-PT" sz="2600" dirty="0" smtClean="0"/>
              <a:t>Se o TMG suspeita um caso de recaída ou TB resistente, encaminhe para o médico</a:t>
            </a:r>
          </a:p>
          <a:p>
            <a:pPr algn="just" eaLnBrk="1" hangingPunct="1"/>
            <a:r>
              <a:rPr lang="pt-PT" sz="2600" dirty="0" smtClean="0"/>
              <a:t>A linha de TARV adequada para iniciar o tratamento para TB</a:t>
            </a:r>
          </a:p>
          <a:p>
            <a:pPr algn="just" eaLnBrk="1" hangingPunct="1"/>
            <a:r>
              <a:rPr lang="pt-PT" sz="2600" dirty="0" smtClean="0"/>
              <a:t>Aconselhe para adesão</a:t>
            </a:r>
          </a:p>
          <a:p>
            <a:pPr algn="just" eaLnBrk="1" hangingPunct="1"/>
            <a:r>
              <a:rPr lang="pt-PT" sz="2600" dirty="0" smtClean="0"/>
              <a:t>Inicie o </a:t>
            </a:r>
            <a:r>
              <a:rPr lang="pt-PT" sz="2600" dirty="0" err="1" smtClean="0"/>
              <a:t>Cotrimoxazol</a:t>
            </a:r>
            <a:r>
              <a:rPr lang="pt-PT" sz="2600" dirty="0" smtClean="0"/>
              <a:t> se o doente ainda não estiver a tomar</a:t>
            </a:r>
          </a:p>
          <a:p>
            <a:pPr algn="just" eaLnBrk="1" hangingPunct="1"/>
            <a:r>
              <a:rPr lang="pt-PT" sz="2600" dirty="0" smtClean="0"/>
              <a:t>Inicie o tratamento para TB</a:t>
            </a:r>
          </a:p>
          <a:p>
            <a:pPr algn="just" eaLnBrk="1" hangingPunct="1"/>
            <a:endParaRPr lang="pt-PT" sz="2600" dirty="0" smtClean="0"/>
          </a:p>
          <a:p>
            <a:pPr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400" dirty="0" smtClean="0"/>
              <a:t>Profilaxia com </a:t>
            </a:r>
            <a:r>
              <a:rPr lang="pt-PT" sz="3400" dirty="0" err="1" smtClean="0"/>
              <a:t>Cotrimoxazol</a:t>
            </a:r>
            <a:r>
              <a:rPr lang="pt-PT" sz="3400" dirty="0" smtClean="0"/>
              <a:t> em Doentes com TB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Todo o doente HIV+ com TB deve receber profilaxia com Cotrimoxazol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Terminado o tratamento para TB, os critérios para suspender CTZ são os mesmos que em outros doentes HIV+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Seguimento de doentes com</a:t>
            </a:r>
            <a:br>
              <a:rPr lang="pt-PT" dirty="0" smtClean="0"/>
            </a:br>
            <a:r>
              <a:rPr lang="pt-PT" dirty="0" smtClean="0"/>
              <a:t>TB-HIV (Passos)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>
              <a:defRPr/>
            </a:pPr>
            <a:r>
              <a:rPr lang="pt-PT" dirty="0" smtClean="0"/>
              <a:t>Seguimento de rotina no serviço </a:t>
            </a:r>
            <a:r>
              <a:rPr lang="pt-PT" dirty="0" err="1" smtClean="0"/>
              <a:t>TARV</a:t>
            </a:r>
            <a:r>
              <a:rPr lang="pt-PT" dirty="0" smtClean="0"/>
              <a:t> (controlo clínico e de laboratório segundo protocolo nacional)</a:t>
            </a:r>
          </a:p>
          <a:p>
            <a:pPr algn="just" eaLnBrk="1" hangingPunct="1">
              <a:defRPr/>
            </a:pPr>
            <a:r>
              <a:rPr lang="pt-PT" dirty="0" smtClean="0"/>
              <a:t>Seguimento de rotina no </a:t>
            </a:r>
            <a:r>
              <a:rPr lang="pt-PT" dirty="0" err="1" smtClean="0"/>
              <a:t>PNCT</a:t>
            </a:r>
            <a:r>
              <a:rPr lang="pt-PT" dirty="0" smtClean="0"/>
              <a:t> (segundo o Protocolo Nacional)</a:t>
            </a:r>
          </a:p>
          <a:p>
            <a:pPr algn="just" eaLnBrk="1" hangingPunct="1">
              <a:defRPr/>
            </a:pPr>
            <a:r>
              <a:rPr lang="pt-PT" dirty="0" smtClean="0"/>
              <a:t>Apoio duplo a adesão</a:t>
            </a:r>
          </a:p>
          <a:p>
            <a:pPr algn="just" eaLnBrk="1" hangingPunct="1">
              <a:defRPr/>
            </a:pPr>
            <a:r>
              <a:rPr lang="pt-PT" dirty="0" smtClean="0"/>
              <a:t>Vigiar efeitos adversos (devido à toma de vários fármacos de uma só vez) </a:t>
            </a:r>
          </a:p>
          <a:p>
            <a:pPr algn="just" eaLnBrk="1" hangingPunct="1">
              <a:defRPr/>
            </a:pPr>
            <a:r>
              <a:rPr lang="pt-PT" dirty="0" smtClean="0"/>
              <a:t>Despiste da TB na família para procura de contactos, novos casos e Profilaxia com Isoniazida.</a:t>
            </a:r>
          </a:p>
          <a:p>
            <a:pPr algn="just" eaLnBrk="1" hangingPunct="1">
              <a:defRPr/>
            </a:pPr>
            <a:r>
              <a:rPr lang="pt-BR" dirty="0" smtClean="0"/>
              <a:t>Associar piridoxina 50mg/dia para doentes em tratamento para TB para prevenir o risco de neuropatia periférica;</a:t>
            </a:r>
            <a:endParaRPr lang="pt-PT" strike="sngStrike" dirty="0" smtClean="0"/>
          </a:p>
          <a:p>
            <a:pPr algn="just" eaLnBrk="1" hangingPunct="1">
              <a:defRPr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4000" dirty="0" smtClean="0"/>
              <a:t/>
            </a:r>
            <a:br>
              <a:rPr lang="pt-PT" sz="4000" dirty="0" smtClean="0"/>
            </a:br>
            <a:r>
              <a:rPr lang="pt-PT" sz="4000" dirty="0" smtClean="0"/>
              <a:t/>
            </a:r>
            <a:br>
              <a:rPr lang="pt-PT" sz="4000" dirty="0" smtClean="0"/>
            </a:br>
            <a:r>
              <a:rPr lang="pt-PT" sz="4000" dirty="0" smtClean="0"/>
              <a:t/>
            </a:r>
            <a:br>
              <a:rPr lang="pt-PT" sz="4000" dirty="0" smtClean="0"/>
            </a:br>
            <a:endParaRPr lang="en-US" sz="40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t-PT" sz="4000" dirty="0" smtClean="0"/>
              <a:t>Tratamento Profiláctico com </a:t>
            </a:r>
            <a:r>
              <a:rPr lang="pt-PT" sz="4000" dirty="0" err="1" smtClean="0"/>
              <a:t>Isoniazida</a:t>
            </a:r>
            <a:r>
              <a:rPr lang="pt-PT" sz="4000" dirty="0" smtClean="0"/>
              <a:t> (TPI)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Tratamento Profiláctico com Isoniazida (TPI) (1)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sz="2600" i="1" smtClean="0"/>
              <a:t>Objectivo</a:t>
            </a:r>
            <a:r>
              <a:rPr lang="pt-PT" sz="2600" smtClean="0"/>
              <a:t>: Reduzir o número de pessoas que são “portadoras” do bacilo da Tuberculose. 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sz="2600" smtClean="0"/>
              <a:t>Um terço da população mundial está infectada com o bacilo da tuberculose, ainda que a maioria não vá desenvolver nunca a doença tuberculosa.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sz="2600" smtClean="0"/>
              <a:t>Nos doentes com HIV, a possibilidade de ficar doente com TB é maior que nas pessoas sem HIV. </a:t>
            </a:r>
            <a:endParaRPr lang="af-ZA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Tratamento Profiláctico com </a:t>
            </a:r>
            <a:r>
              <a:rPr lang="pt-PT" dirty="0" err="1" smtClean="0"/>
              <a:t>Isoniazida</a:t>
            </a:r>
            <a:r>
              <a:rPr lang="pt-PT" dirty="0" smtClean="0"/>
              <a:t> (TPI) (2)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pt-PT" sz="3000" dirty="0" smtClean="0"/>
              <a:t>Elegibilidade para TPI: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pt-PT" sz="2800" dirty="0" smtClean="0"/>
              <a:t>Doentes HIV+ sem TB activa com ou sem contacto com uma pessoa com tuberculose</a:t>
            </a:r>
            <a:endParaRPr lang="af-ZA" sz="2400" b="1" dirty="0" smtClean="0"/>
          </a:p>
          <a:p>
            <a:pPr lvl="1" eaLnBrk="1" hangingPunct="1">
              <a:lnSpc>
                <a:spcPct val="150000"/>
              </a:lnSpc>
              <a:defRPr/>
            </a:pPr>
            <a:r>
              <a:rPr lang="pt-PT" sz="2800" dirty="0" smtClean="0"/>
              <a:t>Doentes HIV+ sem tratamento anterior de TB nos últimos dois anos (24 meses)</a:t>
            </a:r>
          </a:p>
          <a:p>
            <a:pPr lvl="1" eaLnBrk="1" hangingPunct="1">
              <a:lnSpc>
                <a:spcPct val="150000"/>
              </a:lnSpc>
              <a:buFontTx/>
              <a:buNone/>
              <a:defRPr/>
            </a:pPr>
            <a:r>
              <a:rPr lang="pt-PT" sz="2800" b="1" dirty="0" smtClean="0"/>
              <a:t>Obs.: </a:t>
            </a:r>
            <a:r>
              <a:rPr lang="pt-PT" sz="2800" dirty="0" smtClean="0"/>
              <a:t>Os doentes devem reunir os dois critérios!</a:t>
            </a:r>
            <a:endParaRPr lang="af-Z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Objectivos de Aprendizagem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  <a:defRPr/>
            </a:pPr>
            <a:r>
              <a:rPr lang="pt-PT" sz="3000" dirty="0" smtClean="0"/>
              <a:t>No final desta unidade, os formandos devem ser capazes de</a:t>
            </a:r>
            <a:r>
              <a:rPr lang="en-US" sz="3000" dirty="0" smtClean="0"/>
              <a:t>:</a:t>
            </a:r>
            <a:endParaRPr lang="pt-PT" sz="3000" dirty="0" smtClean="0"/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Explicar a relação entre a TB e a infecção pelo HIV. </a:t>
            </a:r>
            <a:endParaRPr lang="af-ZA" b="1" dirty="0" smtClean="0"/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Pesquisar de forma sistemática e regular a TB nos doentes com HIV que fazem seguimento.</a:t>
            </a:r>
            <a:endParaRPr lang="af-ZA" b="1" dirty="0" smtClean="0"/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Conhecer os critérios para  o início de </a:t>
            </a:r>
            <a:r>
              <a:rPr lang="pt-PT" dirty="0" err="1" smtClean="0"/>
              <a:t>TARV</a:t>
            </a:r>
            <a:r>
              <a:rPr lang="pt-PT" dirty="0" smtClean="0"/>
              <a:t> em doentes seropositivos co-infectados com </a:t>
            </a:r>
            <a:r>
              <a:rPr lang="pt-PT" dirty="0" err="1" smtClean="0"/>
              <a:t>TB</a:t>
            </a:r>
            <a:r>
              <a:rPr lang="pt-PT" dirty="0" smtClean="0"/>
              <a:t>.</a:t>
            </a:r>
            <a:endParaRPr lang="af-ZA" b="1" dirty="0" smtClean="0"/>
          </a:p>
          <a:p>
            <a:pPr eaLnBrk="1" hangingPunct="1">
              <a:defRPr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Tratamento Profiláctico com Isoniazida (TPI) (3)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dirty="0" smtClean="0"/>
              <a:t>Contra-indicações para TPI:</a:t>
            </a:r>
          </a:p>
          <a:p>
            <a:pPr lvl="1" algn="just" eaLnBrk="1" hangingPunct="1"/>
            <a:r>
              <a:rPr lang="pt-PT" dirty="0" smtClean="0"/>
              <a:t>Presença de sinais/sintomas de TB</a:t>
            </a:r>
            <a:endParaRPr lang="af-ZA" sz="2200" b="1" dirty="0" smtClean="0"/>
          </a:p>
          <a:p>
            <a:pPr lvl="1" algn="just" eaLnBrk="1" hangingPunct="1"/>
            <a:r>
              <a:rPr lang="pt-PT" dirty="0" smtClean="0"/>
              <a:t>Doentes com doença hepática aguda ou crónica</a:t>
            </a:r>
            <a:endParaRPr lang="af-ZA" sz="2200" b="1" dirty="0" smtClean="0"/>
          </a:p>
          <a:p>
            <a:pPr lvl="1" algn="just" eaLnBrk="1" hangingPunct="1"/>
            <a:r>
              <a:rPr lang="pt-PT" dirty="0" smtClean="0"/>
              <a:t>Neuropatia periférica</a:t>
            </a:r>
            <a:endParaRPr lang="af-ZA" sz="2200" b="1" dirty="0" smtClean="0"/>
          </a:p>
          <a:p>
            <a:pPr lvl="1" algn="just" eaLnBrk="1" hangingPunct="1"/>
            <a:r>
              <a:rPr lang="pt-PT" dirty="0" smtClean="0"/>
              <a:t>Tratamento de TB nos dois anos anteriores</a:t>
            </a:r>
            <a:endParaRPr lang="af-ZA" sz="2200" b="1" dirty="0" smtClean="0"/>
          </a:p>
          <a:p>
            <a:pPr lvl="1" algn="just" eaLnBrk="1" hangingPunct="1"/>
            <a:r>
              <a:rPr lang="pt-PT" dirty="0" smtClean="0"/>
              <a:t>Doentes SIDA estadio IV da OMS</a:t>
            </a:r>
            <a:endParaRPr lang="af-ZA" sz="2200" b="1" dirty="0" smtClean="0"/>
          </a:p>
          <a:p>
            <a:pPr lvl="1" algn="just" eaLnBrk="1" hangingPunct="1"/>
            <a:r>
              <a:rPr lang="pt-PT" dirty="0" smtClean="0"/>
              <a:t>Falta de adesão</a:t>
            </a:r>
            <a:endParaRPr lang="af-ZA" sz="2200" b="1" dirty="0" smtClean="0"/>
          </a:p>
          <a:p>
            <a:pPr lvl="1" algn="just" eaLnBrk="1" hangingPunct="1"/>
            <a:r>
              <a:rPr lang="pt-PT" dirty="0" smtClean="0"/>
              <a:t>Intolerância à Isoniazida</a:t>
            </a:r>
            <a:endParaRPr lang="af-ZA" sz="2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TPI: Dosagem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914400" y="3124200"/>
          <a:ext cx="7010400" cy="3124200"/>
        </p:xfrm>
        <a:graphic>
          <a:graphicData uri="http://schemas.openxmlformats.org/drawingml/2006/table">
            <a:tbl>
              <a:tblPr/>
              <a:tblGrid>
                <a:gridCol w="2480603"/>
                <a:gridCol w="2157047"/>
                <a:gridCol w="2372750"/>
              </a:tblGrid>
              <a:tr h="1041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400" dirty="0">
                          <a:latin typeface="Arial"/>
                          <a:ea typeface="Times New Roman"/>
                          <a:cs typeface="Times New Roman"/>
                        </a:rPr>
                        <a:t>Peso do </a:t>
                      </a:r>
                      <a:r>
                        <a:rPr lang="pt-PT" sz="1400" dirty="0" smtClean="0">
                          <a:latin typeface="Arial"/>
                          <a:ea typeface="Times New Roman"/>
                          <a:cs typeface="Times New Roman"/>
                        </a:rPr>
                        <a:t>doente</a:t>
                      </a:r>
                      <a:endParaRPr lang="af-ZA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400" dirty="0">
                          <a:latin typeface="Arial"/>
                          <a:ea typeface="Times New Roman"/>
                          <a:cs typeface="Times New Roman"/>
                        </a:rPr>
                        <a:t>Comprimidos 300 mg</a:t>
                      </a:r>
                      <a:endParaRPr lang="af-ZA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400">
                          <a:latin typeface="Arial"/>
                          <a:ea typeface="Times New Roman"/>
                          <a:cs typeface="Times New Roman"/>
                        </a:rPr>
                        <a:t>Comprimidos 100 mg</a:t>
                      </a:r>
                      <a:endParaRPr lang="af-ZA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400">
                          <a:latin typeface="Arial"/>
                          <a:ea typeface="Times New Roman"/>
                          <a:cs typeface="Times New Roman"/>
                        </a:rPr>
                        <a:t>&gt;60 Kg</a:t>
                      </a:r>
                      <a:endParaRPr lang="af-ZA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400" dirty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af-ZA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40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af-ZA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400">
                          <a:latin typeface="Arial"/>
                          <a:ea typeface="Times New Roman"/>
                          <a:cs typeface="Times New Roman"/>
                        </a:rPr>
                        <a:t>50-60 Kg</a:t>
                      </a:r>
                      <a:endParaRPr lang="af-ZA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400" dirty="0"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af-ZA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40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pt-PT" sz="1400" baseline="30000">
                          <a:latin typeface="Arial"/>
                          <a:ea typeface="Times New Roman"/>
                          <a:cs typeface="Times New Roman"/>
                        </a:rPr>
                        <a:t>1/2</a:t>
                      </a:r>
                      <a:endParaRPr lang="af-ZA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400">
                          <a:latin typeface="Arial"/>
                          <a:ea typeface="Times New Roman"/>
                          <a:cs typeface="Times New Roman"/>
                        </a:rPr>
                        <a:t>40-50 Kg</a:t>
                      </a:r>
                      <a:endParaRPr lang="af-ZA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400"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af-ZA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400" dirty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af-ZA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400">
                          <a:latin typeface="Arial"/>
                          <a:ea typeface="Times New Roman"/>
                          <a:cs typeface="Times New Roman"/>
                        </a:rPr>
                        <a:t>30-40 Kg</a:t>
                      </a:r>
                      <a:endParaRPr lang="af-ZA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400" baseline="30000">
                          <a:latin typeface="Arial"/>
                          <a:ea typeface="Times New Roman"/>
                          <a:cs typeface="Times New Roman"/>
                        </a:rPr>
                        <a:t>1/2</a:t>
                      </a:r>
                      <a:endParaRPr lang="af-ZA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PT" sz="1400" dirty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pt-PT" sz="1400" baseline="30000" dirty="0">
                          <a:latin typeface="Arial"/>
                          <a:ea typeface="Times New Roman"/>
                          <a:cs typeface="Times New Roman"/>
                        </a:rPr>
                        <a:t>1/2</a:t>
                      </a:r>
                      <a:endParaRPr lang="af-ZA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5085" name="TextBox 9"/>
          <p:cNvSpPr txBox="1">
            <a:spLocks noChangeArrowheads="1"/>
          </p:cNvSpPr>
          <p:nvPr/>
        </p:nvSpPr>
        <p:spPr bwMode="auto">
          <a:xfrm>
            <a:off x="685800" y="1676400"/>
            <a:ext cx="78486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PT" sz="2000" dirty="0" err="1"/>
              <a:t>5mg</a:t>
            </a:r>
            <a:r>
              <a:rPr lang="pt-PT" sz="2000" dirty="0"/>
              <a:t>/kg/dia durante 6 meses, com 10 mg/dia de Vitamina </a:t>
            </a:r>
            <a:r>
              <a:rPr lang="pt-PT" sz="2000" dirty="0" err="1"/>
              <a:t>B6</a:t>
            </a:r>
            <a:r>
              <a:rPr lang="pt-PT" sz="2000" dirty="0"/>
              <a:t> (</a:t>
            </a:r>
            <a:r>
              <a:rPr lang="pt-PT" sz="2000" dirty="0" err="1"/>
              <a:t>piridoxina</a:t>
            </a:r>
            <a:r>
              <a:rPr lang="pt-PT" sz="2000" dirty="0"/>
              <a:t>).</a:t>
            </a:r>
          </a:p>
          <a:p>
            <a:pPr algn="just">
              <a:buFont typeface="Arial" pitchFamily="34" charset="0"/>
              <a:buChar char="•"/>
            </a:pPr>
            <a:r>
              <a:rPr lang="pt-PT" sz="2000" dirty="0"/>
              <a:t>O doente recolhe os comprimidos 1 vez por mês e deve ser avaliado para possível toxicidade ou sinais e sintomas de </a:t>
            </a:r>
            <a:r>
              <a:rPr lang="pt-PT" sz="2000" dirty="0" err="1"/>
              <a:t>TB</a:t>
            </a:r>
            <a:r>
              <a:rPr lang="pt-PT" sz="2000" dirty="0"/>
              <a:t> activa.</a:t>
            </a:r>
            <a:endParaRPr lang="af-ZA" sz="2000" dirty="0"/>
          </a:p>
          <a:p>
            <a:endParaRPr lang="pt-P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Discussão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PT" sz="3200" smtClean="0"/>
          </a:p>
          <a:p>
            <a:pPr eaLnBrk="1" hangingPunct="1"/>
            <a:r>
              <a:rPr lang="pt-PT" sz="3200" smtClean="0"/>
              <a:t>Quais são os riscos de TPI?</a:t>
            </a:r>
          </a:p>
          <a:p>
            <a:pPr eaLnBrk="1" hangingPunct="1">
              <a:buFontTx/>
              <a:buNone/>
            </a:pPr>
            <a:endParaRPr lang="pt-PT" sz="3200" smtClean="0"/>
          </a:p>
          <a:p>
            <a:pPr algn="just" eaLnBrk="1" hangingPunct="1"/>
            <a:r>
              <a:rPr lang="pt-PT" sz="3200" smtClean="0"/>
              <a:t>O que pode acontecer se iniciarmos TPI num doente que tem Tuberculose activa?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Controlo da Transmissão de TB nas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eaLnBrk="1" hangingPunct="1">
              <a:lnSpc>
                <a:spcPct val="160000"/>
              </a:lnSpc>
              <a:defRPr/>
            </a:pPr>
            <a:r>
              <a:rPr lang="pt-PT" sz="3400" dirty="0" smtClean="0"/>
              <a:t>É preciso começar a desenvolver um sistema eficaz para proteger o pessoal sanitário e os doentes. Algumas medidas que podem ser tomadas são :</a:t>
            </a:r>
          </a:p>
          <a:p>
            <a:pPr lvl="1" algn="just" eaLnBrk="1" hangingPunct="1">
              <a:lnSpc>
                <a:spcPct val="160000"/>
              </a:lnSpc>
              <a:buClrTx/>
              <a:defRPr/>
            </a:pPr>
            <a:r>
              <a:rPr lang="pt-PT" sz="2800" dirty="0" smtClean="0"/>
              <a:t>Medidas de Controlo Administrativo</a:t>
            </a:r>
          </a:p>
          <a:p>
            <a:pPr lvl="1" algn="just" eaLnBrk="1" hangingPunct="1">
              <a:lnSpc>
                <a:spcPct val="160000"/>
              </a:lnSpc>
              <a:buClrTx/>
              <a:defRPr/>
            </a:pPr>
            <a:r>
              <a:rPr lang="pt-PT" sz="2800" dirty="0" smtClean="0"/>
              <a:t>Medidas de Controlo Ambiental</a:t>
            </a:r>
          </a:p>
          <a:p>
            <a:pPr lvl="1" algn="just" eaLnBrk="1" hangingPunct="1">
              <a:lnSpc>
                <a:spcPct val="160000"/>
              </a:lnSpc>
              <a:buClrTx/>
              <a:defRPr/>
            </a:pPr>
            <a:r>
              <a:rPr lang="pt-PT" sz="2800" dirty="0" smtClean="0"/>
              <a:t>Medidas de Protecção Respiratória Individual</a:t>
            </a:r>
          </a:p>
          <a:p>
            <a:pPr lvl="1" eaLnBrk="1" hangingPunct="1">
              <a:defRPr/>
            </a:pPr>
            <a:endParaRPr lang="pt-PT" dirty="0" smtClean="0"/>
          </a:p>
          <a:p>
            <a:pPr lvl="1" eaLnBrk="1" hangingPunct="1">
              <a:defRPr/>
            </a:pPr>
            <a:endParaRPr lang="af-ZA" dirty="0" smtClean="0"/>
          </a:p>
          <a:p>
            <a:pPr lvl="1" eaLnBrk="1" hangingPunct="1">
              <a:defRPr/>
            </a:pPr>
            <a:endParaRPr lang="pt-PT" dirty="0" smtClean="0"/>
          </a:p>
          <a:p>
            <a:pPr lvl="1" eaLnBrk="1" hangingPunct="1">
              <a:defRPr/>
            </a:pPr>
            <a:endParaRPr lang="af-ZA" dirty="0" smtClean="0"/>
          </a:p>
          <a:p>
            <a:pPr eaLnBrk="1" hangingPunct="1">
              <a:defRPr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kern="1200" dirty="0" smtClean="0"/>
              <a:t>Medidas Administrativas Para a Protecção contra a TB nas US</a:t>
            </a:r>
            <a:endParaRPr lang="pt-PT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00150" lvl="3" indent="-342900">
              <a:spcAft>
                <a:spcPts val="600"/>
              </a:spcAft>
              <a:defRPr/>
            </a:pPr>
            <a:r>
              <a:rPr lang="pt-PT" sz="2800" kern="1200" dirty="0" smtClean="0"/>
              <a:t>Rastreio, diagnóstico e tratamento precoce dos casos infecciosos</a:t>
            </a:r>
          </a:p>
          <a:p>
            <a:pPr marL="1200150" lvl="3" indent="-342900">
              <a:spcAft>
                <a:spcPts val="600"/>
              </a:spcAft>
              <a:defRPr/>
            </a:pPr>
            <a:r>
              <a:rPr lang="pt-PT" sz="2800" kern="1200" dirty="0" smtClean="0"/>
              <a:t>Educação do paciente (etiqueta da tosse)</a:t>
            </a:r>
          </a:p>
          <a:p>
            <a:pPr marL="1200150" lvl="3" indent="-342900">
              <a:spcAft>
                <a:spcPts val="600"/>
              </a:spcAft>
              <a:defRPr/>
            </a:pPr>
            <a:r>
              <a:rPr lang="pt-PT" sz="2800" kern="1200" dirty="0" smtClean="0"/>
              <a:t>Priorização do paciente com tosse</a:t>
            </a:r>
          </a:p>
          <a:p>
            <a:pPr marL="1200150" lvl="3" indent="-342900">
              <a:spcAft>
                <a:spcPts val="600"/>
              </a:spcAft>
              <a:defRPr/>
            </a:pPr>
            <a:r>
              <a:rPr lang="pt-PT" sz="2800" kern="1200" dirty="0" smtClean="0"/>
              <a:t>Avaliação de suspeitos ambulatórios</a:t>
            </a:r>
          </a:p>
          <a:p>
            <a:pPr marL="1200150" lvl="3" indent="-342900">
              <a:spcAft>
                <a:spcPts val="600"/>
              </a:spcAft>
              <a:defRPr/>
            </a:pPr>
            <a:r>
              <a:rPr lang="pt-PT" sz="2800" kern="1200" dirty="0" smtClean="0"/>
              <a:t>Redução da exposição no laboratório</a:t>
            </a:r>
          </a:p>
          <a:p>
            <a:pPr marL="1200150" lvl="3" indent="-342900">
              <a:spcAft>
                <a:spcPts val="600"/>
              </a:spcAft>
              <a:defRPr/>
            </a:pPr>
            <a:r>
              <a:rPr lang="pt-PT" sz="2800" kern="1200" dirty="0" smtClean="0"/>
              <a:t>Elaboração de um plano de PCI e formação do pessoal da saúde</a:t>
            </a:r>
            <a:endParaRPr lang="pt-PT" dirty="0" smtClean="0"/>
          </a:p>
          <a:p>
            <a:pPr eaLnBrk="1" hangingPunct="1">
              <a:defRPr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kern="1200" dirty="0" smtClean="0"/>
              <a:t>Medidas Ambientais Para a Protecção contra a TB nas US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 algn="just" eaLnBrk="1" hangingPunct="1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r>
              <a:rPr lang="pt-PT" kern="1200" dirty="0" smtClean="0"/>
              <a:t>Ventilação natural (abertura de janelas e portas nas Unidades Sanitárias para permitir a renovação do ar)</a:t>
            </a:r>
          </a:p>
          <a:p>
            <a:pPr lvl="2" algn="just" eaLnBrk="1" hangingPunct="1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r>
              <a:rPr lang="pt-PT" kern="1200" dirty="0" smtClean="0"/>
              <a:t>Os pacientes com TB que não estejam em estado grave devem ser incentivadas a receber as visitas ao ar livre</a:t>
            </a:r>
          </a:p>
          <a:p>
            <a:pPr lvl="2" algn="just" eaLnBrk="1" hangingPunct="1">
              <a:spcBef>
                <a:spcPts val="600"/>
              </a:spcBef>
              <a:spcAft>
                <a:spcPts val="600"/>
              </a:spcAft>
              <a:buClrTx/>
              <a:buFontTx/>
              <a:buChar char="-"/>
              <a:defRPr/>
            </a:pPr>
            <a:r>
              <a:rPr lang="pt-PT" kern="1200" dirty="0" smtClean="0"/>
              <a:t>Os doentes com TB devem também ser incentivados a apanhar raios solares (ultravioletas), pois estes destroem os bacilos em pouco tempo</a:t>
            </a:r>
            <a:endParaRPr lang="pt-PT" dirty="0" smtClean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PT" kern="1200" dirty="0" smtClean="0"/>
              <a:t>Medidas de Protecção Respiratória Individual contra a TB nas US (1)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10600" cy="48768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50000"/>
              </a:lnSpc>
              <a:spcAft>
                <a:spcPts val="600"/>
              </a:spcAft>
              <a:buClrTx/>
              <a:buFontTx/>
              <a:buNone/>
              <a:defRPr/>
            </a:pPr>
            <a:r>
              <a:rPr lang="pt-PT" sz="2400" kern="1200" dirty="0" smtClean="0"/>
              <a:t>	As medidas de Protecção Individual nas Unidades Sanitárias devem ser aplicadas em combinação com as medidas administrativas e ambientais.</a:t>
            </a:r>
          </a:p>
          <a:p>
            <a:pPr lvl="2" algn="just" eaLnBrk="1" hangingPunct="1">
              <a:lnSpc>
                <a:spcPct val="150000"/>
              </a:lnSpc>
              <a:spcAft>
                <a:spcPts val="600"/>
              </a:spcAft>
              <a:buClrTx/>
              <a:defRPr/>
            </a:pPr>
            <a:r>
              <a:rPr lang="pt-PT" kern="1200" dirty="0" smtClean="0"/>
              <a:t> Todos os doentes com TB activa (BK positivo) e todos os doentes com tosse (incluindo aqueles com BK negativo) devem ser separados de outros doentes, sempre que possível.</a:t>
            </a:r>
            <a:endParaRPr lang="af-ZA" b="1" kern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kern="1200" dirty="0" smtClean="0"/>
              <a:t>Medidas de Protecção Respiratória Individual contra a TB nas US (2)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724400"/>
          </a:xfrm>
        </p:spPr>
        <p:txBody>
          <a:bodyPr/>
          <a:lstStyle/>
          <a:p>
            <a:pPr lvl="1" algn="just" eaLnBrk="1" hangingPunct="1">
              <a:lnSpc>
                <a:spcPct val="150000"/>
              </a:lnSpc>
              <a:spcAft>
                <a:spcPts val="600"/>
              </a:spcAft>
              <a:buClrTx/>
              <a:defRPr/>
            </a:pPr>
            <a:r>
              <a:rPr lang="pt-PT" sz="3200" kern="1200" dirty="0" smtClean="0"/>
              <a:t>As pessoas com suspeita de TB devem ser instruídas a usarem máscaras cirúrgicas ou lenços para cobrir o nariz e a boca no momento que estiverem a tossir. Esses lenços ou máscaras devem se deitados fora após o uso.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kern="1200" dirty="0" smtClean="0"/>
              <a:t>Medidas de Protecção Respiratória Individual contra a TB nas US(3)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 eaLnBrk="1" hangingPunct="1">
              <a:lnSpc>
                <a:spcPct val="150000"/>
              </a:lnSpc>
              <a:spcAft>
                <a:spcPts val="600"/>
              </a:spcAft>
              <a:buClrTx/>
              <a:defRPr/>
            </a:pPr>
            <a:r>
              <a:rPr lang="pt-PT" sz="2300" kern="1200" dirty="0" smtClean="0"/>
              <a:t>O pessoal de saúde deve usar respiradores N95 para  protecção nas áreas do alto risco (enfermeiras com doentes com tosse, laboratório, salas de broncoscopia durante a indução da expectoração, etc.)</a:t>
            </a:r>
          </a:p>
          <a:p>
            <a:pPr lvl="1" algn="just" eaLnBrk="1" hangingPunct="1">
              <a:lnSpc>
                <a:spcPct val="150000"/>
              </a:lnSpc>
              <a:spcAft>
                <a:spcPts val="600"/>
              </a:spcAft>
              <a:buClrTx/>
              <a:defRPr/>
            </a:pPr>
            <a:r>
              <a:rPr lang="pt-PT" sz="2300" kern="1200" dirty="0" smtClean="0"/>
              <a:t>Deve-se evitar que os trabalhadores de saúde com HIV ou com imunodepressão por outra causa trabalhem junto de pacientes com TB multirresistente.</a:t>
            </a:r>
            <a:endParaRPr lang="en-US" sz="2300" dirty="0" smtClean="0"/>
          </a:p>
          <a:p>
            <a:pPr>
              <a:defRPr/>
            </a:pPr>
            <a:endParaRPr lang="pt-PT" dirty="0" smtClean="0"/>
          </a:p>
          <a:p>
            <a:pPr>
              <a:buFontTx/>
              <a:buNone/>
              <a:defRPr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rgbClr val="FF0000"/>
                </a:solidFill>
              </a:rPr>
              <a:t>Vamos Lembrar!:</a:t>
            </a:r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Estratégia da OMS dos </a:t>
            </a:r>
            <a:r>
              <a:rPr lang="pt-PT" dirty="0" smtClean="0">
                <a:solidFill>
                  <a:srgbClr val="FF0000"/>
                </a:solidFill>
              </a:rPr>
              <a:t>3 Is </a:t>
            </a:r>
            <a:r>
              <a:rPr lang="pt-PT" dirty="0" smtClean="0"/>
              <a:t>na luta contra a TB: </a:t>
            </a:r>
          </a:p>
          <a:p>
            <a:r>
              <a:rPr lang="pt-PT" sz="4000" dirty="0" smtClean="0">
                <a:solidFill>
                  <a:srgbClr val="FF0000"/>
                </a:solidFill>
              </a:rPr>
              <a:t>I</a:t>
            </a:r>
            <a:r>
              <a:rPr lang="pt-PT" sz="4000" dirty="0" smtClean="0"/>
              <a:t>dentificação precoce e intensiva dos casos de TB</a:t>
            </a:r>
          </a:p>
          <a:p>
            <a:r>
              <a:rPr lang="pt-PT" sz="4000" dirty="0" smtClean="0">
                <a:solidFill>
                  <a:srgbClr val="FF0000"/>
                </a:solidFill>
              </a:rPr>
              <a:t>I</a:t>
            </a:r>
            <a:r>
              <a:rPr lang="pt-PT" sz="4000" dirty="0" smtClean="0"/>
              <a:t>soniazida profiláctica </a:t>
            </a:r>
          </a:p>
          <a:p>
            <a:r>
              <a:rPr lang="pt-PT" sz="4000" dirty="0" smtClean="0">
                <a:solidFill>
                  <a:srgbClr val="FF0000"/>
                </a:solidFill>
              </a:rPr>
              <a:t>I</a:t>
            </a:r>
            <a:r>
              <a:rPr lang="pt-PT" sz="4000" dirty="0" smtClean="0"/>
              <a:t>nfecção de casos de TB controlada (Controlo da transmissão da infecção)</a:t>
            </a:r>
            <a:endParaRPr lang="pt-PT" sz="4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Objectivos de Aprendizagem (2)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sz="2400" dirty="0" smtClean="0"/>
              <a:t>Compreender as interacções entre fármacos de TB e TARV e eleger o regime concreto para cada caso.</a:t>
            </a:r>
            <a:endParaRPr lang="af-ZA" sz="2400" b="1" dirty="0" smtClean="0"/>
          </a:p>
          <a:p>
            <a:pPr algn="just" eaLnBrk="1" hangingPunct="1"/>
            <a:r>
              <a:rPr lang="pt-PT" sz="2400" dirty="0" smtClean="0"/>
              <a:t>Fazer o seguimento dos doentes que recebem ambos tratamentos.</a:t>
            </a:r>
            <a:endParaRPr lang="af-ZA" sz="2400" b="1" dirty="0" smtClean="0"/>
          </a:p>
          <a:p>
            <a:pPr algn="just" eaLnBrk="1" hangingPunct="1"/>
            <a:r>
              <a:rPr lang="pt-PT" sz="2400" dirty="0" smtClean="0"/>
              <a:t>Aplicar a Terapia Profiláctica com Isoniazida (TPI) nos doentes seropositivos elegíveis.</a:t>
            </a:r>
          </a:p>
          <a:p>
            <a:pPr algn="just" eaLnBrk="1" hangingPunct="1"/>
            <a:r>
              <a:rPr lang="pt-PT" sz="2400" dirty="0" smtClean="0"/>
              <a:t>Explicar as medidas básicas de controlo da transmissão nosocomial de TB.</a:t>
            </a:r>
          </a:p>
          <a:p>
            <a:pPr algn="just" eaLnBrk="1" hangingPunct="1"/>
            <a:r>
              <a:rPr lang="pt-PT" sz="2400" dirty="0" smtClean="0"/>
              <a:t>Conhecer  a estratégia da OMS dos “3 Is” na  luta contra a TB</a:t>
            </a:r>
          </a:p>
          <a:p>
            <a:pPr algn="just" eaLnBrk="1" hangingPunct="1"/>
            <a:endParaRPr lang="af-ZA" sz="2400" dirty="0" smtClean="0"/>
          </a:p>
          <a:p>
            <a:pPr eaLnBrk="1" hangingPunct="1"/>
            <a:endParaRPr lang="pt-PT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Actividade:  Casos Clínicos</a:t>
            </a:r>
            <a:endParaRPr lang="en-US" dirty="0" smtClean="0"/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sz="3200" b="1" dirty="0" smtClean="0"/>
              <a:t>Folha de Exercício  </a:t>
            </a:r>
            <a:r>
              <a:rPr lang="pt-PT" sz="3200" dirty="0" smtClean="0"/>
              <a:t>- Casos Clínicos sobre</a:t>
            </a:r>
            <a:r>
              <a:rPr lang="en-US" sz="3200" dirty="0" smtClean="0"/>
              <a:t>  </a:t>
            </a:r>
            <a:r>
              <a:rPr lang="pt-PT" sz="3200" dirty="0" smtClean="0"/>
              <a:t>Co-Infecção </a:t>
            </a:r>
            <a:r>
              <a:rPr lang="pt-PT" sz="3200" dirty="0" err="1" smtClean="0"/>
              <a:t>TB-HIV</a:t>
            </a:r>
            <a:endParaRPr lang="pt-PT" sz="3200" dirty="0" smtClean="0"/>
          </a:p>
          <a:p>
            <a:pPr eaLnBrk="1" hangingPunct="1">
              <a:buFontTx/>
              <a:buNone/>
            </a:pPr>
            <a:endParaRPr lang="pt-PT" sz="3200" dirty="0" smtClean="0"/>
          </a:p>
          <a:p>
            <a:pPr eaLnBrk="1" hangingPunct="1"/>
            <a:r>
              <a:rPr lang="en-US" sz="3200" b="1" dirty="0" err="1" smtClean="0"/>
              <a:t>Pontos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para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discussão</a:t>
            </a:r>
            <a:r>
              <a:rPr lang="en-US" sz="3200" b="1" dirty="0" smtClean="0"/>
              <a:t>: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pt-PT" sz="3200" dirty="0" smtClean="0"/>
              <a:t>Casos 1-3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pt-PT" sz="3200" dirty="0" smtClean="0"/>
              <a:t>Relação </a:t>
            </a:r>
            <a:r>
              <a:rPr lang="pt-PT" sz="3200" dirty="0" err="1" smtClean="0"/>
              <a:t>TB</a:t>
            </a:r>
            <a:r>
              <a:rPr lang="pt-PT" sz="3200" dirty="0" smtClean="0"/>
              <a:t> e HIV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>
                <a:ea typeface="MS PGothic" pitchFamily="34" charset="-128"/>
              </a:rPr>
              <a:t>Actividade</a:t>
            </a:r>
            <a:endParaRPr lang="en-US" dirty="0" smtClean="0"/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sz="3600" b="1" dirty="0" smtClean="0"/>
              <a:t>Folha de Exercícios  </a:t>
            </a:r>
            <a:r>
              <a:rPr lang="pt-PT" sz="3600" dirty="0" smtClean="0"/>
              <a:t>- Elegibilidade para Profilaxia com </a:t>
            </a:r>
            <a:r>
              <a:rPr lang="pt-PT" sz="3600" dirty="0" err="1" smtClean="0"/>
              <a:t>Isoniazida</a:t>
            </a:r>
            <a:r>
              <a:rPr lang="pt-PT" sz="3600" dirty="0" smtClean="0"/>
              <a:t> (INH)</a:t>
            </a:r>
          </a:p>
          <a:p>
            <a:pPr algn="just" eaLnBrk="1" hangingPunct="1"/>
            <a:endParaRPr lang="pt-PT" sz="3600" dirty="0" smtClean="0"/>
          </a:p>
          <a:p>
            <a:pPr algn="just" eaLnBrk="1" hangingPunct="1"/>
            <a:r>
              <a:rPr lang="pt-PT" sz="3600" b="1" dirty="0" smtClean="0"/>
              <a:t>Pontos para discussão:</a:t>
            </a: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pt-PT" sz="3400" dirty="0" smtClean="0"/>
              <a:t>Casos 1-3</a:t>
            </a: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pt-PT" sz="3400" dirty="0" smtClean="0"/>
              <a:t>Profilaxia com INH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78486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>Pontos-chave (1</a:t>
            </a:r>
            <a:r>
              <a:rPr lang="pt-PT" dirty="0" smtClean="0"/>
              <a:t>)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sz="2400" dirty="0" smtClean="0"/>
              <a:t>A co-infecção </a:t>
            </a:r>
            <a:r>
              <a:rPr lang="pt-PT" sz="2400" dirty="0" err="1" smtClean="0"/>
              <a:t>TB-HIV</a:t>
            </a:r>
            <a:r>
              <a:rPr lang="pt-PT" sz="2400" dirty="0" smtClean="0"/>
              <a:t> é uma associação muito frequente. Perante um caso de TB, o TMG deve sempre suspeitar HIV. Perante um caso de HIV, o TMG deve sempre avaliar o doente na procura de sinais ou sintomas de TB.</a:t>
            </a:r>
            <a:endParaRPr lang="af-ZA" sz="2400" dirty="0" smtClean="0"/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2400" dirty="0" smtClean="0"/>
              <a:t>Nos doentes que iniciam primeiro o tratamento para TB, o posterior início do </a:t>
            </a:r>
            <a:r>
              <a:rPr lang="pt-PT" sz="2400" dirty="0" err="1" smtClean="0"/>
              <a:t>TARV</a:t>
            </a:r>
            <a:r>
              <a:rPr lang="pt-PT" sz="2400" dirty="0" smtClean="0"/>
              <a:t> segue as normas nacionais correspondentes, que o TMG deve conhec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er</a:t>
            </a:r>
            <a:r>
              <a:rPr lang="pt-PT" sz="2400" dirty="0" smtClean="0"/>
              <a:t> e aplicar. </a:t>
            </a:r>
            <a:endParaRPr lang="af-Z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Pontos-chave (2</a:t>
            </a:r>
            <a:r>
              <a:rPr lang="pt-PT" dirty="0" smtClean="0"/>
              <a:t>)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sz="2400" dirty="0" smtClean="0"/>
              <a:t>O tratamento da tuberculose exige mudanças na combinação de fármacos </a:t>
            </a:r>
            <a:r>
              <a:rPr lang="pt-PT" sz="2400" dirty="0" err="1" smtClean="0"/>
              <a:t>ARVs</a:t>
            </a:r>
            <a:r>
              <a:rPr lang="pt-PT" sz="2400" dirty="0" smtClean="0"/>
              <a:t> quando o doente com HIV faz o </a:t>
            </a:r>
            <a:r>
              <a:rPr lang="pt-PT" sz="2400" dirty="0" err="1" smtClean="0"/>
              <a:t>TARV</a:t>
            </a:r>
            <a:r>
              <a:rPr lang="pt-PT" sz="2400" dirty="0" smtClean="0"/>
              <a:t>. O TMG deve seguir os Protocolos Nacionais.</a:t>
            </a:r>
            <a:endParaRPr lang="af-ZA" sz="2400" dirty="0" smtClean="0"/>
          </a:p>
          <a:p>
            <a:pPr algn="just" eaLnBrk="1" hangingPunct="1">
              <a:lnSpc>
                <a:spcPct val="150000"/>
              </a:lnSpc>
            </a:pPr>
            <a:r>
              <a:rPr lang="pt-PT" sz="2400" dirty="0" smtClean="0"/>
              <a:t>As interacções entre os fármacos para </a:t>
            </a:r>
            <a:r>
              <a:rPr lang="pt-PT" sz="2400" dirty="0" err="1" smtClean="0"/>
              <a:t>TB</a:t>
            </a:r>
            <a:r>
              <a:rPr lang="pt-PT" sz="2400" dirty="0" smtClean="0"/>
              <a:t> e </a:t>
            </a:r>
            <a:r>
              <a:rPr lang="pt-PT" sz="2400" dirty="0" err="1" smtClean="0"/>
              <a:t>TARV</a:t>
            </a:r>
            <a:r>
              <a:rPr lang="pt-PT" sz="2400" dirty="0" smtClean="0"/>
              <a:t> são frequentes, pelo que o TMG deve vigiar o aparecimento de possíveis reacções adversas nos casos de tratamento combinado. </a:t>
            </a:r>
            <a:endParaRPr lang="af-Z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Pontos-chave </a:t>
            </a:r>
            <a:r>
              <a:rPr lang="pt-PT" dirty="0" smtClean="0"/>
              <a:t>(3)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sz="2400" dirty="0" smtClean="0"/>
              <a:t>A terapia profiláctica com </a:t>
            </a:r>
            <a:r>
              <a:rPr lang="pt-PT" sz="2400" dirty="0" err="1" smtClean="0"/>
              <a:t>Isoniazida</a:t>
            </a:r>
            <a:r>
              <a:rPr lang="pt-PT" sz="2400" dirty="0" smtClean="0"/>
              <a:t> (TPI) visa reduzir o impacto de </a:t>
            </a:r>
            <a:r>
              <a:rPr lang="pt-PT" sz="2400" dirty="0" err="1" smtClean="0"/>
              <a:t>TB</a:t>
            </a:r>
            <a:r>
              <a:rPr lang="pt-PT" sz="2400" dirty="0" smtClean="0"/>
              <a:t> nos doentes seropositivos. O TMG deve conhecer a política nacional.</a:t>
            </a:r>
            <a:endParaRPr lang="af-ZA" sz="2400" dirty="0" smtClean="0"/>
          </a:p>
          <a:p>
            <a:pPr algn="just" eaLnBrk="1" hangingPunct="1">
              <a:lnSpc>
                <a:spcPct val="150000"/>
              </a:lnSpc>
            </a:pPr>
            <a:r>
              <a:rPr lang="pt-PT" sz="2400" dirty="0" smtClean="0"/>
              <a:t>O controlo da transmissão da infecção tuberculosa nas </a:t>
            </a:r>
            <a:r>
              <a:rPr lang="pt-PT" sz="2400" dirty="0" err="1" smtClean="0"/>
              <a:t>US</a:t>
            </a:r>
            <a:r>
              <a:rPr lang="pt-PT" sz="2400" dirty="0" smtClean="0"/>
              <a:t> é uma questão de segurança do pessoal da saúde e da comunidade. O TMG deve conhecer e aplicar estas medidas na sua </a:t>
            </a:r>
            <a:r>
              <a:rPr lang="pt-PT" sz="2400" dirty="0" err="1" smtClean="0"/>
              <a:t>US</a:t>
            </a:r>
            <a:r>
              <a:rPr lang="pt-PT" sz="2400" dirty="0" smtClean="0"/>
              <a:t>.</a:t>
            </a:r>
            <a:endParaRPr lang="af-ZA" sz="2400" dirty="0" smtClean="0"/>
          </a:p>
          <a:p>
            <a:pPr eaLnBrk="1" hangingPunct="1">
              <a:buFontTx/>
              <a:buNone/>
            </a:pPr>
            <a:endParaRPr lang="af-Z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200" smtClean="0"/>
              <a:t>Prevalência da TB em Moçambique (1)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Moçambique é um dos países com maior número de casos de TB reportados  no mundo.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Anualmente, reporta-se mais de 30.000 novos casos de TB.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Quase metade dos casos de TB em Moçambique acometem os doentes com HIV+.</a:t>
            </a:r>
            <a:endParaRPr lang="af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200" smtClean="0"/>
              <a:t>Prevalência da TB em Moçambique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af-ZA" sz="3200" dirty="0" smtClean="0"/>
              <a:t>Desde 2001 até agora, o número de casos de TB tem aumentado muito:</a:t>
            </a:r>
          </a:p>
          <a:p>
            <a:pPr lvl="1" algn="just" eaLnBrk="1" hangingPunct="1">
              <a:lnSpc>
                <a:spcPct val="150000"/>
              </a:lnSpc>
              <a:defRPr/>
            </a:pPr>
            <a:r>
              <a:rPr lang="af-ZA" sz="3200" dirty="0" smtClean="0"/>
              <a:t>De 22.000 casos em 2001 para 35.000 casos em 2006</a:t>
            </a:r>
          </a:p>
          <a:p>
            <a:pPr lvl="1" algn="just" eaLnBrk="1" hangingPunct="1">
              <a:lnSpc>
                <a:spcPct val="150000"/>
              </a:lnSpc>
              <a:defRPr/>
            </a:pPr>
            <a:r>
              <a:rPr lang="af-ZA" sz="3200" dirty="0" smtClean="0"/>
              <a:t>De 31% de casos de TB extrapulmonar em 2001 para 43% em 2006</a:t>
            </a:r>
          </a:p>
          <a:p>
            <a:pPr lvl="1" eaLnBrk="1" hangingPunct="1">
              <a:lnSpc>
                <a:spcPct val="150000"/>
              </a:lnSpc>
              <a:defRPr/>
            </a:pPr>
            <a:endParaRPr lang="af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200" dirty="0" smtClean="0"/>
              <a:t>Importância do Diagnóstico Precoce da TB em Doentes com HIV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Para além do risco aumentado de sofrer de TB, as pessoas HIV+ também têm maior probabilidade de recorrência e de morrer de tuberculose  </a:t>
            </a:r>
            <a:endParaRPr lang="af-ZA" dirty="0" smtClean="0"/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É importante fazer uma pesquisa regular e detalhada dos sinais e sintomas de TB em todos os doentes com HIV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Diagnóstico da Tuberculose em Doentes com HIV (1)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sz="3000" dirty="0" smtClean="0"/>
              <a:t>O rastreio da TB é bem definido pelo </a:t>
            </a:r>
            <a:r>
              <a:rPr lang="pt-PT" sz="3000" dirty="0" err="1" smtClean="0"/>
              <a:t>MISAU</a:t>
            </a:r>
            <a:r>
              <a:rPr lang="pt-PT" sz="3000" dirty="0" smtClean="0"/>
              <a:t> usando o </a:t>
            </a:r>
            <a:r>
              <a:rPr lang="pt-PT" sz="3000" b="1" dirty="0" smtClean="0"/>
              <a:t>Questionário de Rotina para Rastreio da Tuberculose.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3000" dirty="0" smtClean="0"/>
              <a:t>O doente que responde “sim” a qualquer pergunta do questionário deve ser avaliado (com exame físico, BK e Rx tórax se possível) à procura de TB activa.</a:t>
            </a:r>
            <a:endParaRPr lang="af-ZA" sz="3000" dirty="0" smtClean="0"/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endParaRPr lang="pt-PT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2"/>
  <p:tag name="MMPROD_UIDATA" val="&lt;database version=&quot;6.0&quot;&gt;&lt;object type=&quot;1&quot; unique_id=&quot;10001&quot;&gt;&lt;object type=&quot;8&quot; unique_id=&quot;11440&quot;&gt;&lt;/object&gt;&lt;object type=&quot;2&quot; unique_id=&quot;11441&quot;&gt;&lt;object type=&quot;3&quot; unique_id=&quot;11442&quot;&gt;&lt;property id=&quot;20148&quot; value=&quot;5&quot;/&gt;&lt;property id=&quot;20300&quot; value=&quot;Slide 1 - &amp;quot;Módulo 6&amp;quot;&quot;/&gt;&lt;property id=&quot;20307&quot; value=&quot;256&quot;/&gt;&lt;/object&gt;&lt;object type=&quot;3&quot; unique_id=&quot;11443&quot;&gt;&lt;property id=&quot;20148&quot; value=&quot;5&quot;/&gt;&lt;property id=&quot;20300&quot; value=&quot;Slide 2 - &amp;quot;Introdução (1)&amp;quot;&quot;/&gt;&lt;property id=&quot;20307&quot; value=&quot;273&quot;/&gt;&lt;/object&gt;&lt;object type=&quot;3&quot; unique_id=&quot;11444&quot;&gt;&lt;property id=&quot;20148&quot; value=&quot;5&quot;/&gt;&lt;property id=&quot;20300&quot; value=&quot;Slide 3 - &amp;quot;Introdução (2)&amp;quot;&quot;/&gt;&lt;property id=&quot;20307&quot; value=&quot;274&quot;/&gt;&lt;/object&gt;&lt;object type=&quot;3&quot; unique_id=&quot;11445&quot;&gt;&lt;property id=&quot;20148&quot; value=&quot;5&quot;/&gt;&lt;property id=&quot;20300&quot; value=&quot;Slide 4 - &amp;quot;Objectivos de Aprendizagem (1)&amp;quot;&quot;/&gt;&lt;property id=&quot;20307&quot; value=&quot;257&quot;/&gt;&lt;/object&gt;&lt;object type=&quot;3&quot; unique_id=&quot;11446&quot;&gt;&lt;property id=&quot;20148&quot; value=&quot;5&quot;/&gt;&lt;property id=&quot;20300&quot; value=&quot;Slide 5 - &amp;quot;Objectivos de Aprendizagem (2)&amp;quot;&quot;/&gt;&lt;property id=&quot;20307&quot; value=&quot;286&quot;/&gt;&lt;/object&gt;&lt;object type=&quot;3&quot; unique_id=&quot;11447&quot;&gt;&lt;property id=&quot;20148&quot; value=&quot;5&quot;/&gt;&lt;property id=&quot;20300&quot; value=&quot;Slide 6 - &amp;quot;Prevalência da TB em Moçambique (1)&amp;quot;&quot;/&gt;&lt;property id=&quot;20307&quot; value=&quot;260&quot;/&gt;&lt;/object&gt;&lt;object type=&quot;3&quot; unique_id=&quot;11448&quot;&gt;&lt;property id=&quot;20148&quot; value=&quot;5&quot;/&gt;&lt;property id=&quot;20300&quot; value=&quot;Slide 7 - &amp;quot;Prevalência da TB em Moçambique (2)&amp;quot;&quot;/&gt;&lt;property id=&quot;20307&quot; value=&quot;287&quot;/&gt;&lt;/object&gt;&lt;object type=&quot;3&quot; unique_id=&quot;11449&quot;&gt;&lt;property id=&quot;20148&quot; value=&quot;5&quot;/&gt;&lt;property id=&quot;20300&quot; value=&quot;Slide 8 - &amp;quot;Importância do Diagnóstico Precoce da TB em Doentes com HIV&amp;quot;&quot;/&gt;&lt;property id=&quot;20307&quot; value=&quot;276&quot;/&gt;&lt;/object&gt;&lt;object type=&quot;3&quot; unique_id=&quot;11450&quot;&gt;&lt;property id=&quot;20148&quot; value=&quot;5&quot;/&gt;&lt;property id=&quot;20300&quot; value=&quot;Slide 9 - &amp;quot;Diagnóstico da Tuberculose em Doentes com HIV (1)&amp;quot;&quot;/&gt;&lt;property id=&quot;20307&quot; value=&quot;288&quot;/&gt;&lt;/object&gt;&lt;object type=&quot;3&quot; unique_id=&quot;11451&quot;&gt;&lt;property id=&quot;20148&quot; value=&quot;5&quot;/&gt;&lt;property id=&quot;20300&quot; value=&quot;Slide 10 - &amp;quot;Diagnóstico da Tuberculose em Doentes com HIV (2)&amp;quot;&quot;/&gt;&lt;property id=&quot;20307&quot; value=&quot;289&quot;/&gt;&lt;/object&gt;&lt;object type=&quot;3&quot; unique_id=&quot;11452&quot;&gt;&lt;property id=&quot;20148&quot; value=&quot;5&quot;/&gt;&lt;property id=&quot;20300&quot; value=&quot;Slide 11 - &amp;quot;Tuberculose Pulmonar&amp;quot;&quot;/&gt;&lt;property id=&quot;20307&quot; value=&quot;290&quot;/&gt;&lt;/object&gt;&lt;object type=&quot;3&quot; unique_id=&quot;11453&quot;&gt;&lt;property id=&quot;20148&quot; value=&quot;5&quot;/&gt;&lt;property id=&quot;20300&quot; value=&quot;Slide 12 - &amp;quot;Tuberculose Extrapulmonar&amp;quot;&quot;/&gt;&lt;property id=&quot;20307&quot; value=&quot;291&quot;/&gt;&lt;/object&gt;&lt;object type=&quot;3&quot; unique_id=&quot;11454&quot;&gt;&lt;property id=&quot;20148&quot; value=&quot;5&quot;/&gt;&lt;property id=&quot;20300&quot; value=&quot;Slide 13 - &amp;quot;Tuberculose Extrapulmonar&amp;quot;&quot;/&gt;&lt;property id=&quot;20307&quot; value=&quot;292&quot;/&gt;&lt;/object&gt;&lt;object type=&quot;3&quot; unique_id=&quot;11455&quot;&gt;&lt;property id=&quot;20148&quot; value=&quot;5&quot;/&gt;&lt;property id=&quot;20300&quot; value=&quot;Slide 14 - &amp;quot;TB Disseminada ou Miliar&amp;quot;&quot;/&gt;&lt;property id=&quot;20307&quot; value=&quot;293&quot;/&gt;&lt;/object&gt;&lt;object type=&quot;3&quot; unique_id=&quot;11456&quot;&gt;&lt;property id=&quot;20148&quot; value=&quot;5&quot;/&gt;&lt;property id=&quot;20300&quot; value=&quot;Slide 15 - &amp;quot;TB Abdominal&amp;quot;&quot;/&gt;&lt;property id=&quot;20307&quot; value=&quot;294&quot;/&gt;&lt;/object&gt;&lt;object type=&quot;3&quot; unique_id=&quot;11457&quot;&gt;&lt;property id=&quot;20148&quot; value=&quot;5&quot;/&gt;&lt;property id=&quot;20300&quot; value=&quot;Slide 16 - &amp;quot;TB Abdominal:  Diagnóstico (1)&amp;quot;&quot;/&gt;&lt;property id=&quot;20307&quot; value=&quot;296&quot;/&gt;&lt;/object&gt;&lt;object type=&quot;3&quot; unique_id=&quot;11458&quot;&gt;&lt;property id=&quot;20148&quot; value=&quot;5&quot;/&gt;&lt;property id=&quot;20300&quot; value=&quot;Slide 17 - &amp;quot;TB Abdominal:  Diagnóstico (2)&amp;quot;&quot;/&gt;&lt;property id=&quot;20307&quot; value=&quot;323&quot;/&gt;&lt;/object&gt;&lt;object type=&quot;3&quot; unique_id=&quot;11459&quot;&gt;&lt;property id=&quot;20148&quot; value=&quot;5&quot;/&gt;&lt;property id=&quot;20300&quot; value=&quot;Slide 18 - &amp;quot;TB Abdominal:  Formas Graves de Apresentação&amp;quot;&quot;/&gt;&lt;property id=&quot;20307&quot; value=&quot;295&quot;/&gt;&lt;/object&gt;&lt;object type=&quot;3&quot; unique_id=&quot;11460&quot;&gt;&lt;property id=&quot;20148&quot; value=&quot;5&quot;/&gt;&lt;property id=&quot;20300&quot; value=&quot;Slide 19 - &amp;quot;TB Óssea (1)&amp;quot;&quot;/&gt;&lt;property id=&quot;20307&quot; value=&quot;297&quot;/&gt;&lt;/object&gt;&lt;object type=&quot;3&quot; unique_id=&quot;11461&quot;&gt;&lt;property id=&quot;20148&quot; value=&quot;5&quot;/&gt;&lt;property id=&quot;20300&quot; value=&quot;Slide 20 - &amp;quot;TB Óssea (2)&amp;quot;&quot;/&gt;&lt;property id=&quot;20307&quot; value=&quot;298&quot;/&gt;&lt;/object&gt;&lt;object type=&quot;3&quot; unique_id=&quot;11462&quot;&gt;&lt;property id=&quot;20148&quot; value=&quot;5&quot;/&gt;&lt;property id=&quot;20300&quot; value=&quot;Slide 21 - &amp;quot;TB Pericárdica&amp;quot;&quot;/&gt;&lt;property id=&quot;20307&quot; value=&quot;299&quot;/&gt;&lt;/object&gt;&lt;object type=&quot;3&quot; unique_id=&quot;11463&quot;&gt;&lt;property id=&quot;20148&quot; value=&quot;5&quot;/&gt;&lt;property id=&quot;20300&quot; value=&quot;Slide 22 - &amp;quot;Diagnóstico da TB Extrapulmonar Exame Físico (1)&amp;quot;&quot;/&gt;&lt;property id=&quot;20307&quot; value=&quot;300&quot;/&gt;&lt;/object&gt;&lt;object type=&quot;3&quot; unique_id=&quot;11464&quot;&gt;&lt;property id=&quot;20148&quot; value=&quot;5&quot;/&gt;&lt;property id=&quot;20300&quot; value=&quot;Slide 23 - &amp;quot;Diagnóstico da TB Extrapulmonar Exame Físico (2)&amp;quot;&quot;/&gt;&lt;property id=&quot;20307&quot; value=&quot;301&quot;/&gt;&lt;/object&gt;&lt;object type=&quot;3&quot; unique_id=&quot;11465&quot;&gt;&lt;property id=&quot;20148&quot; value=&quot;5&quot;/&gt;&lt;property id=&quot;20300&quot; value=&quot;Slide 24 - &amp;quot;Diagnóstico da TB Extrapulmonar Provas Complementares (1)&amp;quot;&quot;/&gt;&lt;property id=&quot;20307&quot; value=&quot;302&quot;/&gt;&lt;/object&gt;&lt;object type=&quot;3&quot; unique_id=&quot;11466&quot;&gt;&lt;property id=&quot;20148&quot; value=&quot;5&quot;/&gt;&lt;property id=&quot;20300&quot; value=&quot;Slide 25 - &amp;quot;Diagnóstico da TB Extrapulmonar Provas Complementares (2)&amp;quot;&quot;/&gt;&lt;property id=&quot;20307&quot; value=&quot;326&quot;/&gt;&lt;/object&gt;&lt;object type=&quot;3&quot; unique_id=&quot;11467&quot;&gt;&lt;property id=&quot;20148&quot; value=&quot;5&quot;/&gt;&lt;property id=&quot;20300&quot; value=&quot;Slide 26 - &amp;quot;&amp;#x0D;&amp;#x0A;&amp;#x0D;&amp;#x0A;Manejo da TB em Doentes com HIV&amp;#x0D;&amp;#x0A;&amp;quot;&quot;/&gt;&lt;property id=&quot;20307&quot; value=&quot;330&quot;/&gt;&lt;/object&gt;&lt;object type=&quot;3&quot; unique_id=&quot;11468&quot;&gt;&lt;property id=&quot;20148&quot; value=&quot;5&quot;/&gt;&lt;property id=&quot;20300&quot; value=&quot;Slide 27 - &amp;quot;Tratamento para TB e TARV&amp;quot;&quot;/&gt;&lt;property id=&quot;20307&quot; value=&quot;303&quot;/&gt;&lt;/object&gt;&lt;object type=&quot;3&quot; unique_id=&quot;11469&quot;&gt;&lt;property id=&quot;20148&quot; value=&quot;5&quot;/&gt;&lt;property id=&quot;20300&quot; value=&quot;Slide 28 - &amp;quot; &amp;#x0D;&amp;#x0A;Doentes HIV+ em Tratamento de TB: Critérios para Iniciar o TARV (1)&amp;#x0D;&amp;#x0A;&amp;quot;&quot;/&gt;&lt;property id=&quot;20307&quot; value=&quot;304&quot;/&gt;&lt;/object&gt;&lt;object type=&quot;3&quot; unique_id=&quot;11470&quot;&gt;&lt;property id=&quot;20148&quot; value=&quot;5&quot;/&gt;&lt;property id=&quot;20300&quot; value=&quot;Slide 29 - &amp;quot; &amp;#x0D;&amp;#x0A;Doentes HIV+ em Tratamento de TB: Critérios para Iniciar o TARV (2)&amp;#x0D;&amp;#x0A;&amp;quot;&quot;/&gt;&lt;property id=&quot;20307&quot; value=&quot;305&quot;/&gt;&lt;/object&gt;&lt;object type=&quot;3&quot; unique_id=&quot;11471&quot;&gt;&lt;property id=&quot;20148&quot; value=&quot;5&quot;/&gt;&lt;property id=&quot;20300&quot; value=&quot;Slide 30 - &amp;quot;Passos para Iniciar o TARV (1)&amp;quot;&quot;/&gt;&lt;property id=&quot;20307&quot; value=&quot;307&quot;/&gt;&lt;/object&gt;&lt;object type=&quot;3&quot; unique_id=&quot;11472&quot;&gt;&lt;property id=&quot;20148&quot; value=&quot;5&quot;/&gt;&lt;property id=&quot;20300&quot; value=&quot;Slide 31 - &amp;quot;Passos para Iniciar o TARV (2)&amp;quot;&quot;/&gt;&lt;property id=&quot;20307&quot; value=&quot;331&quot;/&gt;&lt;/object&gt;&lt;object type=&quot;3&quot; unique_id=&quot;11473&quot;&gt;&lt;property id=&quot;20148&quot; value=&quot;5&quot;/&gt;&lt;property id=&quot;20300&quot; value=&quot;Slide 32 - &amp;quot;Regime de TARV em Doentes com TB: 1ª Linha Alternativa&amp;quot;&quot;/&gt;&lt;property id=&quot;20307&quot; value=&quot;306&quot;/&gt;&lt;/object&gt;&lt;object type=&quot;3&quot; unique_id=&quot;11474&quot;&gt;&lt;property id=&quot;20148&quot; value=&quot;5&quot;/&gt;&lt;property id=&quot;20300&quot; value=&quot;Slide 33 - &amp;quot;Doentes em TARV: Como Tratar a TB?&amp;quot;&quot;/&gt;&lt;property id=&quot;20307&quot; value=&quot;308&quot;/&gt;&lt;/object&gt;&lt;object type=&quot;3&quot; unique_id=&quot;11475&quot;&gt;&lt;property id=&quot;20148&quot; value=&quot;5&quot;/&gt;&lt;property id=&quot;20300&quot; value=&quot;Slide 34 - &amp;quot;Profilaxia com Cotrimoxazol em Doentes com TB&amp;quot;&quot;/&gt;&lt;property id=&quot;20307&quot; value=&quot;309&quot;/&gt;&lt;/object&gt;&lt;object type=&quot;3&quot; unique_id=&quot;11476&quot;&gt;&lt;property id=&quot;20148&quot; value=&quot;5&quot;/&gt;&lt;property id=&quot;20300&quot; value=&quot;Slide 35 - &amp;quot;Seguimento de doentes com&amp;#x0D;&amp;#x0A;TB-HIV (Passos)&amp;quot;&quot;/&gt;&lt;property id=&quot;20307&quot; value=&quot;310&quot;/&gt;&lt;/object&gt;&lt;object type=&quot;3&quot; unique_id=&quot;11477&quot;&gt;&lt;property id=&quot;20148&quot; value=&quot;5&quot;/&gt;&lt;property id=&quot;20300&quot; value=&quot;Slide 36 - &amp;quot;&amp;#x0D;&amp;#x0A;&amp;#x0D;&amp;#x0A;&amp;#x0D;&amp;#x0A;&amp;quot;&quot;/&gt;&lt;property id=&quot;20307&quot; value=&quot;333&quot;/&gt;&lt;/object&gt;&lt;object type=&quot;3&quot; unique_id=&quot;11478&quot;&gt;&lt;property id=&quot;20148&quot; value=&quot;5&quot;/&gt;&lt;property id=&quot;20300&quot; value=&quot;Slide 37 - &amp;quot;Tratamento Profiláctico com Isoniazida (TPI) (1)&amp;quot;&quot;/&gt;&lt;property id=&quot;20307&quot; value=&quot;311&quot;/&gt;&lt;/object&gt;&lt;object type=&quot;3&quot; unique_id=&quot;11479&quot;&gt;&lt;property id=&quot;20148&quot; value=&quot;5&quot;/&gt;&lt;property id=&quot;20300&quot; value=&quot;Slide 38 - &amp;quot;Tratamento Profiláctico com Isoniazida (TPI) (2)&amp;quot;&quot;/&gt;&lt;property id=&quot;20307&quot; value=&quot;312&quot;/&gt;&lt;/object&gt;&lt;object type=&quot;3&quot; unique_id=&quot;11480&quot;&gt;&lt;property id=&quot;20148&quot; value=&quot;5&quot;/&gt;&lt;property id=&quot;20300&quot; value=&quot;Slide 39 - &amp;quot;Tratamento Profiláctico com Isoniazida (TPI) (3)&amp;quot;&quot;/&gt;&lt;property id=&quot;20307&quot; value=&quot;313&quot;/&gt;&lt;/object&gt;&lt;object type=&quot;3&quot; unique_id=&quot;11481&quot;&gt;&lt;property id=&quot;20148&quot; value=&quot;5&quot;/&gt;&lt;property id=&quot;20300&quot; value=&quot;Slide 40 - &amp;quot;TPI: Dosagem&amp;quot;&quot;/&gt;&lt;property id=&quot;20307&quot; value=&quot;314&quot;/&gt;&lt;/object&gt;&lt;object type=&quot;3&quot; unique_id=&quot;11482&quot;&gt;&lt;property id=&quot;20148&quot; value=&quot;5&quot;/&gt;&lt;property id=&quot;20300&quot; value=&quot;Slide 41 - &amp;quot;Discussão&amp;quot;&quot;/&gt;&lt;property id=&quot;20307&quot; value=&quot;315&quot;/&gt;&lt;/object&gt;&lt;object type=&quot;3&quot; unique_id=&quot;11483&quot;&gt;&lt;property id=&quot;20148&quot; value=&quot;5&quot;/&gt;&lt;property id=&quot;20300&quot; value=&quot;Slide 42 - &amp;quot;Controlo da Transmissão de TB nas US (1)&amp;quot;&quot;/&gt;&lt;property id=&quot;20307&quot; value=&quot;319&quot;/&gt;&lt;/object&gt;&lt;object type=&quot;3&quot; unique_id=&quot;11484&quot;&gt;&lt;property id=&quot;20148&quot; value=&quot;5&quot;/&gt;&lt;property id=&quot;20300&quot; value=&quot;Slide 43 - &amp;quot;Controlo da Transmissão de TB nas US (2)&amp;quot;&quot;/&gt;&lt;property id=&quot;20307&quot; value=&quot;320&quot;/&gt;&lt;/object&gt;&lt;object type=&quot;3&quot; unique_id=&quot;11485&quot;&gt;&lt;property id=&quot;20148&quot; value=&quot;5&quot;/&gt;&lt;property id=&quot;20300&quot; value=&quot;Slide 44 - &amp;quot;Controlo da Transmissão de TB nas US (3)&amp;quot;&quot;/&gt;&lt;property id=&quot;20307&quot; value=&quot;327&quot;/&gt;&lt;/object&gt;&lt;object type=&quot;3&quot; unique_id=&quot;11486&quot;&gt;&lt;property id=&quot;20148&quot; value=&quot;5&quot;/&gt;&lt;property id=&quot;20300&quot; value=&quot;Slide 45 - &amp;quot;Actividade:  Casos Clínicos&amp;quot;&quot;/&gt;&lt;property id=&quot;20307&quot; value=&quot;328&quot;/&gt;&lt;/object&gt;&lt;object type=&quot;3&quot; unique_id=&quot;11487&quot;&gt;&lt;property id=&quot;20148&quot; value=&quot;5&quot;/&gt;&lt;property id=&quot;20300&quot; value=&quot;Slide 46 - &amp;quot;Actividade&amp;quot;&quot;/&gt;&lt;property id=&quot;20307&quot; value=&quot;329&quot;/&gt;&lt;/object&gt;&lt;object type=&quot;3&quot; unique_id=&quot;11488&quot;&gt;&lt;property id=&quot;20148&quot; value=&quot;5&quot;/&gt;&lt;property id=&quot;20300&quot; value=&quot;Slide 47 - &amp;quot;Considerações (1)&amp;quot;&quot;/&gt;&lt;property id=&quot;20307&quot; value=&quot;316&quot;/&gt;&lt;/object&gt;&lt;object type=&quot;3&quot; unique_id=&quot;11489&quot;&gt;&lt;property id=&quot;20148&quot; value=&quot;5&quot;/&gt;&lt;property id=&quot;20300&quot; value=&quot;Slide 48 - &amp;quot;Considerações (2)&amp;quot;&quot;/&gt;&lt;property id=&quot;20307&quot; value=&quot;317&quot;/&gt;&lt;/object&gt;&lt;object type=&quot;3&quot; unique_id=&quot;11490&quot;&gt;&lt;property id=&quot;20148&quot; value=&quot;5&quot;/&gt;&lt;property id=&quot;20300&quot; value=&quot;Slide 49 - &amp;quot;Considerações (3)&amp;quot;&quot;/&gt;&lt;property id=&quot;20307&quot; value=&quot;318&quot;/&gt;&lt;/object&gt;&lt;/object&gt;&lt;/object&gt;&lt;/database&gt;"/>
</p:tagLst>
</file>

<file path=ppt/theme/theme1.xml><?xml version="1.0" encoding="utf-8"?>
<a:theme xmlns:a="http://schemas.openxmlformats.org/drawingml/2006/main" name="MISAU">
  <a:themeElements>
    <a:clrScheme name="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BOI Landscape Draft">
  <a:themeElements>
    <a:clrScheme name="1_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MISAU</Template>
  <TotalTime>4217</TotalTime>
  <Words>3099</Words>
  <Application>Microsoft Office PowerPoint</Application>
  <PresentationFormat>On-screen Show (4:3)</PresentationFormat>
  <Paragraphs>361</Paragraphs>
  <Slides>54</Slides>
  <Notes>52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7" baseType="lpstr">
      <vt:lpstr>MISAU</vt:lpstr>
      <vt:lpstr>1_TBOI Landscape Draft</vt:lpstr>
      <vt:lpstr>Worksheet</vt:lpstr>
      <vt:lpstr>Módulo 6</vt:lpstr>
      <vt:lpstr>Introdução (1)</vt:lpstr>
      <vt:lpstr>Introdução (2)</vt:lpstr>
      <vt:lpstr>Objectivos de Aprendizagem (1)</vt:lpstr>
      <vt:lpstr>Objectivos de Aprendizagem (2)</vt:lpstr>
      <vt:lpstr>Prevalência da TB em Moçambique (1)</vt:lpstr>
      <vt:lpstr>Prevalência da TB em Moçambique (2)</vt:lpstr>
      <vt:lpstr>Importância do Diagnóstico Precoce da TB em Doentes com HIV</vt:lpstr>
      <vt:lpstr>Diagnóstico da Tuberculose em Doentes com HIV (1)</vt:lpstr>
      <vt:lpstr>Diagnóstico da Tuberculose em Doentes com HIV (2)</vt:lpstr>
      <vt:lpstr>Tuberculose Pulmonar</vt:lpstr>
      <vt:lpstr>Tuberculose Extrapulmonar</vt:lpstr>
      <vt:lpstr>Tuberculose Extrapulmonar</vt:lpstr>
      <vt:lpstr>TB Disseminada ou Miliar</vt:lpstr>
      <vt:lpstr>TB Abdominal</vt:lpstr>
      <vt:lpstr>TB Abdominal:  Diagnóstico (1)</vt:lpstr>
      <vt:lpstr>TB Abdominal:  Diagnóstico (2)</vt:lpstr>
      <vt:lpstr>TB Abdominal:  Formas Graves de Apresentação</vt:lpstr>
      <vt:lpstr>TB Óssea (1)</vt:lpstr>
      <vt:lpstr>TB Óssea (2)</vt:lpstr>
      <vt:lpstr>TB Pericárdica</vt:lpstr>
      <vt:lpstr>Diagnóstico da TB Extrapulmonar Exame Físico (1)</vt:lpstr>
      <vt:lpstr>Diagnóstico da TB Extrapulmonar Exame Físico (2)</vt:lpstr>
      <vt:lpstr>Diagnóstico da TB Extrapulmonar Provas Complementares (1)</vt:lpstr>
      <vt:lpstr>Diagnóstico da TB Extrapulmonar Provas Complementares (2)</vt:lpstr>
      <vt:lpstr>  Manejo da TB em Doentes com HIV </vt:lpstr>
      <vt:lpstr>Tratamento para TB e TARV</vt:lpstr>
      <vt:lpstr>  Doentes HIV+ em Tratamento de TB: Critérios para Iniciar o TARV</vt:lpstr>
      <vt:lpstr>Passos para Iniciar o TARV (1)</vt:lpstr>
      <vt:lpstr>Como Iniciar o TARV em doentes com TB</vt:lpstr>
      <vt:lpstr>Novos doentes com tratamentoTB já em TARV mais que 6 meses</vt:lpstr>
      <vt:lpstr>O esquema ARV indicado:</vt:lpstr>
      <vt:lpstr>Linhas de TARV em doentes com TB</vt:lpstr>
      <vt:lpstr>Doentes em TARV: Como Tratar a TB?</vt:lpstr>
      <vt:lpstr>Profilaxia com Cotrimoxazol em Doentes com TB</vt:lpstr>
      <vt:lpstr>Seguimento de doentes com TB-HIV (Passos)</vt:lpstr>
      <vt:lpstr>   </vt:lpstr>
      <vt:lpstr>Tratamento Profiláctico com Isoniazida (TPI) (1)</vt:lpstr>
      <vt:lpstr>Tratamento Profiláctico com Isoniazida (TPI) (2)</vt:lpstr>
      <vt:lpstr>Tratamento Profiláctico com Isoniazida (TPI) (3)</vt:lpstr>
      <vt:lpstr>TPI: Dosagem</vt:lpstr>
      <vt:lpstr>Discussão</vt:lpstr>
      <vt:lpstr>Controlo da Transmissão de TB nas US</vt:lpstr>
      <vt:lpstr>Medidas Administrativas Para a Protecção contra a TB nas US</vt:lpstr>
      <vt:lpstr>Medidas Ambientais Para a Protecção contra a TB nas US</vt:lpstr>
      <vt:lpstr>Medidas de Protecção Respiratória Individual contra a TB nas US (1)</vt:lpstr>
      <vt:lpstr>Medidas de Protecção Respiratória Individual contra a TB nas US (2)</vt:lpstr>
      <vt:lpstr>Medidas de Protecção Respiratória Individual contra a TB nas US(3)</vt:lpstr>
      <vt:lpstr>Vamos Lembrar!:</vt:lpstr>
      <vt:lpstr>Actividade:  Casos Clínicos</vt:lpstr>
      <vt:lpstr>Actividade</vt:lpstr>
      <vt:lpstr>Pontos-chave (1)</vt:lpstr>
      <vt:lpstr>Pontos-chave (2)</vt:lpstr>
      <vt:lpstr>Pontos-chave (3)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14</dc:title>
  <dc:creator>Maria Ruano</dc:creator>
  <cp:lastModifiedBy>pilarm</cp:lastModifiedBy>
  <cp:revision>274</cp:revision>
  <dcterms:created xsi:type="dcterms:W3CDTF">2006-08-16T00:00:00Z</dcterms:created>
  <dcterms:modified xsi:type="dcterms:W3CDTF">2013-02-20T19:20:18Z</dcterms:modified>
</cp:coreProperties>
</file>