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</p:sldMasterIdLst>
  <p:notesMasterIdLst>
    <p:notesMasterId r:id="rId70"/>
  </p:notesMasterIdLst>
  <p:handoutMasterIdLst>
    <p:handoutMasterId r:id="rId71"/>
  </p:handoutMasterIdLst>
  <p:sldIdLst>
    <p:sldId id="256" r:id="rId3"/>
    <p:sldId id="429" r:id="rId4"/>
    <p:sldId id="428" r:id="rId5"/>
    <p:sldId id="355" r:id="rId6"/>
    <p:sldId id="430" r:id="rId7"/>
    <p:sldId id="356" r:id="rId8"/>
    <p:sldId id="357" r:id="rId9"/>
    <p:sldId id="358" r:id="rId10"/>
    <p:sldId id="359" r:id="rId11"/>
    <p:sldId id="360" r:id="rId12"/>
    <p:sldId id="427" r:id="rId13"/>
    <p:sldId id="363" r:id="rId14"/>
    <p:sldId id="361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1" r:id="rId32"/>
    <p:sldId id="386" r:id="rId33"/>
    <p:sldId id="385" r:id="rId34"/>
    <p:sldId id="382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3" r:id="rId51"/>
    <p:sldId id="404" r:id="rId52"/>
    <p:sldId id="405" r:id="rId53"/>
    <p:sldId id="406" r:id="rId54"/>
    <p:sldId id="408" r:id="rId55"/>
    <p:sldId id="409" r:id="rId56"/>
    <p:sldId id="410" r:id="rId57"/>
    <p:sldId id="411" r:id="rId58"/>
    <p:sldId id="413" r:id="rId59"/>
    <p:sldId id="414" r:id="rId60"/>
    <p:sldId id="415" r:id="rId61"/>
    <p:sldId id="416" r:id="rId62"/>
    <p:sldId id="417" r:id="rId63"/>
    <p:sldId id="418" r:id="rId64"/>
    <p:sldId id="420" r:id="rId65"/>
    <p:sldId id="419" r:id="rId66"/>
    <p:sldId id="425" r:id="rId67"/>
    <p:sldId id="424" r:id="rId68"/>
    <p:sldId id="426" r:id="rId69"/>
  </p:sldIdLst>
  <p:sldSz cx="9144000" cy="6858000" type="screen4x3"/>
  <p:notesSz cx="6797675" cy="9928225"/>
  <p:custDataLst>
    <p:tags r:id="rId7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neva" pitchFamily="-1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neva" pitchFamily="-1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neva" pitchFamily="-1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neva" pitchFamily="-1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neva" pitchFamily="-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neva" pitchFamily="-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neva" pitchFamily="-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neva" pitchFamily="-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neva" pitchFamily="-1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belaa" initials="a" lastIdx="1" clrIdx="0"/>
  <p:cmAuthor id="1" name="surekcla" initials="c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999999"/>
    <a:srgbClr val="B3B3B3"/>
    <a:srgbClr val="CCCCCC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73167" autoAdjust="0"/>
  </p:normalViewPr>
  <p:slideViewPr>
    <p:cSldViewPr>
      <p:cViewPr>
        <p:scale>
          <a:sx n="51" d="100"/>
          <a:sy n="51" d="100"/>
        </p:scale>
        <p:origin x="-183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EF9AE8-EB0B-4277-B681-145513F1A307}" type="datetimeFigureOut">
              <a:rPr lang="es-ES"/>
              <a:pPr>
                <a:defRPr/>
              </a:pPr>
              <a:t>20/02/2013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E67706-7804-4AA9-97EC-F81B48F47F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D9CDF22-530F-4902-82D9-157B96897A9F}" type="datetimeFigureOut">
              <a:rPr lang="es-ES"/>
              <a:pPr>
                <a:defRPr/>
              </a:pPr>
              <a:t>20/02/2013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2A7532-94F2-4558-9716-9B79168102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pitchFamily="-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pitchFamily="-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pitchFamily="-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pitchFamily="-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dent.org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dent.org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iaonline.com/esplancno/index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smtClean="0">
              <a:latin typeface="Calibri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589F1-D2F4-49B8-8531-AE6DF599AB74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12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r>
              <a:rPr lang="pt-PT" sz="1200" kern="120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</a:t>
            </a: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ADFDAA8-6F61-4F50-A72E-A839ED6DE841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17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Geneva" pitchFamily="-16" charset="0"/>
                <a:cs typeface="Geneva" pitchFamily="-16" charset="0"/>
              </a:rPr>
              <a:t>Notas</a:t>
            </a:r>
            <a:r>
              <a:rPr lang="en-US" b="1" dirty="0" smtClean="0">
                <a:latin typeface="Arial" charset="0"/>
                <a:ea typeface="Geneva" pitchFamily="-16" charset="0"/>
                <a:cs typeface="Geneva" pitchFamily="-16" charset="0"/>
              </a:rPr>
              <a:t> </a:t>
            </a:r>
            <a:r>
              <a:rPr lang="en-US" b="1" dirty="0" err="1" smtClean="0">
                <a:latin typeface="Arial" charset="0"/>
                <a:ea typeface="Geneva" pitchFamily="-16" charset="0"/>
                <a:cs typeface="Geneva" pitchFamily="-16" charset="0"/>
              </a:rPr>
              <a:t>Adicionais</a:t>
            </a:r>
            <a:r>
              <a:rPr lang="en-US" b="1" dirty="0" smtClean="0">
                <a:latin typeface="Arial" charset="0"/>
                <a:ea typeface="Geneva" pitchFamily="-16" charset="0"/>
                <a:cs typeface="Geneva" pitchFamily="-16" charset="0"/>
              </a:rPr>
              <a:t>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Geneva" pitchFamily="-16" charset="0"/>
                <a:cs typeface="Geneva" pitchFamily="-16" charset="0"/>
              </a:rPr>
              <a:t>SFP: A </a:t>
            </a:r>
            <a:r>
              <a:rPr lang="en-US" dirty="0" err="1" smtClean="0">
                <a:latin typeface="Arial" charset="0"/>
                <a:ea typeface="Geneva" pitchFamily="-16" charset="0"/>
                <a:cs typeface="Geneva" pitchFamily="-16" charset="0"/>
              </a:rPr>
              <a:t>infecç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ão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oral a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Cândida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pode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estar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presente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em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várias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formas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Geneva" pitchFamily="-16" charset="0"/>
                <a:cs typeface="Geneva" pitchFamily="-16" charset="0"/>
              </a:rPr>
              <a:t>Candid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íase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pseudo-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membranosa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(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figuras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acima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Geneva" pitchFamily="-16" charset="0"/>
                <a:cs typeface="Geneva" pitchFamily="-16" charset="0"/>
              </a:rPr>
              <a:t>Candid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íase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eritematosa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-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palato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(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abaixo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,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esquerda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Geneva" pitchFamily="-16" charset="0"/>
                <a:cs typeface="Geneva" pitchFamily="-16" charset="0"/>
              </a:rPr>
              <a:t>Candid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íase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eritematosa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-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língua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 (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abaixo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, </a:t>
            </a:r>
            <a:r>
              <a:rPr lang="en-US" altLang="ja-JP" dirty="0" err="1" smtClean="0">
                <a:latin typeface="Arial" charset="0"/>
                <a:ea typeface="ＭＳ Ｐゴシック" pitchFamily="-16" charset="-128"/>
              </a:rPr>
              <a:t>direita</a:t>
            </a:r>
            <a:r>
              <a:rPr lang="en-US" altLang="ja-JP" dirty="0" smtClean="0">
                <a:latin typeface="Arial" charset="0"/>
                <a:ea typeface="ＭＳ Ｐゴシック" pitchFamily="-16" charset="-128"/>
              </a:rPr>
              <a:t>)</a:t>
            </a:r>
            <a:endParaRPr lang="en-US" dirty="0" smtClean="0">
              <a:latin typeface="Arial" charset="0"/>
              <a:ea typeface="Geneva" pitchFamily="-16" charset="0"/>
              <a:cs typeface="Geneva" pitchFamily="-16" charset="0"/>
            </a:endParaRPr>
          </a:p>
          <a:p>
            <a:pPr eaLnBrk="1" hangingPunct="1"/>
            <a:endParaRPr lang="en-US" dirty="0" smtClean="0">
              <a:latin typeface="Arial" charset="0"/>
              <a:ea typeface="Geneva" pitchFamily="-16" charset="0"/>
              <a:cs typeface="Geneva" pitchFamily="-16" charset="0"/>
            </a:endParaRPr>
          </a:p>
          <a:p>
            <a:pPr eaLnBrk="1" hangingPunct="1"/>
            <a:r>
              <a:rPr lang="en-US" i="1" dirty="0" err="1" smtClean="0">
                <a:latin typeface="Arial" charset="0"/>
                <a:ea typeface="Geneva" pitchFamily="-16" charset="0"/>
                <a:cs typeface="Geneva" pitchFamily="-16" charset="0"/>
              </a:rPr>
              <a:t>Fonte</a:t>
            </a:r>
            <a:r>
              <a:rPr lang="en-US" i="1" dirty="0" smtClean="0">
                <a:latin typeface="Arial" charset="0"/>
                <a:ea typeface="Geneva" pitchFamily="-16" charset="0"/>
                <a:cs typeface="Geneva" pitchFamily="-16" charset="0"/>
              </a:rPr>
              <a:t>:  Images from Dr. </a:t>
            </a:r>
            <a:r>
              <a:rPr lang="en-US" i="1" dirty="0" err="1" smtClean="0">
                <a:latin typeface="Arial" charset="0"/>
                <a:ea typeface="Geneva" pitchFamily="-16" charset="0"/>
                <a:cs typeface="Geneva" pitchFamily="-16" charset="0"/>
              </a:rPr>
              <a:t>Rui</a:t>
            </a:r>
            <a:r>
              <a:rPr lang="en-US" i="1" dirty="0" smtClean="0">
                <a:latin typeface="Arial" charset="0"/>
                <a:ea typeface="Geneva" pitchFamily="-16" charset="0"/>
                <a:cs typeface="Geneva" pitchFamily="-16" charset="0"/>
              </a:rPr>
              <a:t> </a:t>
            </a:r>
            <a:r>
              <a:rPr lang="en-US" i="1" dirty="0" err="1" smtClean="0">
                <a:latin typeface="Arial" charset="0"/>
                <a:ea typeface="Geneva" pitchFamily="-16" charset="0"/>
                <a:cs typeface="Geneva" pitchFamily="-16" charset="0"/>
              </a:rPr>
              <a:t>Bastos</a:t>
            </a:r>
            <a:r>
              <a:rPr lang="en-US" i="1" dirty="0" smtClean="0">
                <a:latin typeface="Arial" charset="0"/>
                <a:ea typeface="Geneva" pitchFamily="-16" charset="0"/>
                <a:cs typeface="Geneva" pitchFamily="-16" charset="0"/>
              </a:rPr>
              <a:t> (</a:t>
            </a:r>
            <a:r>
              <a:rPr lang="en-US" i="1" dirty="0" err="1" smtClean="0">
                <a:latin typeface="Arial" charset="0"/>
                <a:ea typeface="Geneva" pitchFamily="-16" charset="0"/>
                <a:cs typeface="Geneva" pitchFamily="-16" charset="0"/>
              </a:rPr>
              <a:t>Moz</a:t>
            </a:r>
            <a:r>
              <a:rPr lang="en-US" i="1" dirty="0" smtClean="0">
                <a:latin typeface="Arial" charset="0"/>
                <a:ea typeface="Geneva" pitchFamily="-16" charset="0"/>
                <a:cs typeface="Geneva" pitchFamily="-16" charset="0"/>
              </a:rPr>
              <a:t>)- Namibia OI guidelines-2006</a:t>
            </a:r>
          </a:p>
          <a:p>
            <a:pPr eaLnBrk="1" hangingPunct="1"/>
            <a:endParaRPr lang="en-US" dirty="0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i="1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 das imagens: </a:t>
            </a:r>
            <a:r>
              <a:rPr lang="pt-PT" sz="1200" i="1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hivdent.org</a:t>
            </a:r>
            <a:endParaRPr lang="pt-PT" i="1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24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das imagens</a:t>
            </a: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: </a:t>
            </a:r>
            <a:r>
              <a:rPr lang="pt-PT" sz="1200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hivdent.org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 smtClean="0"/>
              <a:t>Diversas lesões por</a:t>
            </a:r>
            <a:r>
              <a:rPr lang="pt-PT" baseline="0" noProof="0" dirty="0" smtClean="0"/>
              <a:t> VHS em pacientes HIV+</a:t>
            </a:r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="1" noProof="0" dirty="0" smtClean="0"/>
              <a:t>Notas Adicionais: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dirty="0" smtClean="0"/>
              <a:t>Se o paciente tem sintomas de esofagite e o exame físico revela lesões de Herpes </a:t>
            </a:r>
            <a:r>
              <a:rPr lang="pt-PT" dirty="0" err="1" smtClean="0"/>
              <a:t>Simplex</a:t>
            </a:r>
            <a:r>
              <a:rPr lang="pt-PT" dirty="0" smtClean="0"/>
              <a:t> na boca mas não revela candidíase oral, o paciente tem provavelmente esofagite causada por Herpes </a:t>
            </a:r>
            <a:r>
              <a:rPr lang="pt-PT" dirty="0" err="1" smtClean="0"/>
              <a:t>Simplex</a:t>
            </a:r>
            <a:r>
              <a:rPr lang="pt-PT" dirty="0" smtClean="0"/>
              <a:t>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Tratamento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O tratamento de eleição é aciclovir, 400 mg via oral de 8/8 horas durante 7 a 10 dias.</a:t>
            </a:r>
          </a:p>
          <a:p>
            <a:pPr lvl="0">
              <a:buFont typeface="Arial" pitchFamily="34" charset="0"/>
              <a:buChar char="•"/>
            </a:pP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Se o paciente é um candidato para a terapia TARV, uma melhoria do estado imunológico pode reduzir recorrências (tenha em atenção que VHS é uma infecção crónica e incurável)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</a:t>
            </a:r>
            <a:endParaRPr lang="es-ES" dirty="0" smtClean="0"/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smtClean="0">
              <a:latin typeface="Calibri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589F1-D2F4-49B8-8531-AE6DF599AB74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30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32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Fonte: http://www.emedicine.com/med/topic938.htm</a:t>
            </a:r>
            <a:endParaRPr lang="es-ES" dirty="0" smtClean="0"/>
          </a:p>
          <a:p>
            <a:r>
              <a:rPr lang="pt-PT" dirty="0" smtClean="0"/>
              <a:t> </a:t>
            </a:r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 </a:t>
            </a:r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 </a:t>
            </a: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 das imagens: </a:t>
            </a:r>
            <a:r>
              <a:rPr lang="pt-PT" sz="1200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www.hivdent.org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 </a:t>
            </a:r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37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38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 </a:t>
            </a:r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b="1" kern="120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Notas Adicionais:</a:t>
            </a:r>
          </a:p>
          <a:p>
            <a:pPr lvl="0"/>
            <a:r>
              <a:rPr lang="pt-PT" sz="1200" kern="120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Quando a superfície corporal afectada tem um tamanho intermédio entre as duas modalidades acima apresentadas, falamos de uma sobreposição Síndrome de Stevens-Johnson e Necrólise Epidérmica Tóxica.</a:t>
            </a: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Fonte: © Wellcome Trust 2000</a:t>
            </a:r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47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48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 smtClean="0"/>
              <a:t>Instrução para o Docente:</a:t>
            </a:r>
            <a:r>
              <a:rPr lang="pt-PT" sz="1200" kern="120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Informe ao formando </a:t>
            </a:r>
            <a:r>
              <a:rPr lang="pt-PT" sz="1200" kern="1200" baseline="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que o tratamento desta doença pode ser consultado na Unidade 7.1 do MR</a:t>
            </a:r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Fonte: </a:t>
            </a:r>
            <a:r>
              <a:rPr lang="pt-PT" sz="1200" u="sng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  <a:hlinkClick r:id="rId3"/>
              </a:rPr>
              <a:t>www.hivdent.org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Fonte: </a:t>
            </a:r>
            <a:r>
              <a:rPr lang="pt-PT" sz="1200" u="sng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  <a:hlinkClick r:id="rId3"/>
              </a:rPr>
              <a:t>www.hivdent.org</a:t>
            </a:r>
            <a:endParaRPr lang="pt-PT" sz="1200" u="sng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b="1" u="none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r>
              <a:rPr lang="pt-PT" sz="1200" b="1" u="none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Informação Adicional:</a:t>
            </a:r>
            <a:endParaRPr lang="es-ES" sz="1200" b="1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Sempre que for possível, referir o paciente para um dentista para intervenção cirúrgica e remoção dos dentes fracos no caso de </a:t>
            </a:r>
            <a:r>
              <a:rPr lang="pt-PT" sz="1200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periodontite</a:t>
            </a: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</a:t>
            </a:r>
            <a:r>
              <a:rPr lang="pt-PT" sz="1200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ulcerativa</a:t>
            </a: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necrotizante severa, ou se existir dificuldade para ingerir alimentos.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b="1" dirty="0" smtClean="0"/>
              <a:t>Instrução para o Docente:</a:t>
            </a:r>
            <a:r>
              <a:rPr lang="pt-PT" sz="1200" kern="120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Informe ao formando </a:t>
            </a:r>
            <a:r>
              <a:rPr lang="pt-PT" sz="1200" kern="1200" baseline="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que o tratamento desta doença pode ser consultado na Unidade 7.1 do MR</a:t>
            </a:r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es-ES" sz="1200" b="1" u="none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sz="1200" b="1" u="none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b="1" u="non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53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 smtClean="0"/>
              <a:t>Instrução para o Docente:</a:t>
            </a:r>
            <a:r>
              <a:rPr lang="pt-PT" sz="1200" kern="120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 Informe ao formando </a:t>
            </a:r>
            <a:r>
              <a:rPr lang="pt-PT" sz="1200" kern="1200" baseline="0" noProof="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que o tratamento desta doença pode ser consultado na Unidade 7.1 do MR</a:t>
            </a:r>
            <a:endParaRPr lang="pt-PT" sz="1200" kern="1200" noProof="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noProof="0" dirty="0" smtClean="0"/>
              <a:t>Fonte: </a:t>
            </a:r>
            <a:r>
              <a:rPr lang="pt-PT" noProof="0" dirty="0" err="1" smtClean="0"/>
              <a:t>hivdent.org</a:t>
            </a:r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57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58</a:t>
            </a:fld>
            <a:endParaRPr lang="es-E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59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u="sng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</a:t>
            </a: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: NETTER, Frank H.. Atlas de Anatomia Humana. 2ed. Porto Alegre: </a:t>
            </a:r>
            <a:r>
              <a:rPr lang="pt-PT" sz="1200" kern="1200" dirty="0" err="1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Artmed</a:t>
            </a: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, 2000. </a:t>
            </a:r>
            <a:r>
              <a:rPr lang="pt-PT" sz="1200" u="none" strike="noStrike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  <a:hlinkClick r:id="rId3"/>
              </a:rPr>
              <a:t>http://www.anatomiaonline.com/esplancno/index.htm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="1" noProof="0" dirty="0" smtClean="0"/>
              <a:t>Notas Adicionais:</a:t>
            </a:r>
          </a:p>
          <a:p>
            <a:pPr>
              <a:buFont typeface="Arial" pitchFamily="34" charset="0"/>
              <a:buChar char="•"/>
            </a:pPr>
            <a:r>
              <a:rPr lang="pt-PT" b="1" dirty="0" smtClean="0"/>
              <a:t>Diagnóstico diferencial</a:t>
            </a:r>
            <a:endParaRPr lang="es-ES" b="1" dirty="0" smtClean="0"/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A glândula parótida é ocasionalmente um local para TB extra pulmonar, pelo que deve se fazer um historial cuidadoso do paciente para se descartar uma possível história de TB.</a:t>
            </a:r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A parotidite pode ser também o resultado de uma infecção viral, conhecida como Papeiras, que cursa, e a diferença da parotidite do HIV</a:t>
            </a:r>
            <a:r>
              <a:rPr lang="pt-PT" baseline="0" dirty="0" smtClean="0"/>
              <a:t> deve-se pel</a:t>
            </a:r>
            <a:r>
              <a:rPr lang="pt-PT" dirty="0" smtClean="0"/>
              <a:t>a presença de um inchaço de rápida evolução, dores e febre. Neste caso, é importante questionar o paciente sobre a orquite (inflamação do testículo) já que as vezes com parotidite também há afectação destes órgãos.</a:t>
            </a:r>
            <a:endParaRPr lang="es-ES" dirty="0" smtClean="0"/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60</a:t>
            </a:fld>
            <a:endParaRPr lang="es-E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61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Notas Adicionais: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É importante referir que a sífilis primária (cancro - figura acima esquerda) e secundária (pontos mucosos - acima direita) podem aparecer simultaneamente. 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Fontes das imagens: http://uic.edu, http://www.pitt.edu</a:t>
            </a:r>
            <a:endParaRPr lang="es-ES" sz="1200" kern="1200" dirty="0" smtClean="0">
              <a:solidFill>
                <a:schemeClr val="tx1"/>
              </a:solidFill>
              <a:latin typeface="Geneva" pitchFamily="-16" charset="0"/>
              <a:ea typeface="+mn-ea"/>
              <a:cs typeface="+mn-cs"/>
            </a:endParaRPr>
          </a:p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64</a:t>
            </a:fld>
            <a:endParaRPr lang="es-E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584615F-FEC4-4FE8-B9D7-0EED1F53A078}" type="slidenum">
              <a:rPr lang="en-US" sz="1200">
                <a:ea typeface="Geneva" pitchFamily="-16" charset="0"/>
                <a:cs typeface="Geneva" pitchFamily="-16" charset="0"/>
              </a:rPr>
              <a:pPr algn="r" eaLnBrk="0" hangingPunct="0"/>
              <a:t>65</a:t>
            </a:fld>
            <a:endParaRPr lang="en-US" sz="1200">
              <a:ea typeface="Geneva" pitchFamily="-16" charset="0"/>
              <a:cs typeface="Geneva" pitchFamily="-16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Geneva" pitchFamily="-16" charset="0"/>
              <a:cs typeface="Geneva" pitchFamily="-16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67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Geneva" pitchFamily="-16" charset="0"/>
                <a:ea typeface="+mn-ea"/>
                <a:cs typeface="+mn-cs"/>
              </a:rPr>
              <a:t>Fonte: http://www.msd-brazil.com/msd43/m_manual/images/09_101_a.jpg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A7532-94F2-4558-9716-9B791681020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76200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23D1501D-C516-42CE-B0B4-D54E51725D62}" type="slidenum">
              <a:rPr lang="en-US" sz="1200"/>
              <a:pPr algn="r">
                <a:defRPr/>
              </a:pPr>
              <a:t>‹#›</a:t>
            </a:fld>
            <a:endParaRPr lang="en-US" sz="1200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2544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af-ZA" sz="240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77850" y="381000"/>
            <a:ext cx="0" cy="6096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f-ZA" sz="240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57200" y="381000"/>
            <a:ext cx="0" cy="609600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f-ZA" sz="240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47663" y="381000"/>
            <a:ext cx="0" cy="60960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f-ZA" sz="2400"/>
          </a:p>
        </p:txBody>
      </p:sp>
      <p:graphicFrame>
        <p:nvGraphicFramePr>
          <p:cNvPr id="287753" name="Object 8"/>
          <p:cNvGraphicFramePr>
            <a:graphicFrameLocks noChangeAspect="1"/>
          </p:cNvGraphicFramePr>
          <p:nvPr/>
        </p:nvGraphicFramePr>
        <p:xfrm>
          <a:off x="762000" y="457200"/>
          <a:ext cx="1517650" cy="1600200"/>
        </p:xfrm>
        <a:graphic>
          <a:graphicData uri="http://schemas.openxmlformats.org/presentationml/2006/ole">
            <p:oleObj spid="_x0000_s2050" name="Picture" r:id="rId3" imgW="1058116" imgH="1114885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f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f-ZA" sz="2400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457200" y="1385888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f-ZA" sz="2400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2544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af-ZA" sz="2400"/>
          </a:p>
        </p:txBody>
      </p:sp>
      <p:graphicFrame>
        <p:nvGraphicFramePr>
          <p:cNvPr id="286728" name="Object 9"/>
          <p:cNvGraphicFramePr>
            <a:graphicFrameLocks noChangeAspect="1"/>
          </p:cNvGraphicFramePr>
          <p:nvPr/>
        </p:nvGraphicFramePr>
        <p:xfrm>
          <a:off x="8001000" y="304800"/>
          <a:ext cx="866775" cy="914400"/>
        </p:xfrm>
        <a:graphic>
          <a:graphicData uri="http://schemas.openxmlformats.org/presentationml/2006/ole">
            <p:oleObj spid="_x0000_s1026" name="Picture" r:id="rId22" imgW="1058116" imgH="1114885" progId="Word.Picture.8">
              <p:embed/>
            </p:oleObj>
          </a:graphicData>
        </a:graphic>
      </p:graphicFrame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f-ZA" sz="240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76200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D29C9D46-3726-4E6E-94C4-EA81F4D282ED}" type="slidenum">
              <a:rPr lang="en-US" sz="1200" baseline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76200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3D3A694-45D9-4C56-99B0-28C1F76CF60F}" type="slidenum">
              <a:rPr lang="en-US" sz="1200"/>
              <a:pPr algn="r">
                <a:defRPr/>
              </a:pPr>
              <a:t>‹#›</a:t>
            </a:fld>
            <a:endParaRPr lang="en-US" sz="1200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2544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af-ZA" sz="2400"/>
          </a:p>
        </p:txBody>
      </p:sp>
      <p:graphicFrame>
        <p:nvGraphicFramePr>
          <p:cNvPr id="288773" name="Object 9"/>
          <p:cNvGraphicFramePr>
            <a:graphicFrameLocks noChangeAspect="1"/>
          </p:cNvGraphicFramePr>
          <p:nvPr/>
        </p:nvGraphicFramePr>
        <p:xfrm>
          <a:off x="8001000" y="304800"/>
          <a:ext cx="866775" cy="914400"/>
        </p:xfrm>
        <a:graphic>
          <a:graphicData uri="http://schemas.openxmlformats.org/presentationml/2006/ole">
            <p:oleObj spid="_x0000_s3074" name="Picture" r:id="rId15" imgW="1058116" imgH="1114885" progId="Word.Picture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  <a:noFill/>
        </p:spPr>
        <p:txBody>
          <a:bodyPr anchor="b"/>
          <a:lstStyle/>
          <a:p>
            <a:fld id="{8F9D22E7-E642-46D2-8574-BDD7B3F9B728}" type="slidenum">
              <a:rPr lang="es-ES" sz="1000" smtClean="0">
                <a:solidFill>
                  <a:srgbClr val="FFFFFF"/>
                </a:solidFill>
                <a:latin typeface="Lucida Sans Unicode" pitchFamily="34" charset="0"/>
              </a:rPr>
              <a:pPr/>
              <a:t>1</a:t>
            </a:fld>
            <a:endParaRPr lang="es-ES" sz="1000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1066800" y="1371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PT" sz="4000" b="1" kern="0" dirty="0" smtClean="0">
                <a:latin typeface="Arial"/>
                <a:ea typeface="+mj-ea"/>
                <a:cs typeface="+mj-cs"/>
              </a:rPr>
              <a:t>Módulo 7</a:t>
            </a:r>
          </a:p>
          <a:p>
            <a:pPr lvl="0" algn="ctr"/>
            <a:r>
              <a:rPr kumimoji="0" lang="pt-PT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Patologias</a:t>
            </a:r>
            <a:r>
              <a:rPr kumimoji="0" lang="pt-PT" sz="4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da Pele, Mucosas,  Nódulos e Sarcoma de Kaposi</a:t>
            </a:r>
            <a:endParaRPr kumimoji="0" lang="af-ZA" sz="4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Causas das Complicações da Boca e do Esófago no HIV/SIDA (1)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b="1" u="sng" dirty="0" smtClean="0">
                <a:latin typeface="Arial" charset="0"/>
              </a:rPr>
              <a:t>Infecção oportunista : </a:t>
            </a:r>
          </a:p>
          <a:p>
            <a:pPr lvl="1" algn="just">
              <a:lnSpc>
                <a:spcPct val="150000"/>
              </a:lnSpc>
            </a:pPr>
            <a:r>
              <a:rPr lang="pt-PT" sz="2800" i="1" dirty="0" smtClean="0">
                <a:latin typeface="Arial" charset="0"/>
              </a:rPr>
              <a:t>Candida albicans</a:t>
            </a:r>
            <a:r>
              <a:rPr lang="pt-PT" sz="2800" dirty="0" smtClean="0">
                <a:latin typeface="Arial" charset="0"/>
              </a:rPr>
              <a:t>, VHS, CMV</a:t>
            </a:r>
          </a:p>
          <a:p>
            <a:pPr algn="just">
              <a:lnSpc>
                <a:spcPct val="150000"/>
              </a:lnSpc>
            </a:pPr>
            <a:r>
              <a:rPr lang="pt-PT" b="1" u="sng" dirty="0" smtClean="0">
                <a:latin typeface="Arial" charset="0"/>
              </a:rPr>
              <a:t>Doença associada à infecção por HIV </a:t>
            </a:r>
            <a:endParaRPr lang="pt-PT" dirty="0" smtClean="0">
              <a:latin typeface="Arial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2800" dirty="0" smtClean="0">
                <a:latin typeface="Arial" charset="0"/>
              </a:rPr>
              <a:t>Leucoplasia pilosa oral, Sarcoma de </a:t>
            </a:r>
            <a:r>
              <a:rPr lang="pt-PT" sz="2800" dirty="0" err="1" smtClean="0">
                <a:latin typeface="Arial" charset="0"/>
              </a:rPr>
              <a:t>Kaposi</a:t>
            </a:r>
            <a:r>
              <a:rPr lang="pt-PT" sz="2800" dirty="0" smtClean="0">
                <a:latin typeface="Arial" charset="0"/>
              </a:rPr>
              <a:t>, Linfoma associado ao SIDA </a:t>
            </a:r>
          </a:p>
          <a:p>
            <a:pPr algn="just">
              <a:lnSpc>
                <a:spcPct val="150000"/>
              </a:lnSpc>
            </a:pPr>
            <a:r>
              <a:rPr lang="pt-PT" b="1" u="sng" dirty="0" smtClean="0">
                <a:latin typeface="Arial" charset="0"/>
              </a:rPr>
              <a:t>Efeitos adversos dos medicamentos  </a:t>
            </a:r>
            <a:endParaRPr lang="pt-PT" dirty="0" smtClean="0">
              <a:latin typeface="Arial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2800" dirty="0" smtClean="0">
                <a:latin typeface="Arial" charset="0"/>
              </a:rPr>
              <a:t>Síndrome de </a:t>
            </a:r>
            <a:r>
              <a:rPr lang="pt-PT" sz="2800" dirty="0" err="1" smtClean="0">
                <a:latin typeface="Arial" charset="0"/>
              </a:rPr>
              <a:t>Stevens-Johnson</a:t>
            </a:r>
            <a:r>
              <a:rPr lang="pt-PT" sz="2800" dirty="0" smtClean="0"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t-PT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Causas das Complicações da Boca e do Esófago no HIV/SIDA (2)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PT" b="1" u="sng" dirty="0" smtClean="0">
                <a:latin typeface="Arial" charset="0"/>
              </a:rPr>
              <a:t>Outras doenças : </a:t>
            </a:r>
          </a:p>
          <a:p>
            <a:pPr lvl="1">
              <a:lnSpc>
                <a:spcPct val="150000"/>
              </a:lnSpc>
            </a:pPr>
            <a:r>
              <a:rPr lang="pt-PT" sz="2800" dirty="0" smtClean="0">
                <a:latin typeface="Arial" charset="0"/>
              </a:rPr>
              <a:t>Gengivite necrótica, Peridontite necrótica </a:t>
            </a:r>
          </a:p>
          <a:p>
            <a:pPr lvl="1" algn="just">
              <a:lnSpc>
                <a:spcPct val="150000"/>
              </a:lnSpc>
            </a:pPr>
            <a:r>
              <a:rPr lang="pt-PT" sz="2800" dirty="0" smtClean="0">
                <a:latin typeface="Arial" charset="0"/>
              </a:rPr>
              <a:t>Úlcera aftóide </a:t>
            </a:r>
          </a:p>
          <a:p>
            <a:pPr lvl="1" algn="just">
              <a:lnSpc>
                <a:spcPct val="150000"/>
              </a:lnSpc>
            </a:pPr>
            <a:r>
              <a:rPr lang="pt-PT" sz="2800" dirty="0" smtClean="0">
                <a:latin typeface="Arial" charset="0"/>
              </a:rPr>
              <a:t>Parotidite</a:t>
            </a:r>
          </a:p>
          <a:p>
            <a:pPr lvl="1" algn="just">
              <a:lnSpc>
                <a:spcPct val="150000"/>
              </a:lnSpc>
            </a:pPr>
            <a:r>
              <a:rPr lang="pt-PT" sz="2800" dirty="0" smtClean="0">
                <a:latin typeface="Arial" charset="0"/>
              </a:rPr>
              <a:t>Sífilis </a:t>
            </a:r>
          </a:p>
          <a:p>
            <a:pPr lvl="1" algn="just">
              <a:lnSpc>
                <a:spcPct val="150000"/>
              </a:lnSpc>
            </a:pPr>
            <a:r>
              <a:rPr lang="pt-PT" sz="2800" dirty="0" smtClean="0">
                <a:latin typeface="Arial" charset="0"/>
              </a:rPr>
              <a:t>Esofagite de refluxo (Doença do refluxo </a:t>
            </a:r>
            <a:r>
              <a:rPr lang="pt-PT" sz="2800" dirty="0" err="1" smtClean="0">
                <a:latin typeface="Arial" charset="0"/>
              </a:rPr>
              <a:t>gastro-esofágico</a:t>
            </a:r>
            <a:r>
              <a:rPr lang="pt-PT" sz="2800" dirty="0" smtClean="0">
                <a:latin typeface="Arial" charset="0"/>
              </a:rPr>
              <a:t>) </a:t>
            </a:r>
          </a:p>
          <a:p>
            <a:pPr>
              <a:lnSpc>
                <a:spcPct val="150000"/>
              </a:lnSpc>
            </a:pPr>
            <a:endParaRPr lang="pt-PT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smtClean="0"/>
              <a:t>Infecções Oportunistas </a:t>
            </a:r>
            <a:r>
              <a:rPr lang="pt-PT" sz="4000" dirty="0" smtClean="0">
                <a:latin typeface="Arial" charset="0"/>
              </a:rPr>
              <a:t>Causadas pela Cândida </a:t>
            </a:r>
            <a:r>
              <a:rPr lang="pt-PT" sz="4000" dirty="0" err="1" smtClean="0">
                <a:latin typeface="Arial" charset="0"/>
              </a:rPr>
              <a:t>sp</a:t>
            </a:r>
            <a:r>
              <a:rPr lang="pt-PT" sz="4000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pt-PT" dirty="0" smtClean="0">
                <a:latin typeface="Arial" charset="0"/>
              </a:rPr>
              <a:t>Candidíase da Boca e do Esófago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400" b="1" i="1" dirty="0" smtClean="0"/>
              <a:t>A Candida</a:t>
            </a:r>
            <a:r>
              <a:rPr lang="pt-PT" sz="2400" dirty="0" smtClean="0"/>
              <a:t> é um fungo que em geral se encontra na orofaringe e que normalmente não causa doenças</a:t>
            </a:r>
          </a:p>
          <a:p>
            <a:pPr algn="just"/>
            <a:r>
              <a:rPr lang="pt-PT" sz="2400" b="1" dirty="0" smtClean="0"/>
              <a:t>A </a:t>
            </a:r>
            <a:r>
              <a:rPr lang="pt-PT" sz="2400" b="1" i="1" dirty="0" smtClean="0"/>
              <a:t>Candida</a:t>
            </a:r>
            <a:r>
              <a:rPr lang="pt-PT" sz="2400" b="1" i="1" dirty="0" smtClean="0">
                <a:solidFill>
                  <a:srgbClr val="FF0000"/>
                </a:solidFill>
              </a:rPr>
              <a:t> </a:t>
            </a:r>
            <a:r>
              <a:rPr lang="pt-PT" sz="2400" b="1" i="1" dirty="0" smtClean="0"/>
              <a:t>albicans</a:t>
            </a:r>
            <a:r>
              <a:rPr lang="pt-PT" sz="2400" b="1" dirty="0" smtClean="0"/>
              <a:t> </a:t>
            </a:r>
            <a:r>
              <a:rPr lang="pt-PT" sz="2400" dirty="0" smtClean="0"/>
              <a:t>constitui uma das espécies que mais frequentemente causam doenças em pacientes com HIV/SIDA</a:t>
            </a:r>
          </a:p>
          <a:p>
            <a:pPr algn="just"/>
            <a:r>
              <a:rPr lang="pt-PT" sz="2400" dirty="0" smtClean="0"/>
              <a:t>A candidíase oral é muito frequente nos pacientes com HIV/SIDA</a:t>
            </a:r>
          </a:p>
          <a:p>
            <a:pPr algn="just"/>
            <a:r>
              <a:rPr lang="pt-PT" sz="2400" dirty="0" smtClean="0"/>
              <a:t>Existe uma</a:t>
            </a:r>
            <a:r>
              <a:rPr lang="pt-PT" sz="2400" dirty="0" smtClean="0">
                <a:solidFill>
                  <a:srgbClr val="FF0000"/>
                </a:solidFill>
              </a:rPr>
              <a:t> </a:t>
            </a:r>
            <a:r>
              <a:rPr lang="pt-PT" sz="2400" dirty="0" smtClean="0"/>
              <a:t>forte correlação entre o surgimento da candidíase oral e a redução da contagem de células CD4</a:t>
            </a:r>
          </a:p>
          <a:p>
            <a:pPr>
              <a:lnSpc>
                <a:spcPct val="90000"/>
              </a:lnSpc>
            </a:pPr>
            <a:endParaRPr lang="pt-PT" sz="20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pt-PT" dirty="0" smtClean="0">
                <a:latin typeface="Arial" charset="0"/>
              </a:rPr>
              <a:t>Candidíase da Boca e do Esófago e Estadiamento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PT" sz="2400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A candidíase oral (infecção na boca e orofaringe) foi classificada como Estadio III das doenças associadas ao SIDA pela OMS</a:t>
            </a:r>
          </a:p>
          <a:p>
            <a:pPr marL="342900" lvl="1" indent="-342900" algn="just">
              <a:lnSpc>
                <a:spcPct val="150000"/>
              </a:lnSpc>
              <a:buClr>
                <a:srgbClr val="FF3300"/>
              </a:buClr>
            </a:pPr>
            <a:endParaRPr lang="pt-PT" sz="2800" dirty="0" smtClean="0">
              <a:latin typeface="Arial" charset="0"/>
            </a:endParaRPr>
          </a:p>
          <a:p>
            <a:pPr marL="342900" lvl="1" indent="-342900" algn="just">
              <a:lnSpc>
                <a:spcPct val="150000"/>
              </a:lnSpc>
              <a:buClr>
                <a:srgbClr val="FF3300"/>
              </a:buClr>
            </a:pPr>
            <a:r>
              <a:rPr lang="pt-PT" sz="2800" dirty="0" smtClean="0">
                <a:latin typeface="Arial" charset="0"/>
              </a:rPr>
              <a:t>A candidíase do esófago (infecção no esófago) foi classificada como estadio IV</a:t>
            </a:r>
            <a:r>
              <a:rPr lang="pt-PT" sz="2800" b="1" dirty="0" smtClean="0">
                <a:latin typeface="Arial" charset="0"/>
              </a:rPr>
              <a:t> </a:t>
            </a:r>
            <a:r>
              <a:rPr lang="pt-PT" sz="2800" dirty="0" smtClean="0">
                <a:latin typeface="Arial" charset="0"/>
              </a:rPr>
              <a:t>das doenças associadas ao SIDA pela OMS</a:t>
            </a:r>
          </a:p>
          <a:p>
            <a:pPr>
              <a:lnSpc>
                <a:spcPct val="150000"/>
              </a:lnSpc>
            </a:pPr>
            <a:endParaRPr lang="pt-PT" sz="2400" dirty="0" smtClean="0"/>
          </a:p>
          <a:p>
            <a:pPr>
              <a:lnSpc>
                <a:spcPct val="90000"/>
              </a:lnSpc>
            </a:pPr>
            <a:endParaRPr lang="pt-PT" sz="20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pt-PT" dirty="0" smtClean="0"/>
              <a:t>Tipos de Doenças Causadas por Cândidas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algn="just"/>
            <a:r>
              <a:rPr lang="pt-PT" dirty="0" smtClean="0"/>
              <a:t>Existem 8 espécies de cândidas</a:t>
            </a:r>
          </a:p>
          <a:p>
            <a:pPr algn="just"/>
            <a:r>
              <a:rPr lang="pt-PT" dirty="0" smtClean="0"/>
              <a:t>Os locais onde a cândida produz doença </a:t>
            </a:r>
            <a:r>
              <a:rPr lang="pt-PT" dirty="0" err="1" smtClean="0"/>
              <a:t>muco-cutâneas</a:t>
            </a:r>
            <a:r>
              <a:rPr lang="pt-PT" dirty="0" smtClean="0"/>
              <a:t> são vários:</a:t>
            </a:r>
            <a:endParaRPr lang="es-ES" dirty="0" smtClean="0"/>
          </a:p>
          <a:p>
            <a:pPr lvl="1" algn="just"/>
            <a:r>
              <a:rPr lang="pt-PT" sz="2800" dirty="0" smtClean="0"/>
              <a:t>Candidíase oral (ou orofaríngea) </a:t>
            </a:r>
            <a:endParaRPr lang="es-ES" sz="2800" dirty="0" smtClean="0"/>
          </a:p>
          <a:p>
            <a:pPr lvl="1" algn="just"/>
            <a:r>
              <a:rPr lang="pt-PT" sz="2800" dirty="0" smtClean="0"/>
              <a:t>Candidíase do esófago </a:t>
            </a:r>
            <a:endParaRPr lang="es-ES" sz="2800" dirty="0" smtClean="0"/>
          </a:p>
          <a:p>
            <a:pPr lvl="1" algn="just"/>
            <a:r>
              <a:rPr lang="pt-PT" sz="2800" dirty="0" smtClean="0"/>
              <a:t>Candidíase vulvovaginal </a:t>
            </a:r>
            <a:endParaRPr lang="es-ES" sz="2800" dirty="0" smtClean="0"/>
          </a:p>
          <a:p>
            <a:pPr lvl="1" algn="just"/>
            <a:r>
              <a:rPr lang="pt-PT" sz="2800" dirty="0" err="1" smtClean="0"/>
              <a:t>Onicomicose</a:t>
            </a:r>
            <a:r>
              <a:rPr lang="pt-PT" sz="2800" dirty="0" smtClean="0"/>
              <a:t> (unhas)</a:t>
            </a:r>
            <a:endParaRPr lang="es-ES" sz="2800" dirty="0" smtClean="0"/>
          </a:p>
          <a:p>
            <a:pPr lvl="1" algn="just"/>
            <a:r>
              <a:rPr lang="pt-PT" sz="2800" dirty="0" smtClean="0"/>
              <a:t>Interdigital (entre os dedos)</a:t>
            </a:r>
            <a:endParaRPr lang="es-ES" sz="2800" dirty="0" smtClean="0"/>
          </a:p>
          <a:p>
            <a:pPr lvl="1" algn="just"/>
            <a:r>
              <a:rPr lang="pt-PT" sz="2800" dirty="0" err="1" smtClean="0"/>
              <a:t>Intertrigo</a:t>
            </a:r>
            <a:r>
              <a:rPr lang="pt-PT" sz="2800" dirty="0" smtClean="0"/>
              <a:t> (sob os seios, braços e pescoço)</a:t>
            </a:r>
            <a:endParaRPr lang="es-ES" sz="2800" dirty="0" smtClean="0"/>
          </a:p>
          <a:p>
            <a:endParaRPr lang="pt-PT" sz="2400" dirty="0" smtClean="0"/>
          </a:p>
          <a:p>
            <a:pPr>
              <a:lnSpc>
                <a:spcPct val="90000"/>
              </a:lnSpc>
            </a:pPr>
            <a:endParaRPr lang="pt-PT" sz="20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pt-PT" dirty="0" smtClean="0"/>
              <a:t>Classificação da Candidíase Oral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dirty="0" smtClean="0"/>
              <a:t>Existem </a:t>
            </a:r>
            <a:r>
              <a:rPr lang="pt-PT" b="1" dirty="0" smtClean="0"/>
              <a:t>três tipos </a:t>
            </a:r>
            <a:r>
              <a:rPr lang="pt-PT" dirty="0" smtClean="0"/>
              <a:t>de candidíases encontradas na boca: </a:t>
            </a:r>
            <a:endParaRPr lang="es-ES" sz="2400" dirty="0" smtClean="0"/>
          </a:p>
          <a:p>
            <a:pPr lvl="0" algn="just"/>
            <a:r>
              <a:rPr lang="pt-PT" sz="2400" b="1" i="1" dirty="0" smtClean="0"/>
              <a:t>Candidíase </a:t>
            </a:r>
            <a:r>
              <a:rPr lang="pt-PT" sz="2400" b="1" i="1" dirty="0" err="1" smtClean="0"/>
              <a:t>pseudo-membranosa</a:t>
            </a:r>
            <a:r>
              <a:rPr lang="pt-PT" sz="2400" b="1" i="1" dirty="0" smtClean="0"/>
              <a:t>: </a:t>
            </a:r>
            <a:r>
              <a:rPr lang="pt-PT" sz="2400" dirty="0" smtClean="0"/>
              <a:t>placas cremosas brancas, facilmente removíveis em qualquer lugar da boca. </a:t>
            </a:r>
            <a:endParaRPr lang="es-ES" sz="2400" dirty="0" smtClean="0"/>
          </a:p>
          <a:p>
            <a:pPr lvl="0" algn="just"/>
            <a:r>
              <a:rPr lang="pt-PT" sz="2400" b="1" i="1" dirty="0" smtClean="0"/>
              <a:t>Candidíase eritematosa</a:t>
            </a:r>
            <a:r>
              <a:rPr lang="pt-PT" sz="2400" i="1" dirty="0" smtClean="0"/>
              <a:t>: </a:t>
            </a:r>
            <a:r>
              <a:rPr lang="pt-PT" sz="2400" dirty="0" smtClean="0"/>
              <a:t>surge sob forma de placas vermelhas sobre o palato e a superfície dorsal da língua. </a:t>
            </a:r>
            <a:endParaRPr lang="es-ES" sz="2400" dirty="0" smtClean="0"/>
          </a:p>
          <a:p>
            <a:pPr lvl="0" algn="just"/>
            <a:r>
              <a:rPr lang="pt-PT" sz="2400" b="1" i="1" dirty="0" smtClean="0"/>
              <a:t>Candidíase hipertrófica: </a:t>
            </a:r>
            <a:r>
              <a:rPr lang="pt-PT" sz="2400" dirty="0" smtClean="0"/>
              <a:t>Muitas vezes é branca e “cheia” de hiperqueratose. Geralmente não pode ser removida através da raspagem. Muitas vezes é confundida com leucoplasia pilosa oral. Usa-se a Anatomia patológica para diagnóstico.</a:t>
            </a:r>
            <a:endParaRPr lang="pt-PT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seudo_can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2971800" cy="1911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7" name="Picture 5" descr="atrophic_candidiasis_hard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419600"/>
            <a:ext cx="2971800" cy="19700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6" descr="atrophic_candidiasis_tongu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2971800" cy="190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957263" y="1020763"/>
            <a:ext cx="353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57200" y="685800"/>
            <a:ext cx="8152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atin typeface="Arial" pitchFamily="34" charset="0"/>
                <a:cs typeface="Arial" pitchFamily="34" charset="0"/>
              </a:rPr>
              <a:t>Tipos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Lesões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Candid</a:t>
            </a:r>
            <a:r>
              <a:rPr lang="en-US" altLang="ja-JP" sz="3600" b="1" dirty="0" err="1">
                <a:latin typeface="Arial" pitchFamily="34" charset="0"/>
                <a:ea typeface="ＭＳ Ｐゴシック" pitchFamily="-16" charset="-128"/>
                <a:cs typeface="Arial" pitchFamily="34" charset="0"/>
              </a:rPr>
              <a:t>íase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Oral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895600" y="1828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3278188" y="1681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  <p:pic>
        <p:nvPicPr>
          <p:cNvPr id="16393" name="Picture 12" descr="SHEET14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 cstate="print"/>
          <a:srcRect l="7451" t="10297" r="7999" b="10155"/>
          <a:stretch>
            <a:fillRect/>
          </a:stretch>
        </p:blipFill>
        <p:spPr>
          <a:xfrm>
            <a:off x="1676400" y="2209800"/>
            <a:ext cx="3048000" cy="193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Queilite</a:t>
            </a:r>
            <a:r>
              <a:rPr lang="en-US" dirty="0" smtClean="0">
                <a:latin typeface="Arial" charset="0"/>
              </a:rPr>
              <a:t> Angular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A </a:t>
            </a:r>
            <a:r>
              <a:rPr lang="pt-PT" i="1" dirty="0" err="1" smtClean="0"/>
              <a:t>Queilite</a:t>
            </a:r>
            <a:r>
              <a:rPr lang="pt-PT" i="1" dirty="0" smtClean="0"/>
              <a:t> Angular</a:t>
            </a:r>
            <a:r>
              <a:rPr lang="pt-PT" dirty="0" smtClean="0"/>
              <a:t> surge como uma fissura num ou em ambos os lados da boca. Pode ocorrer com ou sem outros tipos de lesões.</a:t>
            </a:r>
            <a:endParaRPr lang="es-ES" dirty="0" smtClean="0"/>
          </a:p>
          <a:p>
            <a:pPr algn="just"/>
            <a:r>
              <a:rPr lang="pt-PT" dirty="0" smtClean="0"/>
              <a:t>Pode ser uma manifestação de infecção por </a:t>
            </a:r>
            <a:r>
              <a:rPr lang="pt-PT" i="1" dirty="0" smtClean="0"/>
              <a:t>Candida Sp</a:t>
            </a:r>
            <a:r>
              <a:rPr lang="pt-PT" dirty="0" smtClean="0"/>
              <a:t> e, portanto, é considerada como estadio III da doença.</a:t>
            </a:r>
          </a:p>
          <a:p>
            <a:pPr algn="just"/>
            <a:r>
              <a:rPr lang="pt-PT" dirty="0" smtClean="0"/>
              <a:t>Pode também ser causada pela deficiência da Vitamina </a:t>
            </a:r>
            <a:r>
              <a:rPr lang="pt-PT" dirty="0" err="1" smtClean="0"/>
              <a:t>B3</a:t>
            </a:r>
            <a:r>
              <a:rPr lang="pt-PT" dirty="0" smtClean="0"/>
              <a:t> (Pelagra) e outras condições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Queilite</a:t>
            </a:r>
            <a:r>
              <a:rPr lang="en-US" dirty="0" smtClean="0">
                <a:latin typeface="Arial" charset="0"/>
              </a:rPr>
              <a:t> Angular</a:t>
            </a:r>
            <a:endParaRPr lang="es-E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002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Divisão do Módulo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3000" dirty="0" smtClean="0"/>
              <a:t>O Módulo 7 está dividido em quatro unidades:</a:t>
            </a:r>
          </a:p>
          <a:p>
            <a:pPr algn="just">
              <a:buNone/>
            </a:pPr>
            <a:endParaRPr lang="pt-PT" sz="3000" dirty="0" smtClean="0"/>
          </a:p>
          <a:p>
            <a:pPr lvl="1" algn="just">
              <a:lnSpc>
                <a:spcPct val="150000"/>
              </a:lnSpc>
            </a:pPr>
            <a:r>
              <a:rPr lang="pt-PT" sz="2800" dirty="0" smtClean="0"/>
              <a:t>7.1 Doenças que afectam a Boca e o Esófago</a:t>
            </a:r>
          </a:p>
          <a:p>
            <a:pPr lvl="1" algn="just">
              <a:lnSpc>
                <a:spcPct val="150000"/>
              </a:lnSpc>
            </a:pPr>
            <a:r>
              <a:rPr lang="pt-PT" sz="2800" dirty="0" smtClean="0"/>
              <a:t>7.2 Doenças da Pele</a:t>
            </a:r>
          </a:p>
          <a:p>
            <a:pPr lvl="1" algn="just">
              <a:lnSpc>
                <a:spcPct val="150000"/>
              </a:lnSpc>
            </a:pPr>
            <a:r>
              <a:rPr lang="pt-PT" sz="2800" dirty="0" smtClean="0"/>
              <a:t>7.3 Linfadenopatias</a:t>
            </a:r>
          </a:p>
          <a:p>
            <a:pPr lvl="1" algn="just">
              <a:lnSpc>
                <a:spcPct val="150000"/>
              </a:lnSpc>
            </a:pPr>
            <a:r>
              <a:rPr lang="pt-PT" sz="2800" dirty="0" smtClean="0"/>
              <a:t>7.4 Sarcoma de Kaposi </a:t>
            </a:r>
            <a:endParaRPr lang="en-US" sz="2800" dirty="0" smtClean="0"/>
          </a:p>
          <a:p>
            <a:pPr algn="just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latin typeface="Arial" charset="0"/>
              </a:rPr>
              <a:t>Candidíase</a:t>
            </a:r>
            <a:r>
              <a:rPr lang="pt-PT" dirty="0" smtClean="0">
                <a:latin typeface="Arial" charset="0"/>
              </a:rPr>
              <a:t> do Esófago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>
                <a:latin typeface="Arial" charset="0"/>
              </a:rPr>
              <a:t>A candidíase do esófago pode ser uma manifestação severa de infecção por cândida que se estende para além da orofaringe, ou ocorre isoladamente.</a:t>
            </a:r>
          </a:p>
          <a:p>
            <a:pPr lvl="1" algn="just">
              <a:lnSpc>
                <a:spcPct val="90000"/>
              </a:lnSpc>
            </a:pPr>
            <a:r>
              <a:rPr lang="pt-PT" sz="2800" dirty="0" smtClean="0">
                <a:latin typeface="Arial" charset="0"/>
              </a:rPr>
              <a:t>75-90% da candidíase do esófago está associada a lesões de candid</a:t>
            </a:r>
            <a:r>
              <a:rPr lang="pt-PT" altLang="ja-JP" sz="2800" dirty="0" smtClean="0">
                <a:latin typeface="Arial" charset="0"/>
                <a:ea typeface="ＭＳ Ｐゴシック" pitchFamily="-16" charset="-128"/>
              </a:rPr>
              <a:t>í</a:t>
            </a:r>
            <a:r>
              <a:rPr lang="pt-PT" sz="2800" dirty="0" smtClean="0">
                <a:latin typeface="Arial" charset="0"/>
              </a:rPr>
              <a:t>ase oral. </a:t>
            </a:r>
          </a:p>
          <a:p>
            <a:pPr lvl="2" algn="just">
              <a:lnSpc>
                <a:spcPct val="90000"/>
              </a:lnSpc>
            </a:pPr>
            <a:r>
              <a:rPr lang="pt-PT" sz="2800" dirty="0" smtClean="0">
                <a:latin typeface="Arial" charset="0"/>
              </a:rPr>
              <a:t>É importante referir que esta condição pode continuar a ocorrer na </a:t>
            </a:r>
            <a:r>
              <a:rPr lang="pt-PT" sz="2800" b="1" dirty="0" smtClean="0">
                <a:latin typeface="Arial" charset="0"/>
              </a:rPr>
              <a:t>ausência </a:t>
            </a:r>
            <a:r>
              <a:rPr lang="pt-PT" sz="2800" dirty="0" smtClean="0">
                <a:latin typeface="Arial" charset="0"/>
              </a:rPr>
              <a:t>de qualquer prova de lesões de candid</a:t>
            </a:r>
            <a:r>
              <a:rPr lang="pt-PT" altLang="ja-JP" sz="2800" dirty="0" smtClean="0">
                <a:latin typeface="Arial" charset="0"/>
                <a:ea typeface="ＭＳ Ｐゴシック" pitchFamily="-16" charset="-128"/>
              </a:rPr>
              <a:t>í</a:t>
            </a:r>
            <a:r>
              <a:rPr lang="pt-PT" sz="2800" dirty="0" smtClean="0">
                <a:latin typeface="Arial" charset="0"/>
              </a:rPr>
              <a:t>ase oral.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Características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Clínicas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</a:t>
            </a:r>
            <a:r>
              <a:rPr lang="en-US" dirty="0" smtClean="0">
                <a:latin typeface="Arial" charset="0"/>
              </a:rPr>
              <a:t> </a:t>
            </a:r>
            <a:r>
              <a:rPr lang="pt-PT" dirty="0" err="1" smtClean="0">
                <a:latin typeface="Arial" charset="0"/>
              </a:rPr>
              <a:t>Candidíase</a:t>
            </a:r>
            <a:r>
              <a:rPr lang="pt-PT" dirty="0" smtClean="0">
                <a:latin typeface="Arial" charset="0"/>
              </a:rPr>
              <a:t> do Esófago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>
                <a:latin typeface="Arial" charset="0"/>
              </a:rPr>
              <a:t>Os pacientes queixam-se com frequência de: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latin typeface="Arial" charset="0"/>
              </a:rPr>
              <a:t>dores e/ou dificuldades ao engolir 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latin typeface="Arial" charset="0"/>
              </a:rPr>
              <a:t>desconforto ou sensação de dor retrosternal (detr</a:t>
            </a:r>
            <a:r>
              <a:rPr lang="pt-PT" altLang="ja-JP" dirty="0" smtClean="0">
                <a:latin typeface="Arial" charset="0"/>
                <a:ea typeface="ＭＳ Ｐゴシック" pitchFamily="-16" charset="-128"/>
              </a:rPr>
              <a:t>ás do esterno)</a:t>
            </a:r>
            <a:r>
              <a:rPr lang="pt-PT" dirty="0" smtClean="0">
                <a:latin typeface="Arial" charset="0"/>
              </a:rPr>
              <a:t> ao engolir</a:t>
            </a:r>
          </a:p>
          <a:p>
            <a:pPr lvl="1" algn="just">
              <a:lnSpc>
                <a:spcPct val="90000"/>
              </a:lnSpc>
              <a:buNone/>
            </a:pPr>
            <a:endParaRPr lang="pt-PT" dirty="0" smtClean="0">
              <a:latin typeface="Arial" charset="0"/>
            </a:endParaRPr>
          </a:p>
          <a:p>
            <a:pPr algn="just"/>
            <a:r>
              <a:rPr lang="pt-PT" dirty="0" smtClean="0">
                <a:latin typeface="Calibri"/>
              </a:rPr>
              <a:t>À</a:t>
            </a:r>
            <a:r>
              <a:rPr lang="pt-PT" dirty="0" smtClean="0"/>
              <a:t>s vezes, na candidíase esofágica, o paciente não consegue comer ou beber devido aos sintomas do esófago. Este caso deve ser considerado como uma urgência médica e o paciente deve ser internado.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charset="0"/>
              </a:rPr>
              <a:t>Tratamento</a:t>
            </a:r>
            <a:r>
              <a:rPr lang="es-ES" dirty="0" smtClean="0">
                <a:latin typeface="Arial" charset="0"/>
              </a:rPr>
              <a:t> da </a:t>
            </a:r>
            <a:r>
              <a:rPr lang="es-ES" dirty="0" err="1" smtClean="0">
                <a:latin typeface="Arial" charset="0"/>
              </a:rPr>
              <a:t>Candidíase</a:t>
            </a:r>
            <a:r>
              <a:rPr lang="es-ES" dirty="0" smtClean="0">
                <a:latin typeface="Arial" charset="0"/>
              </a:rPr>
              <a:t> Oral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PT" sz="3200" dirty="0" err="1" smtClean="0"/>
              <a:t>Miconazol</a:t>
            </a:r>
            <a:r>
              <a:rPr lang="pt-PT" sz="3200" dirty="0" smtClean="0"/>
              <a:t>, 1 </a:t>
            </a:r>
            <a:r>
              <a:rPr lang="pt-PT" sz="3200" dirty="0" err="1" smtClean="0"/>
              <a:t>comp</a:t>
            </a:r>
            <a:r>
              <a:rPr lang="pt-PT" sz="3200" dirty="0" smtClean="0"/>
              <a:t>. muco adesivo/dia, 7 dias, </a:t>
            </a:r>
            <a:r>
              <a:rPr lang="pt-PT" sz="3200" b="1" i="1" dirty="0" smtClean="0"/>
              <a:t>ou</a:t>
            </a:r>
          </a:p>
          <a:p>
            <a:pPr algn="just"/>
            <a:r>
              <a:rPr lang="pt-PT" sz="3200" dirty="0" err="1" smtClean="0"/>
              <a:t>Nistatina</a:t>
            </a:r>
            <a:r>
              <a:rPr lang="pt-PT" sz="3200" dirty="0" smtClean="0"/>
              <a:t>, 1 </a:t>
            </a:r>
            <a:r>
              <a:rPr lang="pt-PT" sz="3200" dirty="0" err="1" smtClean="0"/>
              <a:t>comp</a:t>
            </a:r>
            <a:r>
              <a:rPr lang="pt-PT" sz="3200" dirty="0" smtClean="0"/>
              <a:t>. 4x/dia, 7 dias, </a:t>
            </a:r>
            <a:r>
              <a:rPr lang="pt-PT" sz="3200" b="1" i="1" dirty="0" smtClean="0"/>
              <a:t>ou</a:t>
            </a:r>
            <a:endParaRPr lang="es-ES" sz="3200" b="1" i="1" dirty="0" smtClean="0"/>
          </a:p>
          <a:p>
            <a:pPr lvl="0" algn="just"/>
            <a:r>
              <a:rPr lang="pt-PT" sz="3200" dirty="0" smtClean="0"/>
              <a:t>Se não houver sucesso: Fluconazol 100 mg: 1 comp/dia durante 10 dias, </a:t>
            </a:r>
            <a:r>
              <a:rPr lang="pt-PT" sz="3200" b="1" i="1" dirty="0" smtClean="0"/>
              <a:t>ou</a:t>
            </a:r>
            <a:endParaRPr lang="es-ES" sz="3200" b="1" i="1" dirty="0" smtClean="0"/>
          </a:p>
          <a:p>
            <a:pPr lvl="0" algn="just"/>
            <a:r>
              <a:rPr lang="pt-PT" sz="3200" dirty="0" smtClean="0"/>
              <a:t>Em caso de resistência ao Fluconazol, o tratamento será com </a:t>
            </a:r>
            <a:r>
              <a:rPr lang="pt-PT" sz="3200" dirty="0" err="1" smtClean="0"/>
              <a:t>Anfoteracina</a:t>
            </a:r>
            <a:r>
              <a:rPr lang="pt-PT" sz="3200" dirty="0" smtClean="0"/>
              <a:t> B.</a:t>
            </a:r>
            <a:endParaRPr lang="es-ES" sz="3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Tratamento da Candidíase Esofágica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5720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PT" dirty="0" smtClean="0"/>
              <a:t>Fluconazol 200 mg/dia durante 14-21 dias. </a:t>
            </a:r>
          </a:p>
          <a:p>
            <a:pPr lvl="0" algn="just"/>
            <a:r>
              <a:rPr lang="pt-PT" dirty="0" smtClean="0"/>
              <a:t>Se houver resistência, deve-se usar Anfotericina B</a:t>
            </a:r>
            <a:endParaRPr lang="es-ES" dirty="0" smtClean="0"/>
          </a:p>
          <a:p>
            <a:pPr lvl="0" algn="just"/>
            <a:r>
              <a:rPr lang="pt-PT" dirty="0" smtClean="0"/>
              <a:t>A esofagite por cândidas pode exigir o encaminhamento ao médico para diagnóstico ou internamento e administração de líquidos endovenosos </a:t>
            </a:r>
            <a:endParaRPr lang="es-ES" dirty="0" smtClean="0"/>
          </a:p>
          <a:p>
            <a:pPr lvl="0" algn="just"/>
            <a:r>
              <a:rPr lang="pt-PT" dirty="0" smtClean="0"/>
              <a:t>Para todos os casos de candidíase, é fundamental uma higiene buco-dentária rigorosa e constante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PT" sz="4000" dirty="0" smtClean="0">
                <a:latin typeface="Arial" charset="0"/>
              </a:rPr>
              <a:t>Infecções Oportunistas Causadas pelo Vírus Herpes Simplex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Vírus Herpes </a:t>
            </a:r>
            <a:r>
              <a:rPr lang="pt-PT" dirty="0" err="1" smtClean="0">
                <a:latin typeface="Arial" charset="0"/>
              </a:rPr>
              <a:t>Simplex</a:t>
            </a:r>
            <a:r>
              <a:rPr lang="pt-PT" dirty="0" smtClean="0">
                <a:latin typeface="Arial" charset="0"/>
              </a:rPr>
              <a:t> (VHS)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Pode causar uma doença primária ou secundária. </a:t>
            </a:r>
          </a:p>
          <a:p>
            <a:pPr algn="just"/>
            <a:r>
              <a:rPr lang="pt-PT" dirty="0" smtClean="0"/>
              <a:t>Pode causar também lesões na cavidade oral e, numa fase mais avançada, doença no esófago.</a:t>
            </a:r>
            <a:endParaRPr lang="es-ES" dirty="0" smtClean="0"/>
          </a:p>
          <a:p>
            <a:pPr algn="just"/>
            <a:r>
              <a:rPr lang="pt-PT" dirty="0" smtClean="0"/>
              <a:t>O herpes oral recorrente com duração &gt; 1 mês e a esofagite provocada pelo Herpes Simplex são considerados como Estadio IV do SIDA na classificação da OMS.</a:t>
            </a:r>
            <a:endParaRPr lang="es-ES" dirty="0" smtClean="0"/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Sintomas do VHS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pPr algn="just"/>
            <a:r>
              <a:rPr lang="pt-PT" sz="3200" dirty="0" smtClean="0"/>
              <a:t>Dores, ardor nos lábios, em volta da boca ou dentro da cavidade oral </a:t>
            </a:r>
          </a:p>
          <a:p>
            <a:pPr algn="just">
              <a:buNone/>
            </a:pPr>
            <a:endParaRPr lang="pt-PT" sz="3200" dirty="0" smtClean="0"/>
          </a:p>
          <a:p>
            <a:pPr algn="just"/>
            <a:r>
              <a:rPr lang="pt-PT" sz="3200" dirty="0" smtClean="0"/>
              <a:t>As lesões podem alargar-se através da orofaringe e estender-se até ao esófago</a:t>
            </a:r>
            <a:endParaRPr lang="es-ES" sz="3200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Sinais do VHS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Lesões vesiculares múltiplas, dano e eritema em volta das lesões e/ou úlceras (algumas com crosta) ao longo do limite dos lábios. </a:t>
            </a:r>
          </a:p>
          <a:p>
            <a:pPr algn="just"/>
            <a:r>
              <a:rPr lang="pt-PT" dirty="0" smtClean="0">
                <a:latin typeface="Calibri"/>
              </a:rPr>
              <a:t>À</a:t>
            </a:r>
            <a:r>
              <a:rPr lang="pt-PT" dirty="0" smtClean="0"/>
              <a:t>s vezes, com extensão à cavidade oral sobre as superfícies mucosas. </a:t>
            </a:r>
          </a:p>
          <a:p>
            <a:pPr algn="just"/>
            <a:r>
              <a:rPr lang="pt-PT" dirty="0" smtClean="0"/>
              <a:t>O carácter persistente, a propensão para a extensão e a necrose são características do herpes no paciente imunodeprimido.</a:t>
            </a:r>
            <a:endParaRPr lang="es-ES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Vírus Herpes </a:t>
            </a:r>
            <a:r>
              <a:rPr lang="pt-PT" dirty="0" err="1" smtClean="0">
                <a:latin typeface="Arial" charset="0"/>
              </a:rPr>
              <a:t>Simplex</a:t>
            </a:r>
            <a:endParaRPr lang="pt-PT" dirty="0"/>
          </a:p>
        </p:txBody>
      </p:sp>
      <p:pic>
        <p:nvPicPr>
          <p:cNvPr id="4" name="Picture 3" descr="10-71%20copy"/>
          <p:cNvPicPr/>
          <p:nvPr/>
        </p:nvPicPr>
        <p:blipFill>
          <a:blip r:embed="rId3" cstate="print"/>
          <a:srcRect l="11539" r="6731"/>
          <a:stretch>
            <a:fillRect/>
          </a:stretch>
        </p:blipFill>
        <p:spPr bwMode="auto">
          <a:xfrm>
            <a:off x="457200" y="16764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\PICTURES\IM_A000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cyclovir_resistant_hsv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981200"/>
            <a:ext cx="4181475" cy="419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Diagnóstico e Tratamento do VHS (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pt-PT" dirty="0" smtClean="0"/>
              <a:t>Diagnóstico</a:t>
            </a:r>
          </a:p>
          <a:p>
            <a:pPr lvl="1" algn="just"/>
            <a:r>
              <a:rPr lang="pt-PT" dirty="0" smtClean="0"/>
              <a:t>Fazer diagnóstico diferencial com a sífilis, </a:t>
            </a:r>
            <a:r>
              <a:rPr lang="pt-PT" dirty="0" err="1" smtClean="0"/>
              <a:t>CMV</a:t>
            </a:r>
            <a:r>
              <a:rPr lang="pt-PT" dirty="0" smtClean="0"/>
              <a:t> e úlceras aftosas</a:t>
            </a:r>
            <a:endParaRPr lang="es-ES" dirty="0" smtClean="0"/>
          </a:p>
          <a:p>
            <a:pPr lvl="0" algn="just"/>
            <a:r>
              <a:rPr lang="pt-PT" dirty="0" smtClean="0"/>
              <a:t>Tratamento</a:t>
            </a:r>
          </a:p>
          <a:p>
            <a:pPr lvl="1" algn="just"/>
            <a:r>
              <a:rPr lang="pt-PT" dirty="0" smtClean="0"/>
              <a:t>Lavagem com água e sabão</a:t>
            </a:r>
            <a:endParaRPr lang="es-ES" dirty="0" smtClean="0"/>
          </a:p>
          <a:p>
            <a:pPr lvl="1" algn="just"/>
            <a:r>
              <a:rPr lang="pt-PT" dirty="0" smtClean="0"/>
              <a:t>Aciclovir e analgésicos</a:t>
            </a:r>
          </a:p>
          <a:p>
            <a:pPr lvl="1" algn="just"/>
            <a:r>
              <a:rPr lang="pt-PT" dirty="0" smtClean="0"/>
              <a:t>Antibioterapia, se infecção secundária</a:t>
            </a:r>
            <a:endParaRPr lang="es-ES" dirty="0" smtClean="0"/>
          </a:p>
          <a:p>
            <a:pPr lvl="1" algn="just"/>
            <a:r>
              <a:rPr lang="pt-PT" dirty="0" smtClean="0"/>
              <a:t>TARV pode reduzir recorrências</a:t>
            </a:r>
            <a:endParaRPr lang="es-ES" dirty="0" smtClean="0"/>
          </a:p>
          <a:p>
            <a:pPr lvl="1" algn="just"/>
            <a:r>
              <a:rPr lang="pt-PT" dirty="0" smtClean="0"/>
              <a:t>Apresentações severas (tais como esofagite) que limitem a entrada de alimentos, exigem notificação, consulta e/ou referir ao médico. </a:t>
            </a:r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  <a:noFill/>
        </p:spPr>
        <p:txBody>
          <a:bodyPr anchor="b"/>
          <a:lstStyle/>
          <a:p>
            <a:fld id="{8F9D22E7-E642-46D2-8574-BDD7B3F9B728}" type="slidenum">
              <a:rPr lang="es-ES" sz="1000" smtClean="0">
                <a:solidFill>
                  <a:srgbClr val="FFFFFF"/>
                </a:solidFill>
                <a:latin typeface="Lucida Sans Unicode" pitchFamily="34" charset="0"/>
              </a:rPr>
              <a:pPr/>
              <a:t>3</a:t>
            </a:fld>
            <a:endParaRPr lang="es-ES" sz="1000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1066800" y="12954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PT" sz="36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pt-PT" sz="3600" b="1" kern="0" dirty="0" smtClean="0">
                <a:latin typeface="Arial"/>
                <a:ea typeface="+mj-ea"/>
                <a:cs typeface="+mj-cs"/>
              </a:rPr>
              <a:t>Unidade 7.1</a:t>
            </a:r>
          </a:p>
          <a:p>
            <a:pPr lvl="0" algn="ctr"/>
            <a:r>
              <a:rPr lang="pt-PT" sz="36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Doenças que Afectam a Boca e o Esófago no Doente HIV+</a:t>
            </a:r>
            <a:endParaRPr kumimoji="0" lang="af-ZA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PT" sz="4000" dirty="0" smtClean="0">
                <a:latin typeface="Arial" charset="0"/>
              </a:rPr>
              <a:t>Infecções Oportunistas Causadas pelo </a:t>
            </a:r>
            <a:r>
              <a:rPr lang="pt-PT" sz="4000" dirty="0" err="1" smtClean="0">
                <a:latin typeface="Arial" charset="0"/>
              </a:rPr>
              <a:t>Citomegalovírus</a:t>
            </a:r>
            <a:r>
              <a:rPr lang="pt-PT" sz="4000" dirty="0" smtClean="0">
                <a:latin typeface="Arial" charset="0"/>
              </a:rPr>
              <a:t> (CMV)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Citomegalovírus (CMV)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Comum na maior parte da população </a:t>
            </a:r>
          </a:p>
          <a:p>
            <a:pPr algn="just"/>
            <a:r>
              <a:rPr lang="pt-PT" dirty="0" smtClean="0"/>
              <a:t>Normalmente aparece quando os pacientes estão severamente imunodeprimidos</a:t>
            </a:r>
            <a:endParaRPr lang="es-ES" dirty="0" smtClean="0"/>
          </a:p>
          <a:p>
            <a:pPr algn="just"/>
            <a:r>
              <a:rPr lang="pt-PT" dirty="0" smtClean="0"/>
              <a:t>A doença de CMV na cavidade oral e no esófago é difícil de diferenciar do Herpes </a:t>
            </a:r>
            <a:r>
              <a:rPr lang="pt-PT" dirty="0" err="1" smtClean="0"/>
              <a:t>Simplex</a:t>
            </a:r>
            <a:endParaRPr lang="es-ES" dirty="0" smtClean="0"/>
          </a:p>
          <a:p>
            <a:pPr algn="just"/>
            <a:r>
              <a:rPr lang="pt-PT" dirty="0" smtClean="0"/>
              <a:t>Em Moçambique, não existe disponibilidade de teste laboratorial para o CMV, nem  de tratamento, mas os pacientes devem receber TARV </a:t>
            </a:r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PT" sz="4000" dirty="0" smtClean="0">
                <a:latin typeface="Arial" charset="0"/>
              </a:rPr>
              <a:t>Leucoplasia Oral Pilosa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Leucoplasia Oral Pilosa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Associada à infecção pelo Vírus Epstein </a:t>
            </a:r>
            <a:r>
              <a:rPr lang="pt-PT" dirty="0" err="1" smtClean="0"/>
              <a:t>Barr</a:t>
            </a:r>
            <a:r>
              <a:rPr lang="pt-PT" dirty="0" smtClean="0"/>
              <a:t> (EBV). Cerca de 90% da população mundial está infectada pelo </a:t>
            </a:r>
            <a:r>
              <a:rPr lang="pt-PT" dirty="0" err="1" smtClean="0"/>
              <a:t>EBV</a:t>
            </a:r>
            <a:r>
              <a:rPr lang="pt-PT" dirty="0" smtClean="0"/>
              <a:t> </a:t>
            </a:r>
            <a:endParaRPr lang="es-ES" dirty="0" smtClean="0"/>
          </a:p>
          <a:p>
            <a:pPr algn="just"/>
            <a:r>
              <a:rPr lang="pt-PT" dirty="0" smtClean="0"/>
              <a:t>Associada à infecção pelo HIV, sobretudo nas fases avançadas da doença </a:t>
            </a:r>
          </a:p>
          <a:p>
            <a:pPr algn="just"/>
            <a:r>
              <a:rPr lang="pt-PT" dirty="0" smtClean="0"/>
              <a:t>Constitui uma condição definitória  do Estadio III da OMS </a:t>
            </a:r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Sinais e Sintomas da Leucoplasia Oral Pilosa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Placas brancas não dolorosas sobre o dorso (superior) ou nas margens laterais da língua; podem também surgir na mucosa bucal </a:t>
            </a:r>
          </a:p>
          <a:p>
            <a:pPr algn="just"/>
            <a:r>
              <a:rPr lang="pt-PT" dirty="0" smtClean="0"/>
              <a:t>Surgem como lesões pilosas ou amontoadas ou  pequenas lesões</a:t>
            </a:r>
          </a:p>
          <a:p>
            <a:pPr algn="just"/>
            <a:r>
              <a:rPr lang="pt-PT" dirty="0" smtClean="0"/>
              <a:t>São difíceis de remover e isto permite fazer o diagnóstico diferencial com as lesões de candidíase </a:t>
            </a:r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Leucoplasia Oral Pilosa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  <p:pic>
        <p:nvPicPr>
          <p:cNvPr id="4" name="Picture 3" descr="tongue oh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657600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Extensive Oral Hairy Leukoplakia Lesion on Lateral Tongu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Diagnóstico e Tratamento da Leucoplasia Oral Pilosa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3200" dirty="0" smtClean="0"/>
              <a:t>Em Moçambique, o diagnóstico é clínico</a:t>
            </a:r>
            <a:endParaRPr lang="es-ES" sz="3200" dirty="0" smtClean="0"/>
          </a:p>
          <a:p>
            <a:pPr algn="just"/>
            <a:r>
              <a:rPr lang="pt-PT" sz="3200" dirty="0" smtClean="0"/>
              <a:t>Os ARVs podem conduzir à resolução das lesões num espaço de semanas; O paciente deve iniciar o tratamento imediatamente</a:t>
            </a:r>
            <a:endParaRPr lang="es-ES" sz="3200" dirty="0" smtClean="0"/>
          </a:p>
          <a:p>
            <a:pPr algn="just"/>
            <a:r>
              <a:rPr lang="pt-PT" sz="3200" dirty="0" smtClean="0"/>
              <a:t>Pode ser usado aciclovir para o controlo do EBV, mas as recorrências são frequentes</a:t>
            </a:r>
            <a:endParaRPr lang="es-ES" sz="3200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Reacções Adversas a Medicamentos</a:t>
            </a:r>
            <a:endParaRPr lang="pt-PT" sz="4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PT" sz="4000" dirty="0" smtClean="0">
                <a:latin typeface="Arial" charset="0"/>
              </a:rPr>
              <a:t>Síndrome de Stevens-Johnson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Síndrome de Stevens-Johnson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sz="3200" dirty="0" smtClean="0"/>
              <a:t>Também conhecido como Eritema Multiforme</a:t>
            </a:r>
          </a:p>
          <a:p>
            <a:pPr algn="just"/>
            <a:r>
              <a:rPr lang="pt-PT" sz="3200" dirty="0" smtClean="0"/>
              <a:t>Existe uma forma mais severa conhecida como Necrose Epidérmica Tóxica </a:t>
            </a:r>
            <a:endParaRPr lang="es-ES" sz="3200" dirty="0" smtClean="0"/>
          </a:p>
          <a:p>
            <a:pPr algn="just"/>
            <a:r>
              <a:rPr lang="pt-PT" sz="3200" dirty="0" smtClean="0"/>
              <a:t>É uma complicação séria, com alta morbilidade e mortalidade</a:t>
            </a:r>
          </a:p>
          <a:p>
            <a:pPr algn="just"/>
            <a:r>
              <a:rPr lang="pt-PT" sz="3200" dirty="0" smtClean="0"/>
              <a:t>É uma complicação muco</a:t>
            </a:r>
            <a:r>
              <a:rPr lang="pt-PT" sz="3200" dirty="0" smtClean="0">
                <a:solidFill>
                  <a:srgbClr val="FF0000"/>
                </a:solidFill>
              </a:rPr>
              <a:t>-</a:t>
            </a:r>
            <a:r>
              <a:rPr lang="pt-PT" sz="3200" dirty="0" smtClean="0"/>
              <a:t>cutânea devido à incapacidade para metabolizar certos medicamentos</a:t>
            </a:r>
            <a:endParaRPr lang="es-ES" sz="3200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pt-PT" dirty="0" smtClean="0"/>
              <a:t> 	</a:t>
            </a:r>
            <a:r>
              <a:rPr lang="pt-PT" sz="11200" dirty="0" smtClean="0"/>
              <a:t>As lesões que afectam a pele, a boca e o esófago são muito frequentes nos doentes HIV+. Estas lesões às vezes são também comuns nos doentes HIV-, mas nos doentes HIV+ são mais persistentes ou graves e, em algumas ocasiões, pioram o estado nutricional destes. Muitas vezes, são condições de  estadio clínico da OMS.</a:t>
            </a:r>
            <a:endParaRPr lang="es-ES" sz="11200" dirty="0" smtClean="0"/>
          </a:p>
          <a:p>
            <a:pPr algn="just">
              <a:lnSpc>
                <a:spcPct val="160000"/>
              </a:lnSpc>
              <a:buNone/>
            </a:pPr>
            <a:r>
              <a:rPr lang="pt-PT" sz="11200" dirty="0" smtClean="0"/>
              <a:t> </a:t>
            </a:r>
            <a:endParaRPr lang="en-US" sz="11200" dirty="0" smtClean="0"/>
          </a:p>
          <a:p>
            <a:pPr algn="just">
              <a:buNone/>
            </a:pPr>
            <a:endParaRPr lang="en-US" sz="8600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Descrição da Síndrome</a:t>
            </a:r>
            <a:br>
              <a:rPr lang="pt-PT" dirty="0" smtClean="0">
                <a:latin typeface="Arial" charset="0"/>
              </a:rPr>
            </a:br>
            <a:r>
              <a:rPr lang="pt-PT" dirty="0" smtClean="0">
                <a:latin typeface="Arial" charset="0"/>
              </a:rPr>
              <a:t>de Stevens-Johnson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A descrição inclui o seguinte: </a:t>
            </a:r>
            <a:endParaRPr lang="es-ES" dirty="0" smtClean="0"/>
          </a:p>
          <a:p>
            <a:pPr lvl="1" algn="just"/>
            <a:r>
              <a:rPr lang="pt-PT" dirty="0" smtClean="0"/>
              <a:t>Estomatite aguda erosiva </a:t>
            </a:r>
            <a:endParaRPr lang="es-ES" dirty="0" smtClean="0"/>
          </a:p>
          <a:p>
            <a:pPr lvl="1" algn="just"/>
            <a:r>
              <a:rPr lang="pt-PT" dirty="0" smtClean="0"/>
              <a:t>Conjuntivite severa aguda </a:t>
            </a:r>
            <a:endParaRPr lang="es-ES" dirty="0" smtClean="0"/>
          </a:p>
          <a:p>
            <a:pPr lvl="1" algn="just"/>
            <a:r>
              <a:rPr lang="pt-PT" dirty="0" smtClean="0"/>
              <a:t>Erupção cutânea disseminada </a:t>
            </a:r>
            <a:endParaRPr lang="es-ES" dirty="0" smtClean="0"/>
          </a:p>
          <a:p>
            <a:pPr lvl="0" algn="just"/>
            <a:r>
              <a:rPr lang="pt-PT" dirty="0" smtClean="0"/>
              <a:t>Superfície corporal afectada &lt;10%, Síndrome de Stevens</a:t>
            </a:r>
            <a:r>
              <a:rPr lang="pt-PT" dirty="0" smtClean="0">
                <a:solidFill>
                  <a:srgbClr val="FF0000"/>
                </a:solidFill>
              </a:rPr>
              <a:t>-</a:t>
            </a:r>
            <a:r>
              <a:rPr lang="pt-PT" dirty="0" smtClean="0"/>
              <a:t>Johnson</a:t>
            </a:r>
            <a:endParaRPr lang="es-ES" dirty="0" smtClean="0"/>
          </a:p>
          <a:p>
            <a:pPr lvl="0" algn="just"/>
            <a:r>
              <a:rPr lang="pt-PT" dirty="0" smtClean="0"/>
              <a:t>Superfície corporal afectada &gt;30%, Necrólise Epidérmica Tóxica</a:t>
            </a:r>
            <a:endParaRPr lang="es-ES" dirty="0" smtClean="0"/>
          </a:p>
          <a:p>
            <a:pPr algn="just"/>
            <a:r>
              <a:rPr lang="pt-PT" dirty="0" smtClean="0"/>
              <a:t>Quanto maior a superfície corporal afectada, maior a taxa de mortalidade</a:t>
            </a:r>
            <a:endParaRPr lang="es-ES" dirty="0" smtClean="0"/>
          </a:p>
          <a:p>
            <a:endParaRPr lang="pt-PT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Etiologia da Síndrome</a:t>
            </a:r>
            <a:br>
              <a:rPr lang="pt-PT" dirty="0" smtClean="0">
                <a:latin typeface="Arial" charset="0"/>
              </a:rPr>
            </a:br>
            <a:r>
              <a:rPr lang="pt-PT" dirty="0" smtClean="0">
                <a:latin typeface="Arial" charset="0"/>
              </a:rPr>
              <a:t>de Stevens-Johnson (1)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Mais de 50% dos episódios podem estar ligados ao uso de novos medicamentos</a:t>
            </a:r>
          </a:p>
          <a:p>
            <a:pPr algn="just"/>
            <a:r>
              <a:rPr lang="pt-PT" dirty="0" smtClean="0"/>
              <a:t>Em geral, as reacções manifestam-se dentro de 14 dias depois de iniciar com os novos medicamentos</a:t>
            </a:r>
          </a:p>
          <a:p>
            <a:pPr lvl="1" algn="just"/>
            <a:r>
              <a:rPr lang="pt-PT" dirty="0" smtClean="0"/>
              <a:t>Medicamentos da família das Sulfamidas: Fansidar, CTZ, </a:t>
            </a:r>
            <a:r>
              <a:rPr lang="pt-PT" dirty="0" err="1" smtClean="0"/>
              <a:t>sulfadoxina</a:t>
            </a:r>
            <a:r>
              <a:rPr lang="pt-PT" dirty="0" smtClean="0"/>
              <a:t>,  </a:t>
            </a:r>
            <a:r>
              <a:rPr lang="pt-PT" dirty="0" err="1" smtClean="0"/>
              <a:t>sulfadiazina</a:t>
            </a:r>
            <a:r>
              <a:rPr lang="pt-PT" dirty="0" smtClean="0"/>
              <a:t>.</a:t>
            </a:r>
            <a:endParaRPr lang="es-ES" dirty="0" smtClean="0"/>
          </a:p>
          <a:p>
            <a:pPr lvl="1" algn="just"/>
            <a:r>
              <a:rPr lang="pt-PT" dirty="0" err="1" smtClean="0"/>
              <a:t>Anti-</a:t>
            </a:r>
            <a:r>
              <a:rPr lang="pt-PT" dirty="0" smtClean="0"/>
              <a:t> convulsivante: </a:t>
            </a:r>
            <a:r>
              <a:rPr lang="pt-PT" dirty="0" err="1" smtClean="0"/>
              <a:t>Carbamazepine</a:t>
            </a:r>
            <a:r>
              <a:rPr lang="pt-PT" dirty="0" smtClean="0"/>
              <a:t>, </a:t>
            </a:r>
            <a:r>
              <a:rPr lang="pt-PT" dirty="0" err="1" smtClean="0"/>
              <a:t>Fenitoina</a:t>
            </a:r>
            <a:r>
              <a:rPr lang="pt-PT" dirty="0" smtClean="0"/>
              <a:t>. </a:t>
            </a:r>
            <a:endParaRPr lang="es-ES" dirty="0" smtClean="0"/>
          </a:p>
          <a:p>
            <a:pPr lvl="1" algn="just"/>
            <a:r>
              <a:rPr lang="pt-PT" dirty="0" smtClean="0"/>
              <a:t>Anti-retrovirais: </a:t>
            </a:r>
            <a:r>
              <a:rPr lang="pt-PT" dirty="0" err="1" smtClean="0"/>
              <a:t>Nevirapina</a:t>
            </a:r>
            <a:r>
              <a:rPr lang="pt-PT" dirty="0" smtClean="0"/>
              <a:t>, </a:t>
            </a:r>
            <a:r>
              <a:rPr lang="pt-PT" dirty="0" err="1" smtClean="0"/>
              <a:t>Efavirenz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Etiologia da Síndrome </a:t>
            </a:r>
            <a:br>
              <a:rPr lang="pt-PT" dirty="0" smtClean="0">
                <a:latin typeface="Arial" charset="0"/>
              </a:rPr>
            </a:br>
            <a:r>
              <a:rPr lang="pt-PT" dirty="0" smtClean="0">
                <a:latin typeface="Arial" charset="0"/>
              </a:rPr>
              <a:t>de Stevens-Johnson (2)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3200" dirty="0" smtClean="0"/>
              <a:t>As lesões começam na face e no tronco como máculas vermelhas, depois estendem-se até aos membros e generalizam-se.</a:t>
            </a:r>
            <a:endParaRPr lang="es-ES" sz="3200" dirty="0" smtClean="0"/>
          </a:p>
          <a:p>
            <a:pPr algn="just"/>
            <a:endParaRPr lang="pt-PT" sz="3200" dirty="0" smtClean="0"/>
          </a:p>
          <a:p>
            <a:pPr algn="just"/>
            <a:r>
              <a:rPr lang="pt-PT" sz="3200" dirty="0" smtClean="0"/>
              <a:t>As membranas mucosas estão envolvidas em 90% dos pacientes; é preciso examinar todas as membranas mucosas.</a:t>
            </a:r>
            <a:endParaRPr lang="es-ES" sz="3200" dirty="0" smtClean="0"/>
          </a:p>
          <a:p>
            <a:endParaRPr lang="pt-PT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Sinais e Sintomas da Síndrome</a:t>
            </a:r>
            <a:br>
              <a:rPr lang="pt-PT" dirty="0" smtClean="0">
                <a:latin typeface="Arial" charset="0"/>
              </a:rPr>
            </a:br>
            <a:r>
              <a:rPr lang="pt-PT" dirty="0" smtClean="0">
                <a:latin typeface="Arial" charset="0"/>
              </a:rPr>
              <a:t>de Stevens-Johnson (1)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Máculas discretas, irregulares, sem relevo, de cor vermelho-escuro, na face e no tronco, estendendo-se depois para o abdómen, costas, e proximidades</a:t>
            </a:r>
          </a:p>
          <a:p>
            <a:pPr algn="just"/>
            <a:r>
              <a:rPr lang="pt-PT" dirty="0" smtClean="0"/>
              <a:t>Cobrem menos de 10% da superfície corporal </a:t>
            </a:r>
          </a:p>
          <a:p>
            <a:pPr algn="just"/>
            <a:r>
              <a:rPr lang="pt-PT" dirty="0" smtClean="0"/>
              <a:t>No centro de cada lesão pode existir uma ferida descamada e com perda de líquido</a:t>
            </a:r>
            <a:endParaRPr lang="es-ES" dirty="0" smtClean="0"/>
          </a:p>
          <a:p>
            <a:pPr algn="just"/>
            <a:r>
              <a:rPr lang="pt-PT" dirty="0" smtClean="0"/>
              <a:t>O envolvimento da membrana mucosa é observado em 90% dos pacientes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Sinais e Sintomas do Síndrome</a:t>
            </a:r>
            <a:br>
              <a:rPr lang="pt-PT" dirty="0" smtClean="0">
                <a:latin typeface="Arial" charset="0"/>
              </a:rPr>
            </a:br>
            <a:r>
              <a:rPr lang="pt-PT" dirty="0" smtClean="0">
                <a:latin typeface="Arial" charset="0"/>
              </a:rPr>
              <a:t>de Stevens-Johnson (2)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Mais comum na orofaringe, conjuntiva, genitais, ânus, árvore brônquica, esófago e cólon </a:t>
            </a:r>
            <a:endParaRPr lang="es-ES" dirty="0" smtClean="0"/>
          </a:p>
          <a:p>
            <a:pPr algn="just"/>
            <a:r>
              <a:rPr lang="pt-PT" dirty="0" smtClean="0"/>
              <a:t>Normalmente, observa-se uma elevação ligeira da temperatura </a:t>
            </a:r>
            <a:endParaRPr lang="es-ES" dirty="0" smtClean="0"/>
          </a:p>
          <a:p>
            <a:pPr algn="just"/>
            <a:r>
              <a:rPr lang="pt-PT" dirty="0" smtClean="0"/>
              <a:t>Desidratação devido à:</a:t>
            </a:r>
          </a:p>
          <a:p>
            <a:pPr lvl="1" algn="just"/>
            <a:r>
              <a:rPr lang="pt-PT" dirty="0" smtClean="0"/>
              <a:t>Evaporação através de lesões abertas na pele </a:t>
            </a:r>
            <a:endParaRPr lang="es-ES" dirty="0" smtClean="0"/>
          </a:p>
          <a:p>
            <a:pPr lvl="1" algn="just"/>
            <a:r>
              <a:rPr lang="pt-PT" dirty="0" smtClean="0"/>
              <a:t>Fraca ingestão oral</a:t>
            </a:r>
            <a:endParaRPr lang="es-ES" dirty="0" smtClean="0"/>
          </a:p>
          <a:p>
            <a:pPr lvl="1" algn="just"/>
            <a:r>
              <a:rPr lang="pt-PT" dirty="0" smtClean="0"/>
              <a:t>Diarreia profusa </a:t>
            </a:r>
          </a:p>
          <a:p>
            <a:pPr lvl="1" algn="just"/>
            <a:r>
              <a:rPr lang="pt-PT" dirty="0" smtClean="0"/>
              <a:t>Elevação da  temperatura corporal</a:t>
            </a:r>
          </a:p>
          <a:p>
            <a:pPr algn="just"/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Síndrome de Stevens-Johnson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  <p:pic>
        <p:nvPicPr>
          <p:cNvPr id="4" name="Picture 3" descr="Stevens-Johnson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4114800" cy="4514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Diagnóstico e Tratamento do Síndrome de Stevens-Johnson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O diagnóstico é principalmente clínico. Decorre com leucopenia e trombocitopenia. </a:t>
            </a:r>
            <a:endParaRPr lang="es-ES" dirty="0" smtClean="0"/>
          </a:p>
          <a:p>
            <a:pPr algn="just">
              <a:buNone/>
            </a:pPr>
            <a:r>
              <a:rPr lang="pt-PT" dirty="0" smtClean="0"/>
              <a:t> </a:t>
            </a:r>
            <a:endParaRPr lang="es-ES" dirty="0" smtClean="0"/>
          </a:p>
          <a:p>
            <a:pPr algn="just"/>
            <a:r>
              <a:rPr lang="pt-PT" dirty="0" smtClean="0"/>
              <a:t>Tratamento: </a:t>
            </a:r>
            <a:endParaRPr lang="es-ES" dirty="0" smtClean="0"/>
          </a:p>
          <a:p>
            <a:pPr lvl="1" algn="just"/>
            <a:r>
              <a:rPr lang="pt-PT" dirty="0" smtClean="0"/>
              <a:t>Suspender a medicação envolvida</a:t>
            </a:r>
          </a:p>
          <a:p>
            <a:pPr lvl="1" algn="just"/>
            <a:r>
              <a:rPr lang="pt-PT" dirty="0" smtClean="0"/>
              <a:t>Internar o paciente </a:t>
            </a:r>
          </a:p>
          <a:p>
            <a:pPr lvl="1" algn="just"/>
            <a:r>
              <a:rPr lang="pt-PT" dirty="0" err="1" smtClean="0"/>
              <a:t>Reidratação</a:t>
            </a:r>
            <a:r>
              <a:rPr lang="pt-PT" dirty="0" smtClean="0"/>
              <a:t> endovenosa</a:t>
            </a:r>
          </a:p>
          <a:p>
            <a:pPr lvl="1" algn="just"/>
            <a:r>
              <a:rPr lang="pt-PT" dirty="0" smtClean="0"/>
              <a:t>Tratar as áreas afectadas como queimaduras</a:t>
            </a:r>
            <a:endParaRPr lang="es-ES" dirty="0" smtClean="0"/>
          </a:p>
          <a:p>
            <a:pPr lvl="1" algn="just"/>
            <a:r>
              <a:rPr lang="pt-PT" dirty="0" smtClean="0"/>
              <a:t>Suspender o TARV (se for a causa) e consultar o médico </a:t>
            </a:r>
            <a:endParaRPr lang="es-ES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Outras Doenças</a:t>
            </a:r>
            <a:endParaRPr lang="pt-PT" sz="4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PT" sz="4000" dirty="0" smtClean="0">
                <a:latin typeface="Arial" charset="0"/>
              </a:rPr>
              <a:t>Gengivite e Periodontite Necrótica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Gengivite e Periodontite Necrótica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3200" dirty="0" smtClean="0"/>
              <a:t>Processos destrutivos severos do tecido gengival ou da parte óssea, ou ambos</a:t>
            </a:r>
          </a:p>
          <a:p>
            <a:pPr algn="just"/>
            <a:r>
              <a:rPr lang="pt-PT" sz="3200" dirty="0" smtClean="0"/>
              <a:t>Indicam imunossupressão severa</a:t>
            </a:r>
          </a:p>
          <a:p>
            <a:pPr algn="just"/>
            <a:r>
              <a:rPr lang="pt-PT" sz="3200" dirty="0" smtClean="0"/>
              <a:t>Doenças do </a:t>
            </a:r>
            <a:r>
              <a:rPr lang="pt-PT" sz="3200" dirty="0" err="1" smtClean="0"/>
              <a:t>Estadio</a:t>
            </a:r>
            <a:r>
              <a:rPr lang="pt-PT" sz="3200" dirty="0" smtClean="0"/>
              <a:t> III do SIDA </a:t>
            </a:r>
            <a:endParaRPr lang="es-ES" sz="3200" dirty="0" smtClean="0"/>
          </a:p>
          <a:p>
            <a:pPr algn="just"/>
            <a:r>
              <a:rPr lang="pt-PT" sz="3200" dirty="0" smtClean="0"/>
              <a:t>A dor pode ser severa e provocar como resultado a malnutrição. Portanto, o diagnóstico e a gestão destas doenças são importantes</a:t>
            </a:r>
            <a:endParaRPr lang="es-ES" sz="3200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Objectivos de Aprendizagem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No final desta unidade, os formandos devem ser capazes de</a:t>
            </a:r>
            <a:r>
              <a:rPr lang="en-US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Identificar as complicações comuns da boca e do esófago em pacientes com HIV 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Fazer anamnese e exame físico necessários para avaliar as doenças</a:t>
            </a:r>
            <a:r>
              <a:rPr lang="pt-PT" sz="2400" dirty="0" smtClean="0">
                <a:solidFill>
                  <a:srgbClr val="FF0000"/>
                </a:solidFill>
              </a:rPr>
              <a:t> </a:t>
            </a:r>
            <a:r>
              <a:rPr lang="pt-PT" sz="2400" dirty="0" smtClean="0"/>
              <a:t>específicas da boca e do esófago no doente HIV+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Tratar os problemas da boca e do esófago nos doentes HIV+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Identificar os casos e situações onde se recomenda a transferência para Unidades de Saúde especializadas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pt-PT" sz="2400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Anamnese e Exame físico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Anamnese: </a:t>
            </a:r>
            <a:endParaRPr lang="es-ES" dirty="0" smtClean="0"/>
          </a:p>
          <a:p>
            <a:pPr lvl="1" algn="just"/>
            <a:r>
              <a:rPr lang="pt-PT" sz="2800" dirty="0" smtClean="0"/>
              <a:t>Os pacientes queixam-se de dores na gengiva, “dores profundas no maxilar” e dos  dentes. Aparece ulceração nas mesmas áreas. </a:t>
            </a:r>
            <a:endParaRPr lang="es-ES" sz="2800" dirty="0" smtClean="0"/>
          </a:p>
          <a:p>
            <a:pPr algn="just"/>
            <a:r>
              <a:rPr lang="pt-PT" dirty="0" smtClean="0"/>
              <a:t>Exame físico:</a:t>
            </a:r>
            <a:endParaRPr lang="es-ES" dirty="0" smtClean="0"/>
          </a:p>
          <a:p>
            <a:pPr lvl="1" algn="just"/>
            <a:r>
              <a:rPr lang="pt-PT" sz="2800" dirty="0" smtClean="0"/>
              <a:t>Grande destruição da gengiva com características </a:t>
            </a:r>
            <a:r>
              <a:rPr lang="pt-PT" sz="2800" dirty="0" err="1" smtClean="0"/>
              <a:t>ulcerativas</a:t>
            </a:r>
            <a:r>
              <a:rPr lang="pt-PT" sz="2800" dirty="0" smtClean="0"/>
              <a:t> e enfraquecimento dos dentes, exposição extensiva dos ossos e necrose </a:t>
            </a:r>
            <a:endParaRPr lang="es-ES" sz="2800" dirty="0" smtClean="0"/>
          </a:p>
          <a:p>
            <a:endParaRPr lang="es-ES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Gengivite Necrótica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  <p:pic>
        <p:nvPicPr>
          <p:cNvPr id="4" name="Picture 3" descr="gingivitis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696200" cy="419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Peridotite </a:t>
            </a:r>
            <a:r>
              <a:rPr lang="pt-PT" dirty="0" err="1" smtClean="0">
                <a:latin typeface="Arial" charset="0"/>
              </a:rPr>
              <a:t>Ulcerativa</a:t>
            </a:r>
            <a:r>
              <a:rPr lang="pt-PT" dirty="0" smtClean="0">
                <a:latin typeface="Arial" charset="0"/>
              </a:rPr>
              <a:t> Necrótica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PT" sz="4000" dirty="0" smtClean="0">
                <a:latin typeface="Arial" charset="0"/>
              </a:rPr>
              <a:t>Úlceras Aftosas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</a:rPr>
              <a:t>Úlceras Aftosas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3200" dirty="0" smtClean="0"/>
              <a:t>Doença ulcerosa da boca de etiologia desconhecida</a:t>
            </a:r>
          </a:p>
          <a:p>
            <a:pPr algn="just"/>
            <a:r>
              <a:rPr lang="pt-PT" sz="3200" dirty="0" smtClean="0"/>
              <a:t>Associada a estados de imunossupressão</a:t>
            </a:r>
            <a:endParaRPr lang="es-ES" sz="3200" dirty="0" smtClean="0"/>
          </a:p>
          <a:p>
            <a:pPr algn="just"/>
            <a:r>
              <a:rPr lang="pt-PT" sz="3200" dirty="0" smtClean="0"/>
              <a:t>As ulcerações aftosas orais recorrentes são identificadas como uma doença do </a:t>
            </a:r>
            <a:r>
              <a:rPr lang="pt-PT" sz="3200" dirty="0" err="1" smtClean="0"/>
              <a:t>Estadio</a:t>
            </a:r>
            <a:r>
              <a:rPr lang="pt-PT" sz="3200" dirty="0" smtClean="0"/>
              <a:t> II da classificação da OMS </a:t>
            </a:r>
          </a:p>
          <a:p>
            <a:pPr algn="just"/>
            <a:r>
              <a:rPr lang="pt-PT" sz="3200" dirty="0" smtClean="0"/>
              <a:t>São diferentes das úlceras crónicas provocadas pelo vírus Herpes Simplex</a:t>
            </a:r>
            <a:endParaRPr lang="es-ES" sz="3200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Anamnese e Exame Físico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sz="2600" i="1" dirty="0" smtClean="0"/>
              <a:t>Anamnese: </a:t>
            </a:r>
            <a:endParaRPr lang="es-ES" sz="2600" dirty="0" smtClean="0"/>
          </a:p>
          <a:p>
            <a:pPr lvl="1" algn="just"/>
            <a:r>
              <a:rPr lang="pt-PT" dirty="0" smtClean="0"/>
              <a:t>Os pacientes queixam-se de dores, ardor e/ou sensações dormentes no local onde a úlcera surge </a:t>
            </a:r>
          </a:p>
          <a:p>
            <a:pPr lvl="1" algn="just"/>
            <a:r>
              <a:rPr lang="pt-PT" dirty="0" smtClean="0"/>
              <a:t>Podem existir antecedentes de trauma (alimentos e líquidos quentes) </a:t>
            </a:r>
          </a:p>
          <a:p>
            <a:pPr lvl="1" algn="just"/>
            <a:r>
              <a:rPr lang="pt-PT" dirty="0" smtClean="0"/>
              <a:t>As dores podem limitar a ingestão de alimentos</a:t>
            </a:r>
          </a:p>
          <a:p>
            <a:pPr algn="just"/>
            <a:r>
              <a:rPr lang="pt-PT" sz="2600" i="1" dirty="0" smtClean="0"/>
              <a:t>Exame físico: </a:t>
            </a:r>
            <a:endParaRPr lang="es-ES" sz="2600" dirty="0" smtClean="0"/>
          </a:p>
          <a:p>
            <a:pPr lvl="1" algn="just"/>
            <a:r>
              <a:rPr lang="pt-PT" dirty="0" smtClean="0"/>
              <a:t>Úlceras locais, sem danos em redor, não destrutivas e podem ser localizadas em toda a região da orofaringe </a:t>
            </a:r>
          </a:p>
          <a:p>
            <a:pPr lvl="1" algn="just"/>
            <a:r>
              <a:rPr lang="pt-PT" dirty="0" smtClean="0"/>
              <a:t>O seu tamanho varia de 3 mm a 1 cm de diâmetro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lvl="0" algn="just"/>
            <a:endParaRPr lang="pt-PT" dirty="0" smtClean="0"/>
          </a:p>
          <a:p>
            <a:pPr lvl="0" algn="just"/>
            <a:endParaRPr lang="pt-PT" dirty="0" smtClean="0"/>
          </a:p>
          <a:p>
            <a:pPr lvl="0" algn="just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Úlceras Aftosas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  <p:pic>
        <p:nvPicPr>
          <p:cNvPr id="4" name="Picture 3" descr="Apthous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114800" cy="419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major_apthous_ulcer_pre_thalid_therapy_m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PT" dirty="0" smtClean="0">
                <a:latin typeface="Arial" charset="0"/>
              </a:rPr>
              <a:t>Parotidite do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Parotidite do HIV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3200" dirty="0" smtClean="0"/>
              <a:t>Inflamação da glândula parótida </a:t>
            </a:r>
          </a:p>
          <a:p>
            <a:pPr algn="just"/>
            <a:r>
              <a:rPr lang="pt-PT" sz="3200" dirty="0" smtClean="0">
                <a:latin typeface="Calibri"/>
              </a:rPr>
              <a:t>É 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comum</a:t>
            </a:r>
            <a:r>
              <a:rPr lang="pt-PT" sz="3200" dirty="0" smtClean="0">
                <a:latin typeface="Calibri"/>
              </a:rPr>
              <a:t> 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PT" sz="3200" dirty="0" smtClean="0"/>
              <a:t> aumento da glândula parótida, com comprometimento da sua função</a:t>
            </a:r>
          </a:p>
          <a:p>
            <a:pPr algn="just"/>
            <a:r>
              <a:rPr lang="pt-PT" sz="3200" dirty="0" smtClean="0"/>
              <a:t>Mais frequente em crianças infectadas pelo HIV, mas pode estar também presente em adultos</a:t>
            </a:r>
            <a:endParaRPr lang="es-ES" sz="3200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Anamnese e Exame Físico 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i="1" dirty="0" smtClean="0"/>
              <a:t>Anamnese</a:t>
            </a:r>
            <a:r>
              <a:rPr lang="pt-PT" dirty="0" smtClean="0"/>
              <a:t>: </a:t>
            </a:r>
            <a:endParaRPr lang="es-ES" dirty="0" smtClean="0"/>
          </a:p>
          <a:p>
            <a:pPr lvl="1" algn="just"/>
            <a:r>
              <a:rPr lang="pt-PT" dirty="0" smtClean="0"/>
              <a:t>O paciente queixa-se  de boca seca e inchaço, pode-se apresentar durante semanas a meses e não é dolorosa</a:t>
            </a:r>
          </a:p>
          <a:p>
            <a:pPr lvl="1" algn="just"/>
            <a:r>
              <a:rPr lang="pt-PT" dirty="0" smtClean="0"/>
              <a:t>Quando é dolorosa, devemos pensar em sobreinfecção bacteriana</a:t>
            </a:r>
            <a:endParaRPr lang="es-ES" dirty="0" smtClean="0"/>
          </a:p>
          <a:p>
            <a:pPr algn="just"/>
            <a:r>
              <a:rPr lang="pt-PT" i="1" dirty="0" smtClean="0"/>
              <a:t>Exame físico: </a:t>
            </a:r>
            <a:endParaRPr lang="es-ES" dirty="0" smtClean="0"/>
          </a:p>
          <a:p>
            <a:pPr lvl="1" algn="just"/>
            <a:r>
              <a:rPr lang="pt-PT" dirty="0" smtClean="0"/>
              <a:t>Muitas vezes o inchaço é aparente sob inspecção visual, não dolorosa sob apalpação.</a:t>
            </a:r>
            <a:endParaRPr lang="es-ES" dirty="0" smtClean="0"/>
          </a:p>
          <a:p>
            <a:pPr lvl="1" algn="just"/>
            <a:r>
              <a:rPr lang="pt-PT" dirty="0" smtClean="0"/>
              <a:t>Examinar o canal de saída da parótida (dentro da boca) e fazer uma massagem da glândula várias vezes; observar se aparece uma descarga purulenta na abertura do canal</a:t>
            </a:r>
            <a:endParaRPr lang="es-ES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Morfologia da Boca</a:t>
            </a:r>
            <a:endParaRPr lang="pt-P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696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Diagnóstico e Tratamento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PT" i="1" dirty="0" smtClean="0"/>
              <a:t>Diagnóstico: </a:t>
            </a:r>
            <a:endParaRPr lang="es-ES" dirty="0" smtClean="0"/>
          </a:p>
          <a:p>
            <a:pPr lvl="1" algn="just"/>
            <a:r>
              <a:rPr lang="pt-PT" dirty="0" smtClean="0"/>
              <a:t>É um diagnóstico clínico. O ponto mais importante é a eliminação da sobreinfecção bacteriana, se existir</a:t>
            </a:r>
            <a:endParaRPr lang="es-ES" dirty="0" smtClean="0"/>
          </a:p>
          <a:p>
            <a:pPr algn="just"/>
            <a:r>
              <a:rPr lang="pt-PT" i="1" dirty="0" smtClean="0"/>
              <a:t> Tratamento: </a:t>
            </a:r>
            <a:endParaRPr lang="es-ES" dirty="0" smtClean="0"/>
          </a:p>
          <a:p>
            <a:pPr lvl="1" algn="just"/>
            <a:r>
              <a:rPr lang="pt-PT" dirty="0" smtClean="0"/>
              <a:t>Não existe tratamento específico para a parotidite do HIV, contudo o TARV pode ser um factor importante para melhorá-la.</a:t>
            </a:r>
            <a:r>
              <a:rPr lang="es-ES" dirty="0" smtClean="0"/>
              <a:t> </a:t>
            </a:r>
          </a:p>
          <a:p>
            <a:pPr algn="just"/>
            <a:r>
              <a:rPr lang="pt-PT" dirty="0" smtClean="0"/>
              <a:t> </a:t>
            </a:r>
            <a:r>
              <a:rPr lang="pt-PT" i="1" dirty="0" smtClean="0"/>
              <a:t>Diagnóstico diferencial:</a:t>
            </a:r>
            <a:endParaRPr lang="es-ES" i="1" dirty="0" smtClean="0"/>
          </a:p>
          <a:p>
            <a:pPr lvl="1" algn="just"/>
            <a:r>
              <a:rPr lang="pt-PT" dirty="0" smtClean="0"/>
              <a:t>TB </a:t>
            </a:r>
            <a:r>
              <a:rPr lang="pt-PT" dirty="0" err="1" smtClean="0"/>
              <a:t>extrapulmonar</a:t>
            </a:r>
            <a:r>
              <a:rPr lang="pt-PT" dirty="0" smtClean="0"/>
              <a:t>, descartar história de TB.</a:t>
            </a:r>
            <a:endParaRPr lang="es-ES" dirty="0" smtClean="0"/>
          </a:p>
          <a:p>
            <a:pPr lvl="1" algn="just"/>
            <a:r>
              <a:rPr lang="pt-PT" dirty="0" smtClean="0"/>
              <a:t>Infecção viral (Papeiras)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PT" sz="4000" dirty="0" smtClean="0">
                <a:latin typeface="Arial" charset="0"/>
              </a:rPr>
              <a:t>Sífilis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Sífilis (1)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As </a:t>
            </a:r>
            <a:r>
              <a:rPr lang="pt-PT" b="1" dirty="0" smtClean="0"/>
              <a:t>lesões primárias de sífilis </a:t>
            </a:r>
            <a:r>
              <a:rPr lang="pt-PT" dirty="0" smtClean="0"/>
              <a:t>podem ocorrer na boca dependendo da via de exposição </a:t>
            </a:r>
            <a:endParaRPr lang="es-ES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As </a:t>
            </a:r>
            <a:r>
              <a:rPr lang="pt-PT" b="1" dirty="0" smtClean="0"/>
              <a:t>lesões de sífilis secundária </a:t>
            </a:r>
            <a:r>
              <a:rPr lang="pt-PT" dirty="0" smtClean="0"/>
              <a:t>são muitas vezes cutâneas. No entanto, 10 a 15% dos casos de lesão podem surgir nas mucosas (orofaringe) como erosões superficiais, “manchas mucosas”, altamente contagiosas.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Sífilis (2)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b="1" dirty="0" smtClean="0"/>
              <a:t>Anamnese e exame físico</a:t>
            </a:r>
          </a:p>
          <a:p>
            <a:pPr lvl="1" algn="just"/>
            <a:r>
              <a:rPr lang="pt-PT" sz="2800" dirty="0" smtClean="0"/>
              <a:t>Examine pele e mucosas à procura de lesões de sífilis primária (úlcera) ou secundária</a:t>
            </a:r>
          </a:p>
          <a:p>
            <a:pPr lvl="1" algn="just"/>
            <a:r>
              <a:rPr lang="pt-PT" sz="2800" dirty="0" smtClean="0"/>
              <a:t>É frequente que os pacientes relatem uma história de erupção cutânea (já passada) </a:t>
            </a:r>
          </a:p>
          <a:p>
            <a:pPr algn="just">
              <a:buFont typeface="Arial" pitchFamily="34" charset="0"/>
              <a:buChar char="•"/>
            </a:pPr>
            <a:r>
              <a:rPr lang="pt-PT" b="1" dirty="0" smtClean="0"/>
              <a:t>Diagnóstico e tratamento</a:t>
            </a:r>
            <a:endParaRPr lang="es-ES" dirty="0" smtClean="0"/>
          </a:p>
          <a:p>
            <a:pPr lvl="1" algn="just"/>
            <a:r>
              <a:rPr lang="pt-PT" sz="2800" dirty="0" smtClean="0"/>
              <a:t>O diagnóstico é clínico e de laboratório, teste de VDRL/RPR </a:t>
            </a:r>
            <a:endParaRPr lang="es-ES" sz="2800" dirty="0" smtClean="0"/>
          </a:p>
          <a:p>
            <a:pPr lvl="1" algn="just"/>
            <a:r>
              <a:rPr lang="pt-PT" sz="2800" dirty="0" smtClean="0"/>
              <a:t>Tratamento com Penicilina (protocolo do MISAU)</a:t>
            </a:r>
            <a:endParaRPr lang="es-ES" sz="2800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Sífilis</a:t>
            </a:r>
            <a:endParaRPr 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  <p:pic>
        <p:nvPicPr>
          <p:cNvPr id="4" name="Picture 3" descr="oralsyphilis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ralsyphilisimage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848600" cy="2209800"/>
          </a:xfrm>
        </p:spPr>
        <p:txBody>
          <a:bodyPr/>
          <a:lstStyle/>
          <a:p>
            <a:pPr algn="ctr"/>
            <a:r>
              <a:rPr lang="pt-PT" dirty="0" smtClean="0"/>
              <a:t>Abordagem do Paciente com Problemas na Boca ou com Dificuldades para Engolir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Consulta do Paciente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dirty="0" smtClean="0"/>
              <a:t>Em todas as consultas do paciente, pergunte:</a:t>
            </a:r>
            <a:endParaRPr lang="es-ES" dirty="0" smtClean="0"/>
          </a:p>
          <a:p>
            <a:pPr lvl="0" algn="just"/>
            <a:r>
              <a:rPr lang="pt-PT" dirty="0" smtClean="0"/>
              <a:t>Tem problemas na boca?</a:t>
            </a:r>
            <a:endParaRPr lang="es-ES" dirty="0" smtClean="0"/>
          </a:p>
          <a:p>
            <a:pPr lvl="0" algn="just"/>
            <a:r>
              <a:rPr lang="pt-PT" dirty="0" smtClean="0"/>
              <a:t>Tem algum problema, dor ao engolir?</a:t>
            </a:r>
            <a:endParaRPr lang="es-ES" dirty="0" smtClean="0"/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Na primeira consulta, faça sempre um exame completo da boca usando um foco de luz e uma espátula para a língua. </a:t>
            </a:r>
          </a:p>
          <a:p>
            <a:pPr algn="just"/>
            <a:r>
              <a:rPr lang="pt-PT" dirty="0" smtClean="0"/>
              <a:t>Observe também por baixo da língua, em ambos os lados da boca e o mais profundo possível. </a:t>
            </a:r>
            <a:endParaRPr lang="es-ES" dirty="0" smtClean="0"/>
          </a:p>
          <a:p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Pontos-chave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pt-PT" dirty="0" smtClean="0"/>
              <a:t>As lesões orais e do esófago podem interferir com a nutrição, portanto, pioram o estado nutricional do doente</a:t>
            </a:r>
          </a:p>
          <a:p>
            <a:pPr algn="just"/>
            <a:r>
              <a:rPr lang="pt-PT" dirty="0" smtClean="0"/>
              <a:t>As lesões </a:t>
            </a:r>
            <a:r>
              <a:rPr lang="pt-PT" dirty="0" err="1" smtClean="0"/>
              <a:t>oro-esofágicas</a:t>
            </a:r>
            <a:r>
              <a:rPr lang="pt-PT" dirty="0" smtClean="0"/>
              <a:t> constituem uma condição para o </a:t>
            </a:r>
            <a:r>
              <a:rPr lang="pt-PT" dirty="0" err="1" smtClean="0"/>
              <a:t>estadiamento</a:t>
            </a:r>
            <a:r>
              <a:rPr lang="pt-PT" dirty="0" smtClean="0"/>
              <a:t> do paciente conforme a classificação da OMS</a:t>
            </a:r>
          </a:p>
          <a:p>
            <a:pPr lvl="0" algn="just">
              <a:buNone/>
            </a:pPr>
            <a:endParaRPr lang="es-ES" dirty="0" smtClean="0"/>
          </a:p>
          <a:p>
            <a:pPr lvl="0" algn="just"/>
            <a:r>
              <a:rPr lang="pt-PT" dirty="0" smtClean="0"/>
              <a:t>É importante fazer o diagnóstico diferencial entre as infecções oportunistas e as reacções adversas aos medicamentos que podem se apresentar como problemas da boca e esófago</a:t>
            </a:r>
          </a:p>
          <a:p>
            <a:pPr lvl="0" algn="just">
              <a:buNone/>
            </a:pPr>
            <a:endParaRPr lang="es-ES" dirty="0" smtClean="0"/>
          </a:p>
          <a:p>
            <a:pPr algn="just"/>
            <a:endParaRPr lang="es-ES" dirty="0" smtClean="0"/>
          </a:p>
          <a:p>
            <a:pPr lvl="0"/>
            <a:endParaRPr lang="pt-PT" dirty="0" smtClean="0"/>
          </a:p>
          <a:p>
            <a:pPr lvl="0"/>
            <a:endParaRPr lang="pt-PT" dirty="0" smtClean="0"/>
          </a:p>
          <a:p>
            <a:pPr lvl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Morfologia do Esófago</a:t>
            </a:r>
            <a:endParaRPr lang="es-E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Complicações da Boca e do Esófago e HIV/SIDA (1)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Arial" charset="0"/>
              </a:rPr>
              <a:t>Complicações da boca e do esófago podem ser </a:t>
            </a:r>
            <a:r>
              <a:rPr lang="pt-PT" b="1" dirty="0" smtClean="0">
                <a:latin typeface="Arial" charset="0"/>
              </a:rPr>
              <a:t>s</a:t>
            </a:r>
            <a:r>
              <a:rPr lang="pt-PT" altLang="ja-JP" b="1" dirty="0" smtClean="0">
                <a:latin typeface="Arial" charset="0"/>
                <a:ea typeface="ＭＳ Ｐゴシック" pitchFamily="-16" charset="-128"/>
              </a:rPr>
              <a:t>í</a:t>
            </a:r>
            <a:r>
              <a:rPr lang="pt-PT" b="1" dirty="0" smtClean="0">
                <a:latin typeface="Arial" charset="0"/>
              </a:rPr>
              <a:t>ndromes iniciais </a:t>
            </a:r>
            <a:r>
              <a:rPr lang="pt-PT" dirty="0" smtClean="0">
                <a:latin typeface="Arial" charset="0"/>
              </a:rPr>
              <a:t>frequentes que surgem em pacientes com HIV, tais como a Candidíase Oral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charset="0"/>
              </a:rPr>
              <a:t>Quer a doença oral por cândida, quer outras condições (leucoplasia oral pilosa) frequentemente associadas à imunossupressão, recebem a classificação de doenças ligadas ao SIDA. </a:t>
            </a:r>
            <a:endParaRPr lang="pt-PT" sz="20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Complicações da Boca e do Esófago e HIV/SIDA (2)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pt-PT" sz="2600" dirty="0" smtClean="0">
                <a:latin typeface="Arial" charset="0"/>
              </a:rPr>
              <a:t>Não existe lesão oral específica que seja  </a:t>
            </a:r>
            <a:r>
              <a:rPr lang="pt-PT" sz="2600" b="1" dirty="0" smtClean="0">
                <a:latin typeface="Arial" charset="0"/>
              </a:rPr>
              <a:t>exclusivamente</a:t>
            </a:r>
            <a:r>
              <a:rPr lang="pt-PT" sz="2600" b="1" i="1" dirty="0" smtClean="0">
                <a:latin typeface="Arial" charset="0"/>
              </a:rPr>
              <a:t> </a:t>
            </a:r>
            <a:r>
              <a:rPr lang="pt-PT" sz="2600" dirty="0" smtClean="0">
                <a:latin typeface="Arial" charset="0"/>
              </a:rPr>
              <a:t>associada à infecção pelo HIV</a:t>
            </a:r>
            <a:r>
              <a:rPr lang="pt-PT" sz="26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r>
              <a:rPr lang="pt-PT" sz="2600" dirty="0" smtClean="0">
                <a:latin typeface="Arial" charset="0"/>
              </a:rPr>
              <a:t>A presença de uma ou mais lesões discutidas nesta sessão deve sugerir  principalmente a infecção pelo HIV.</a:t>
            </a:r>
          </a:p>
          <a:p>
            <a:pPr lvl="1" algn="just"/>
            <a:r>
              <a:rPr lang="pt-PT" dirty="0" smtClean="0">
                <a:latin typeface="Arial" charset="0"/>
              </a:rPr>
              <a:t>Doenças comuns à população saudável t</a:t>
            </a:r>
            <a:r>
              <a:rPr lang="pt-PT" altLang="ja-JP" dirty="0" smtClean="0">
                <a:latin typeface="Arial" charset="0"/>
                <a:ea typeface="ＭＳ Ｐゴシック" pitchFamily="-16" charset="-128"/>
              </a:rPr>
              <a:t>ê</a:t>
            </a:r>
            <a:r>
              <a:rPr lang="pt-PT" dirty="0" smtClean="0">
                <a:latin typeface="Arial" charset="0"/>
              </a:rPr>
              <a:t>m impacto significativo em pacientes com HIV</a:t>
            </a:r>
            <a:r>
              <a:rPr lang="pt-PT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lvl="1" algn="just"/>
            <a:r>
              <a:rPr lang="pt-PT" dirty="0" smtClean="0">
                <a:latin typeface="Arial" charset="0"/>
              </a:rPr>
              <a:t>Condições que aparecem na cavidade bocal podem ser infecciosas, inflamatórias benignas ou neoplásicas.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392&quot;&gt;&lt;/object&gt;&lt;object type=&quot;2&quot; unique_id=&quot;10393&quot;&gt;&lt;object type=&quot;3&quot; unique_id=&quot;10394&quot;&gt;&lt;property id=&quot;20148&quot; value=&quot;5&quot;/&gt;&lt;property id=&quot;20300&quot; value=&quot;Slide 1&quot;/&gt;&lt;property id=&quot;20307&quot; value=&quot;256&quot;/&gt;&lt;/object&gt;&lt;object type=&quot;3&quot; unique_id=&quot;10395&quot;&gt;&lt;property id=&quot;20148&quot; value=&quot;5&quot;/&gt;&lt;property id=&quot;20300&quot; value=&quot;Slide 2 - &amp;quot;Divisão do Módulo&amp;quot;&quot;/&gt;&lt;property id=&quot;20307&quot; value=&quot;429&quot;/&gt;&lt;/object&gt;&lt;object type=&quot;3&quot; unique_id=&quot;10396&quot;&gt;&lt;property id=&quot;20148&quot; value=&quot;5&quot;/&gt;&lt;property id=&quot;20300&quot; value=&quot;Slide 3&quot;/&gt;&lt;property id=&quot;20307&quot; value=&quot;428&quot;/&gt;&lt;/object&gt;&lt;object type=&quot;3&quot; unique_id=&quot;10397&quot;&gt;&lt;property id=&quot;20148&quot; value=&quot;5&quot;/&gt;&lt;property id=&quot;20300&quot; value=&quot;Slide 4 - &amp;quot;Introdução&amp;quot;&quot;/&gt;&lt;property id=&quot;20307&quot; value=&quot;355&quot;/&gt;&lt;/object&gt;&lt;object type=&quot;3&quot; unique_id=&quot;10398&quot;&gt;&lt;property id=&quot;20148&quot; value=&quot;5&quot;/&gt;&lt;property id=&quot;20300&quot; value=&quot;Slide 5 - &amp;quot;Objectivos de Aprendizagem&amp;quot;&quot;/&gt;&lt;property id=&quot;20307&quot; value=&quot;430&quot;/&gt;&lt;/object&gt;&lt;object type=&quot;3&quot; unique_id=&quot;10399&quot;&gt;&lt;property id=&quot;20148&quot; value=&quot;5&quot;/&gt;&lt;property id=&quot;20300&quot; value=&quot;Slide 6 - &amp;quot;Morfologia da Boca&amp;quot;&quot;/&gt;&lt;property id=&quot;20307&quot; value=&quot;356&quot;/&gt;&lt;/object&gt;&lt;object type=&quot;3&quot; unique_id=&quot;10400&quot;&gt;&lt;property id=&quot;20148&quot; value=&quot;5&quot;/&gt;&lt;property id=&quot;20300&quot; value=&quot;Slide 7 - &amp;quot;Morfologia do Esófago&amp;quot;&quot;/&gt;&lt;property id=&quot;20307&quot; value=&quot;357&quot;/&gt;&lt;/object&gt;&lt;object type=&quot;3&quot; unique_id=&quot;10401&quot;&gt;&lt;property id=&quot;20148&quot; value=&quot;5&quot;/&gt;&lt;property id=&quot;20300&quot; value=&quot;Slide 8 - &amp;quot;&amp;#x0D;&amp;#x0A;Complicações da Boca e do Esófago e HIV/SIDA (1)&amp;#x0D;&amp;#x0A;&amp;quot;&quot;/&gt;&lt;property id=&quot;20307&quot; value=&quot;358&quot;/&gt;&lt;/object&gt;&lt;object type=&quot;3&quot; unique_id=&quot;10402&quot;&gt;&lt;property id=&quot;20148&quot; value=&quot;5&quot;/&gt;&lt;property id=&quot;20300&quot; value=&quot;Slide 9 - &amp;quot;&amp;#x0D;&amp;#x0A;Complicações da Boca e do Esófago e HIV/SIDA (2)&amp;#x0D;&amp;#x0A;&amp;quot;&quot;/&gt;&lt;property id=&quot;20307&quot; value=&quot;359&quot;/&gt;&lt;/object&gt;&lt;object type=&quot;3&quot; unique_id=&quot;10403&quot;&gt;&lt;property id=&quot;20148&quot; value=&quot;5&quot;/&gt;&lt;property id=&quot;20300&quot; value=&quot;Slide 10 - &amp;quot;&amp;#x0D;&amp;#x0A;Causas das Complicações da Boca e do Esófago no HIV/SIDA (1) &amp;#x0D;&amp;#x0A;&amp;quot;&quot;/&gt;&lt;property id=&quot;20307&quot; value=&quot;360&quot;/&gt;&lt;/object&gt;&lt;object type=&quot;3&quot; unique_id=&quot;10404&quot;&gt;&lt;property id=&quot;20148&quot; value=&quot;5&quot;/&gt;&lt;property id=&quot;20300&quot; value=&quot;Slide 11 - &amp;quot;&amp;#x0D;&amp;#x0A;Causas das Complicações da Boca e do Esófago no HIV/SIDA (2) &amp;#x0D;&amp;#x0A;&amp;quot;&quot;/&gt;&lt;property id=&quot;20307&quot; value=&quot;427&quot;/&gt;&lt;/object&gt;&lt;object type=&quot;3&quot; unique_id=&quot;10405&quot;&gt;&lt;property id=&quot;20148&quot; value=&quot;5&quot;/&gt;&lt;property id=&quot;20300&quot; value=&quot;Slide 12 - &amp;quot;Infecções Oportunistas Causadas pela Cândida sp.&amp;quot;&quot;/&gt;&lt;property id=&quot;20307&quot; value=&quot;363&quot;/&gt;&lt;/object&gt;&lt;object type=&quot;3&quot; unique_id=&quot;10406&quot;&gt;&lt;property id=&quot;20148&quot; value=&quot;5&quot;/&gt;&lt;property id=&quot;20300&quot; value=&quot;Slide 13 - &amp;quot;&amp;#x0D;&amp;#x0A;Candidíase da Boca e do Esófago &amp;#x0D;&amp;#x0A;&amp;quot;&quot;/&gt;&lt;property id=&quot;20307&quot; value=&quot;361&quot;/&gt;&lt;/object&gt;&lt;object type=&quot;3&quot; unique_id=&quot;10407&quot;&gt;&lt;property id=&quot;20148&quot; value=&quot;5&quot;/&gt;&lt;property id=&quot;20300&quot; value=&quot;Slide 14 - &amp;quot;&amp;#x0D;&amp;#x0A;Candidíase da Boca e do Esófago e Estadiamento&amp;#x0D;&amp;#x0A;&amp;quot;&quot;/&gt;&lt;property id=&quot;20307&quot; value=&quot;364&quot;/&gt;&lt;/object&gt;&lt;object type=&quot;3&quot; unique_id=&quot;10408&quot;&gt;&lt;property id=&quot;20148&quot; value=&quot;5&quot;/&gt;&lt;property id=&quot;20300&quot; value=&quot;Slide 15 - &amp;quot;&amp;#x0D;&amp;#x0A;Tipos de Doenças Causadas por Cândidas&amp;#x0D;&amp;#x0A;&amp;quot;&quot;/&gt;&lt;property id=&quot;20307&quot; value=&quot;365&quot;/&gt;&lt;/object&gt;&lt;object type=&quot;3&quot; unique_id=&quot;10409&quot;&gt;&lt;property id=&quot;20148&quot; value=&quot;5&quot;/&gt;&lt;property id=&quot;20300&quot; value=&quot;Slide 16 - &amp;quot;&amp;#x0D;&amp;#x0A;Classificação da Candidíase Oral&amp;#x0D;&amp;#x0A;&amp;quot;&quot;/&gt;&lt;property id=&quot;20307&quot; value=&quot;366&quot;/&gt;&lt;/object&gt;&lt;object type=&quot;3&quot; unique_id=&quot;10410&quot;&gt;&lt;property id=&quot;20148&quot; value=&quot;5&quot;/&gt;&lt;property id=&quot;20300&quot; value=&quot;Slide 17&quot;/&gt;&lt;property id=&quot;20307&quot; value=&quot;367&quot;/&gt;&lt;/object&gt;&lt;object type=&quot;3&quot; unique_id=&quot;10411&quot;&gt;&lt;property id=&quot;20148&quot; value=&quot;5&quot;/&gt;&lt;property id=&quot;20300&quot; value=&quot;Slide 18 - &amp;quot;Queilite Angular&amp;quot;&quot;/&gt;&lt;property id=&quot;20307&quot; value=&quot;368&quot;/&gt;&lt;/object&gt;&lt;object type=&quot;3&quot; unique_id=&quot;10412&quot;&gt;&lt;property id=&quot;20148&quot; value=&quot;5&quot;/&gt;&lt;property id=&quot;20300&quot; value=&quot;Slide 19 - &amp;quot;Queilite Angular&amp;quot;&quot;/&gt;&lt;property id=&quot;20307&quot; value=&quot;369&quot;/&gt;&lt;/object&gt;&lt;object type=&quot;3&quot; unique_id=&quot;10413&quot;&gt;&lt;property id=&quot;20148&quot; value=&quot;5&quot;/&gt;&lt;property id=&quot;20300&quot; value=&quot;Slide 20 - &amp;quot;Candidíase do Esófago&amp;quot;&quot;/&gt;&lt;property id=&quot;20307&quot; value=&quot;370&quot;/&gt;&lt;/object&gt;&lt;object type=&quot;3&quot; unique_id=&quot;10414&quot;&gt;&lt;property id=&quot;20148&quot; value=&quot;5&quot;/&gt;&lt;property id=&quot;20300&quot; value=&quot;Slide 21 - &amp;quot;Características Clínicas da Candidíase do Esófago&amp;quot;&quot;/&gt;&lt;property id=&quot;20307&quot; value=&quot;371&quot;/&gt;&lt;/object&gt;&lt;object type=&quot;3&quot; unique_id=&quot;10415&quot;&gt;&lt;property id=&quot;20148&quot; value=&quot;5&quot;/&gt;&lt;property id=&quot;20300&quot; value=&quot;Slide 22 - &amp;quot;Tratamento da Candidíase Oral&amp;quot;&quot;/&gt;&lt;property id=&quot;20307&quot; value=&quot;372&quot;/&gt;&lt;/object&gt;&lt;object type=&quot;3&quot; unique_id=&quot;10416&quot;&gt;&lt;property id=&quot;20148&quot; value=&quot;5&quot;/&gt;&lt;property id=&quot;20300&quot; value=&quot;Slide 23 - &amp;quot;Tratamento da Candidíase Esofágica&amp;quot;&quot;/&gt;&lt;property id=&quot;20307&quot; value=&quot;373&quot;/&gt;&lt;/object&gt;&lt;object type=&quot;3&quot; unique_id=&quot;10417&quot;&gt;&lt;property id=&quot;20148&quot; value=&quot;5&quot;/&gt;&lt;property id=&quot;20300&quot; value=&quot;Slide 24 - &amp;quot;Infecções Oportunistas Causadas pelo Vírus Herpes Simplex&amp;quot;&quot;/&gt;&lt;property id=&quot;20307&quot; value=&quot;374&quot;/&gt;&lt;/object&gt;&lt;object type=&quot;3&quot; unique_id=&quot;10418&quot;&gt;&lt;property id=&quot;20148&quot; value=&quot;5&quot;/&gt;&lt;property id=&quot;20300&quot; value=&quot;Slide 25 - &amp;quot;Vírus Herpes Simplex (VHS)&amp;quot;&quot;/&gt;&lt;property id=&quot;20307&quot; value=&quot;375&quot;/&gt;&lt;/object&gt;&lt;object type=&quot;3&quot; unique_id=&quot;10419&quot;&gt;&lt;property id=&quot;20148&quot; value=&quot;5&quot;/&gt;&lt;property id=&quot;20300&quot; value=&quot;Slide 26 - &amp;quot;Sintomas do VHS&amp;quot;&quot;/&gt;&lt;property id=&quot;20307&quot; value=&quot;376&quot;/&gt;&lt;/object&gt;&lt;object type=&quot;3&quot; unique_id=&quot;10420&quot;&gt;&lt;property id=&quot;20148&quot; value=&quot;5&quot;/&gt;&lt;property id=&quot;20300&quot; value=&quot;Slide 27 - &amp;quot;Sinais do VHS&amp;quot;&quot;/&gt;&lt;property id=&quot;20307&quot; value=&quot;377&quot;/&gt;&lt;/object&gt;&lt;object type=&quot;3&quot; unique_id=&quot;10421&quot;&gt;&lt;property id=&quot;20148&quot; value=&quot;5&quot;/&gt;&lt;property id=&quot;20300&quot; value=&quot;Slide 28 - &amp;quot;Vírus Herpes Simplex&amp;quot;&quot;/&gt;&lt;property id=&quot;20307&quot; value=&quot;378&quot;/&gt;&lt;/object&gt;&lt;object type=&quot;3&quot; unique_id=&quot;10422&quot;&gt;&lt;property id=&quot;20148&quot; value=&quot;5&quot;/&gt;&lt;property id=&quot;20300&quot; value=&quot;Slide 29 - &amp;quot;Diagnóstico e Tratamento do VHS (&amp;quot;&quot;/&gt;&lt;property id=&quot;20307&quot; value=&quot;379&quot;/&gt;&lt;/object&gt;&lt;object type=&quot;3&quot; unique_id=&quot;10423&quot;&gt;&lt;property id=&quot;20148&quot; value=&quot;5&quot;/&gt;&lt;property id=&quot;20300&quot; value=&quot;Slide 30 - &amp;quot;Infecções Oportunistas Causadas pelo Citomegalovírus (CMV)&amp;quot;&quot;/&gt;&lt;property id=&quot;20307&quot; value=&quot;381&quot;/&gt;&lt;/object&gt;&lt;object type=&quot;3&quot; unique_id=&quot;10424&quot;&gt;&lt;property id=&quot;20148&quot; value=&quot;5&quot;/&gt;&lt;property id=&quot;20300&quot; value=&quot;Slide 31 - &amp;quot;Citomegalovírus (CMV)&amp;quot;&quot;/&gt;&lt;property id=&quot;20307&quot; value=&quot;386&quot;/&gt;&lt;/object&gt;&lt;object type=&quot;3&quot; unique_id=&quot;10425&quot;&gt;&lt;property id=&quot;20148&quot; value=&quot;5&quot;/&gt;&lt;property id=&quot;20300&quot; value=&quot;Slide 32 - &amp;quot;Leucoplasia Oral Pilosa&amp;quot;&quot;/&gt;&lt;property id=&quot;20307&quot; value=&quot;385&quot;/&gt;&lt;/object&gt;&lt;object type=&quot;3&quot; unique_id=&quot;10426&quot;&gt;&lt;property id=&quot;20148&quot; value=&quot;5&quot;/&gt;&lt;property id=&quot;20300&quot; value=&quot;Slide 33 - &amp;quot;Leucoplasia Oral Pilosa&amp;quot;&quot;/&gt;&lt;property id=&quot;20307&quot; value=&quot;382&quot;/&gt;&lt;/object&gt;&lt;object type=&quot;3&quot; unique_id=&quot;10427&quot;&gt;&lt;property id=&quot;20148&quot; value=&quot;5&quot;/&gt;&lt;property id=&quot;20300&quot; value=&quot;Slide 34 - &amp;quot;Sinais e Sintomas da Leucoplasia Oral Pilosa&amp;quot;&quot;/&gt;&lt;property id=&quot;20307&quot; value=&quot;387&quot;/&gt;&lt;/object&gt;&lt;object type=&quot;3&quot; unique_id=&quot;10428&quot;&gt;&lt;property id=&quot;20148&quot; value=&quot;5&quot;/&gt;&lt;property id=&quot;20300&quot; value=&quot;Slide 35 - &amp;quot;Leucoplasia Oral Pilosa&amp;quot;&quot;/&gt;&lt;property id=&quot;20307&quot; value=&quot;388&quot;/&gt;&lt;/object&gt;&lt;object type=&quot;3&quot; unique_id=&quot;10429&quot;&gt;&lt;property id=&quot;20148&quot; value=&quot;5&quot;/&gt;&lt;property id=&quot;20300&quot; value=&quot;Slide 36 - &amp;quot;Diagnóstico e Tratamento da Leucoplasia Oral Pilosa&amp;quot;&quot;/&gt;&lt;property id=&quot;20307&quot; value=&quot;389&quot;/&gt;&lt;/object&gt;&lt;object type=&quot;3&quot; unique_id=&quot;10430&quot;&gt;&lt;property id=&quot;20148&quot; value=&quot;5&quot;/&gt;&lt;property id=&quot;20300&quot; value=&quot;Slide 37 - &amp;quot;Reacções Adversas a Medicamentos&amp;quot;&quot;/&gt;&lt;property id=&quot;20307&quot; value=&quot;390&quot;/&gt;&lt;/object&gt;&lt;object type=&quot;3&quot; unique_id=&quot;10431&quot;&gt;&lt;property id=&quot;20148&quot; value=&quot;5&quot;/&gt;&lt;property id=&quot;20300&quot; value=&quot;Slide 38 - &amp;quot;Síndrome de Stevens-Johnson&amp;quot;&quot;/&gt;&lt;property id=&quot;20307&quot; value=&quot;391&quot;/&gt;&lt;/object&gt;&lt;object type=&quot;3&quot; unique_id=&quot;10432&quot;&gt;&lt;property id=&quot;20148&quot; value=&quot;5&quot;/&gt;&lt;property id=&quot;20300&quot; value=&quot;Slide 39 - &amp;quot;Síndrome de Stevens-Johnson &amp;quot;&quot;/&gt;&lt;property id=&quot;20307&quot; value=&quot;392&quot;/&gt;&lt;/object&gt;&lt;object type=&quot;3&quot; unique_id=&quot;10433&quot;&gt;&lt;property id=&quot;20148&quot; value=&quot;5&quot;/&gt;&lt;property id=&quot;20300&quot; value=&quot;Slide 40 - &amp;quot;Descrição da Síndrome&amp;#x0D;&amp;#x0A;de Stevens-Johnson&amp;quot;&quot;/&gt;&lt;property id=&quot;20307&quot; value=&quot;393&quot;/&gt;&lt;/object&gt;&lt;object type=&quot;3&quot; unique_id=&quot;10434&quot;&gt;&lt;property id=&quot;20148&quot; value=&quot;5&quot;/&gt;&lt;property id=&quot;20300&quot; value=&quot;Slide 41 - &amp;quot;Etiologia da Síndrome&amp;#x0D;&amp;#x0A;de Stevens-Johnson (1)&amp;quot;&quot;/&gt;&lt;property id=&quot;20307&quot; value=&quot;394&quot;/&gt;&lt;/object&gt;&lt;object type=&quot;3&quot; unique_id=&quot;10435&quot;&gt;&lt;property id=&quot;20148&quot; value=&quot;5&quot;/&gt;&lt;property id=&quot;20300&quot; value=&quot;Slide 42 - &amp;quot;Etiologia da Síndrome &amp;#x0D;&amp;#x0A;de Stevens-Johnson (2)&amp;quot;&quot;/&gt;&lt;property id=&quot;20307&quot; value=&quot;395&quot;/&gt;&lt;/object&gt;&lt;object type=&quot;3&quot; unique_id=&quot;10436&quot;&gt;&lt;property id=&quot;20148&quot; value=&quot;5&quot;/&gt;&lt;property id=&quot;20300&quot; value=&quot;Slide 43 - &amp;quot;Sinais e Sintomas da Síndrome&amp;#x0D;&amp;#x0A;de Stevens-Johnson (1)&amp;quot;&quot;/&gt;&lt;property id=&quot;20307&quot; value=&quot;396&quot;/&gt;&lt;/object&gt;&lt;object type=&quot;3&quot; unique_id=&quot;10437&quot;&gt;&lt;property id=&quot;20148&quot; value=&quot;5&quot;/&gt;&lt;property id=&quot;20300&quot; value=&quot;Slide 44 - &amp;quot;Sinais e Sintomas do Síndrome&amp;#x0D;&amp;#x0A;de Stevens-Johnson (2)&amp;quot;&quot;/&gt;&lt;property id=&quot;20307&quot; value=&quot;397&quot;/&gt;&lt;/object&gt;&lt;object type=&quot;3&quot; unique_id=&quot;10438&quot;&gt;&lt;property id=&quot;20148&quot; value=&quot;5&quot;/&gt;&lt;property id=&quot;20300&quot; value=&quot;Slide 45 - &amp;quot;Síndrome de Stevens-Johnson&amp;quot;&quot;/&gt;&lt;property id=&quot;20307&quot; value=&quot;398&quot;/&gt;&lt;/object&gt;&lt;object type=&quot;3&quot; unique_id=&quot;10439&quot;&gt;&lt;property id=&quot;20148&quot; value=&quot;5&quot;/&gt;&lt;property id=&quot;20300&quot; value=&quot;Slide 46 - &amp;quot;Diagnóstico e Tratamento do Síndrome de Stevens-Johnson&amp;quot;&quot;/&gt;&lt;property id=&quot;20307&quot; value=&quot;399&quot;/&gt;&lt;/object&gt;&lt;object type=&quot;3&quot; unique_id=&quot;10440&quot;&gt;&lt;property id=&quot;20148&quot; value=&quot;5&quot;/&gt;&lt;property id=&quot;20300&quot; value=&quot;Slide 47 - &amp;quot;Outras Doenças&amp;quot;&quot;/&gt;&lt;property id=&quot;20307&quot; value=&quot;400&quot;/&gt;&lt;/object&gt;&lt;object type=&quot;3&quot; unique_id=&quot;10441&quot;&gt;&lt;property id=&quot;20148&quot; value=&quot;5&quot;/&gt;&lt;property id=&quot;20300&quot; value=&quot;Slide 48 - &amp;quot;Gengivite e Periodontite Necrótica&amp;quot;&quot;/&gt;&lt;property id=&quot;20307&quot; value=&quot;401&quot;/&gt;&lt;/object&gt;&lt;object type=&quot;3&quot; unique_id=&quot;10442&quot;&gt;&lt;property id=&quot;20148&quot; value=&quot;5&quot;/&gt;&lt;property id=&quot;20300&quot; value=&quot;Slide 49 - &amp;quot;Gengivite e Periodontite Necrótica&amp;quot;&quot;/&gt;&lt;property id=&quot;20307&quot; value=&quot;403&quot;/&gt;&lt;/object&gt;&lt;object type=&quot;3&quot; unique_id=&quot;10443&quot;&gt;&lt;property id=&quot;20148&quot; value=&quot;5&quot;/&gt;&lt;property id=&quot;20300&quot; value=&quot;Slide 50 - &amp;quot;Anamnese e Exame físico&amp;quot;&quot;/&gt;&lt;property id=&quot;20307&quot; value=&quot;404&quot;/&gt;&lt;/object&gt;&lt;object type=&quot;3&quot; unique_id=&quot;10444&quot;&gt;&lt;property id=&quot;20148&quot; value=&quot;5&quot;/&gt;&lt;property id=&quot;20300&quot; value=&quot;Slide 51 - &amp;quot;Gengivite Necrótica&amp;quot;&quot;/&gt;&lt;property id=&quot;20307&quot; value=&quot;405&quot;/&gt;&lt;/object&gt;&lt;object type=&quot;3&quot; unique_id=&quot;10445&quot;&gt;&lt;property id=&quot;20148&quot; value=&quot;5&quot;/&gt;&lt;property id=&quot;20300&quot; value=&quot;Slide 52 - &amp;quot;Peridotite Ulcerativa Necrótica&amp;quot;&quot;/&gt;&lt;property id=&quot;20307&quot; value=&quot;406&quot;/&gt;&lt;/object&gt;&lt;object type=&quot;3&quot; unique_id=&quot;10446&quot;&gt;&lt;property id=&quot;20148&quot; value=&quot;5&quot;/&gt;&lt;property id=&quot;20300&quot; value=&quot;Slide 53 - &amp;quot;Úlceras Aftosas&amp;quot;&quot;/&gt;&lt;property id=&quot;20307&quot; value=&quot;408&quot;/&gt;&lt;/object&gt;&lt;object type=&quot;3&quot; unique_id=&quot;10447&quot;&gt;&lt;property id=&quot;20148&quot; value=&quot;5&quot;/&gt;&lt;property id=&quot;20300&quot; value=&quot;Slide 54 - &amp;quot;Úlceras Aftosas&amp;quot;&quot;/&gt;&lt;property id=&quot;20307&quot; value=&quot;409&quot;/&gt;&lt;/object&gt;&lt;object type=&quot;3&quot; unique_id=&quot;10448&quot;&gt;&lt;property id=&quot;20148&quot; value=&quot;5&quot;/&gt;&lt;property id=&quot;20300&quot; value=&quot;Slide 55 - &amp;quot;Anamnese e Exame Físico&amp;quot;&quot;/&gt;&lt;property id=&quot;20307&quot; value=&quot;410&quot;/&gt;&lt;/object&gt;&lt;object type=&quot;3&quot; unique_id=&quot;10449&quot;&gt;&lt;property id=&quot;20148&quot; value=&quot;5&quot;/&gt;&lt;property id=&quot;20300&quot; value=&quot;Slide 56 - &amp;quot;Úlceras Aftosas&amp;quot;&quot;/&gt;&lt;property id=&quot;20307&quot; value=&quot;411&quot;/&gt;&lt;/object&gt;&lt;object type=&quot;3&quot; unique_id=&quot;10450&quot;&gt;&lt;property id=&quot;20148&quot; value=&quot;5&quot;/&gt;&lt;property id=&quot;20300&quot; value=&quot;Slide 57 - &amp;quot;Parotidite do HIV&amp;quot;&quot;/&gt;&lt;property id=&quot;20307&quot; value=&quot;413&quot;/&gt;&lt;/object&gt;&lt;object type=&quot;3&quot; unique_id=&quot;10451&quot;&gt;&lt;property id=&quot;20148&quot; value=&quot;5&quot;/&gt;&lt;property id=&quot;20300&quot; value=&quot;Slide 58 - &amp;quot;Parotidite do HIV&amp;quot;&quot;/&gt;&lt;property id=&quot;20307&quot; value=&quot;414&quot;/&gt;&lt;/object&gt;&lt;object type=&quot;3&quot; unique_id=&quot;10452&quot;&gt;&lt;property id=&quot;20148&quot; value=&quot;5&quot;/&gt;&lt;property id=&quot;20300&quot; value=&quot;Slide 59 - &amp;quot;Anamnese e Exame Físico &amp;quot;&quot;/&gt;&lt;property id=&quot;20307&quot; value=&quot;415&quot;/&gt;&lt;/object&gt;&lt;object type=&quot;3&quot; unique_id=&quot;10453&quot;&gt;&lt;property id=&quot;20148&quot; value=&quot;5&quot;/&gt;&lt;property id=&quot;20300&quot; value=&quot;Slide 60 - &amp;quot;Diagnóstico e Tratamento&amp;quot;&quot;/&gt;&lt;property id=&quot;20307&quot; value=&quot;416&quot;/&gt;&lt;/object&gt;&lt;object type=&quot;3&quot; unique_id=&quot;10454&quot;&gt;&lt;property id=&quot;20148&quot; value=&quot;5&quot;/&gt;&lt;property id=&quot;20300&quot; value=&quot;Slide 61 - &amp;quot;Sífilis&amp;quot;&quot;/&gt;&lt;property id=&quot;20307&quot; value=&quot;417&quot;/&gt;&lt;/object&gt;&lt;object type=&quot;3&quot; unique_id=&quot;10455&quot;&gt;&lt;property id=&quot;20148&quot; value=&quot;5&quot;/&gt;&lt;property id=&quot;20300&quot; value=&quot;Slide 62 - &amp;quot;Sífilis (1)&amp;quot;&quot;/&gt;&lt;property id=&quot;20307&quot; value=&quot;418&quot;/&gt;&lt;/object&gt;&lt;object type=&quot;3&quot; unique_id=&quot;10456&quot;&gt;&lt;property id=&quot;20148&quot; value=&quot;5&quot;/&gt;&lt;property id=&quot;20300&quot; value=&quot;Slide 63 - &amp;quot;Sífilis (2)&amp;quot;&quot;/&gt;&lt;property id=&quot;20307&quot; value=&quot;420&quot;/&gt;&lt;/object&gt;&lt;object type=&quot;3&quot; unique_id=&quot;10457&quot;&gt;&lt;property id=&quot;20148&quot; value=&quot;5&quot;/&gt;&lt;property id=&quot;20300&quot; value=&quot;Slide 64 - &amp;quot;Sífilis&amp;quot;&quot;/&gt;&lt;property id=&quot;20307&quot; value=&quot;419&quot;/&gt;&lt;/object&gt;&lt;object type=&quot;3&quot; unique_id=&quot;10458&quot;&gt;&lt;property id=&quot;20148&quot; value=&quot;5&quot;/&gt;&lt;property id=&quot;20300&quot; value=&quot;Slide 65 - &amp;quot;Abordagem do Paciente com Problemas na Boca ou com Dificuldades para Engolir&amp;quot;&quot;/&gt;&lt;property id=&quot;20307&quot; value=&quot;425&quot;/&gt;&lt;/object&gt;&lt;object type=&quot;3&quot; unique_id=&quot;10459&quot;&gt;&lt;property id=&quot;20148&quot; value=&quot;5&quot;/&gt;&lt;property id=&quot;20300&quot; value=&quot;Slide 66 - &amp;quot;Consulta do Paciente&amp;quot;&quot;/&gt;&lt;property id=&quot;20307&quot; value=&quot;424&quot;/&gt;&lt;/object&gt;&lt;object type=&quot;3&quot; unique_id=&quot;10460&quot;&gt;&lt;property id=&quot;20148&quot; value=&quot;5&quot;/&gt;&lt;property id=&quot;20300&quot; value=&quot;Slide 67 - &amp;quot;Considerações&amp;quot;&quot;/&gt;&lt;property id=&quot;20307&quot; value=&quot;426&quot;/&gt;&lt;/object&gt;&lt;/object&gt;&lt;/object&gt;&lt;/database&gt;"/>
</p:tagLst>
</file>

<file path=ppt/theme/theme1.xml><?xml version="1.0" encoding="utf-8"?>
<a:theme xmlns:a="http://schemas.openxmlformats.org/drawingml/2006/main" name="MISAU">
  <a:themeElements>
    <a:clrScheme name="TBOI Landscape Dra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BOI Landscape D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BOI Landscape 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BOI Landscape Draft">
  <a:themeElements>
    <a:clrScheme name="1_TBOI Landscape Dra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BOI Landscape D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BOI Landscape 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BOI Landscape 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BOI Landscape 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BOI Landscape 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BOI Landscape 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BOI Landscape 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BOI Landscape 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BOI Landscape 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BOI Landscape 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BOI Landscape 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BOI Landscape 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BOI Landscape 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MISAU</Template>
  <TotalTime>5746</TotalTime>
  <Words>2838</Words>
  <Application>Microsoft Office PowerPoint</Application>
  <PresentationFormat>On-screen Show (4:3)</PresentationFormat>
  <Paragraphs>466</Paragraphs>
  <Slides>67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MISAU</vt:lpstr>
      <vt:lpstr>1_TBOI Landscape Draft</vt:lpstr>
      <vt:lpstr>Picture</vt:lpstr>
      <vt:lpstr>Slide 1</vt:lpstr>
      <vt:lpstr>Divisão do Módulo</vt:lpstr>
      <vt:lpstr>Slide 3</vt:lpstr>
      <vt:lpstr>Introdução</vt:lpstr>
      <vt:lpstr>Objectivos de Aprendizagem</vt:lpstr>
      <vt:lpstr>Morfologia da Boca</vt:lpstr>
      <vt:lpstr>Morfologia do Esófago</vt:lpstr>
      <vt:lpstr> Complicações da Boca e do Esófago e HIV/SIDA (1) </vt:lpstr>
      <vt:lpstr> Complicações da Boca e do Esófago e HIV/SIDA (2) </vt:lpstr>
      <vt:lpstr> Causas das Complicações da Boca e do Esófago no HIV/SIDA (1)  </vt:lpstr>
      <vt:lpstr> Causas das Complicações da Boca e do Esófago no HIV/SIDA (2)  </vt:lpstr>
      <vt:lpstr>Infecções Oportunistas Causadas pela Cândida sp.</vt:lpstr>
      <vt:lpstr> Candidíase da Boca e do Esófago  </vt:lpstr>
      <vt:lpstr> Candidíase da Boca e do Esófago e Estadiamento </vt:lpstr>
      <vt:lpstr> Tipos de Doenças Causadas por Cândidas </vt:lpstr>
      <vt:lpstr> Classificação da Candidíase Oral </vt:lpstr>
      <vt:lpstr>Slide 17</vt:lpstr>
      <vt:lpstr>Queilite Angular</vt:lpstr>
      <vt:lpstr>Queilite Angular</vt:lpstr>
      <vt:lpstr>Candidíase do Esófago</vt:lpstr>
      <vt:lpstr>Características Clínicas da Candidíase do Esófago</vt:lpstr>
      <vt:lpstr>Tratamento da Candidíase Oral</vt:lpstr>
      <vt:lpstr>Tratamento da Candidíase Esofágica</vt:lpstr>
      <vt:lpstr>Infecções Oportunistas Causadas pelo Vírus Herpes Simplex</vt:lpstr>
      <vt:lpstr>Vírus Herpes Simplex (VHS)</vt:lpstr>
      <vt:lpstr>Sintomas do VHS</vt:lpstr>
      <vt:lpstr>Sinais do VHS</vt:lpstr>
      <vt:lpstr>Vírus Herpes Simplex</vt:lpstr>
      <vt:lpstr>Diagnóstico e Tratamento do VHS (</vt:lpstr>
      <vt:lpstr>Infecções Oportunistas Causadas pelo Citomegalovírus (CMV)</vt:lpstr>
      <vt:lpstr>Citomegalovírus (CMV)</vt:lpstr>
      <vt:lpstr>Leucoplasia Oral Pilosa</vt:lpstr>
      <vt:lpstr>Leucoplasia Oral Pilosa</vt:lpstr>
      <vt:lpstr>Sinais e Sintomas da Leucoplasia Oral Pilosa</vt:lpstr>
      <vt:lpstr>Leucoplasia Oral Pilosa</vt:lpstr>
      <vt:lpstr>Diagnóstico e Tratamento da Leucoplasia Oral Pilosa</vt:lpstr>
      <vt:lpstr>Reacções Adversas a Medicamentos</vt:lpstr>
      <vt:lpstr>Síndrome de Stevens-Johnson</vt:lpstr>
      <vt:lpstr>Síndrome de Stevens-Johnson </vt:lpstr>
      <vt:lpstr>Descrição da Síndrome de Stevens-Johnson</vt:lpstr>
      <vt:lpstr>Etiologia da Síndrome de Stevens-Johnson (1)</vt:lpstr>
      <vt:lpstr>Etiologia da Síndrome  de Stevens-Johnson (2)</vt:lpstr>
      <vt:lpstr>Sinais e Sintomas da Síndrome de Stevens-Johnson (1)</vt:lpstr>
      <vt:lpstr>Sinais e Sintomas do Síndrome de Stevens-Johnson (2)</vt:lpstr>
      <vt:lpstr>Síndrome de Stevens-Johnson</vt:lpstr>
      <vt:lpstr>Diagnóstico e Tratamento do Síndrome de Stevens-Johnson</vt:lpstr>
      <vt:lpstr>Outras Doenças</vt:lpstr>
      <vt:lpstr>Gengivite e Periodontite Necrótica</vt:lpstr>
      <vt:lpstr>Gengivite e Periodontite Necrótica</vt:lpstr>
      <vt:lpstr>Anamnese e Exame físico</vt:lpstr>
      <vt:lpstr>Gengivite Necrótica</vt:lpstr>
      <vt:lpstr>Peridotite Ulcerativa Necrótica</vt:lpstr>
      <vt:lpstr>Úlceras Aftosas</vt:lpstr>
      <vt:lpstr>Úlceras Aftosas</vt:lpstr>
      <vt:lpstr>Anamnese e Exame Físico</vt:lpstr>
      <vt:lpstr>Úlceras Aftosas</vt:lpstr>
      <vt:lpstr>Parotidite do HIV</vt:lpstr>
      <vt:lpstr>Parotidite do HIV</vt:lpstr>
      <vt:lpstr>Anamnese e Exame Físico </vt:lpstr>
      <vt:lpstr>Diagnóstico e Tratamento</vt:lpstr>
      <vt:lpstr>Sífilis</vt:lpstr>
      <vt:lpstr>Sífilis (1)</vt:lpstr>
      <vt:lpstr>Sífilis (2)</vt:lpstr>
      <vt:lpstr>Sífilis</vt:lpstr>
      <vt:lpstr>Abordagem do Paciente com Problemas na Boca ou com Dificuldades para Engolir</vt:lpstr>
      <vt:lpstr>Consulta do Paciente</vt:lpstr>
      <vt:lpstr>Pontos-chave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15</dc:title>
  <dc:creator>José Vallejo</dc:creator>
  <cp:lastModifiedBy>pilarm</cp:lastModifiedBy>
  <cp:revision>584</cp:revision>
  <dcterms:created xsi:type="dcterms:W3CDTF">2007-09-04T15:46:26Z</dcterms:created>
  <dcterms:modified xsi:type="dcterms:W3CDTF">2013-02-20T19:29:01Z</dcterms:modified>
</cp:coreProperties>
</file>