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9"/>
  </p:notesMasterIdLst>
  <p:sldIdLst>
    <p:sldId id="405" r:id="rId3"/>
    <p:sldId id="371" r:id="rId4"/>
    <p:sldId id="256" r:id="rId5"/>
    <p:sldId id="406" r:id="rId6"/>
    <p:sldId id="364" r:id="rId7"/>
    <p:sldId id="398" r:id="rId8"/>
    <p:sldId id="374" r:id="rId9"/>
    <p:sldId id="264" r:id="rId10"/>
    <p:sldId id="368" r:id="rId11"/>
    <p:sldId id="399" r:id="rId12"/>
    <p:sldId id="342" r:id="rId13"/>
    <p:sldId id="366" r:id="rId14"/>
    <p:sldId id="309" r:id="rId15"/>
    <p:sldId id="400" r:id="rId16"/>
    <p:sldId id="365" r:id="rId17"/>
    <p:sldId id="408" r:id="rId18"/>
    <p:sldId id="367" r:id="rId19"/>
    <p:sldId id="350" r:id="rId20"/>
    <p:sldId id="319" r:id="rId21"/>
    <p:sldId id="369" r:id="rId22"/>
    <p:sldId id="375" r:id="rId23"/>
    <p:sldId id="356" r:id="rId24"/>
    <p:sldId id="372" r:id="rId25"/>
    <p:sldId id="403" r:id="rId26"/>
    <p:sldId id="402" r:id="rId27"/>
    <p:sldId id="407" r:id="rId28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9" autoAdjust="0"/>
    <p:restoredTop sz="80282" autoAdjust="0"/>
  </p:normalViewPr>
  <p:slideViewPr>
    <p:cSldViewPr>
      <p:cViewPr>
        <p:scale>
          <a:sx n="66" d="100"/>
          <a:sy n="66" d="100"/>
        </p:scale>
        <p:origin x="-150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20"/>
    </p:cViewPr>
  </p:sorterViewPr>
  <p:notesViewPr>
    <p:cSldViewPr>
      <p:cViewPr varScale="1">
        <p:scale>
          <a:sx n="86" d="100"/>
          <a:sy n="86" d="100"/>
        </p:scale>
        <p:origin x="-192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DEDF5E-479D-44E3-BF2A-3668F310B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0EE3F2E-0AC8-4D5C-9D9C-84671A76E65D}" type="slidenum">
              <a:rPr lang="en-US" smtClean="0">
                <a:latin typeface="Arial" pitchFamily="34" charset="0"/>
              </a:rPr>
              <a:pPr>
                <a:defRPr/>
              </a:pPr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0BAA24-5CEE-43F1-8310-D53F0563F3A4}" type="slidenum">
              <a:rPr lang="en-US" smtClean="0">
                <a:latin typeface="Arial" pitchFamily="34" charset="0"/>
              </a:rPr>
              <a:pPr>
                <a:defRPr/>
              </a:pPr>
              <a:t>10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Arial" pitchFamily="34" charset="0"/>
              </a:rPr>
              <a:t>Informações adicionais:</a:t>
            </a:r>
            <a:r>
              <a:rPr lang="pt-PT" dirty="0" smtClean="0">
                <a:latin typeface="Arial" pitchFamily="34" charset="0"/>
              </a:rPr>
              <a:t> </a:t>
            </a:r>
          </a:p>
          <a:p>
            <a:pPr eaLnBrk="1" hangingPunct="1"/>
            <a:r>
              <a:rPr lang="pt-PT" dirty="0" smtClean="0">
                <a:latin typeface="Arial" pitchFamily="34" charset="0"/>
              </a:rPr>
              <a:t>Peça</a:t>
            </a:r>
            <a:r>
              <a:rPr lang="pt-PT" baseline="0" dirty="0" smtClean="0">
                <a:latin typeface="Arial" pitchFamily="34" charset="0"/>
              </a:rPr>
              <a:t> aos formandos para consultarem as Tabelas de </a:t>
            </a:r>
            <a:r>
              <a:rPr lang="pt-PT" baseline="0" dirty="0" err="1" smtClean="0">
                <a:latin typeface="Arial" pitchFamily="34" charset="0"/>
              </a:rPr>
              <a:t>estadiamento</a:t>
            </a:r>
            <a:r>
              <a:rPr lang="pt-PT" baseline="0" dirty="0" smtClean="0">
                <a:latin typeface="Arial" pitchFamily="34" charset="0"/>
              </a:rPr>
              <a:t> na unidade 2.4. No estadio III podem encontrar a definição completa.</a:t>
            </a:r>
            <a:endParaRPr lang="pt-PT" dirty="0" smtClean="0">
              <a:latin typeface="Arial" pitchFamily="34" charset="0"/>
            </a:endParaRPr>
          </a:p>
          <a:p>
            <a:pPr eaLnBrk="1" hangingPunct="1"/>
            <a:endParaRPr lang="pt-PT" dirty="0" smtClean="0">
              <a:latin typeface="Arial" pitchFamily="34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09D899-E845-451B-9CB0-83803FBBD915}" type="slidenum">
              <a:rPr lang="en-US" smtClean="0">
                <a:latin typeface="Arial" pitchFamily="34" charset="0"/>
              </a:rPr>
              <a:pPr>
                <a:defRPr/>
              </a:pPr>
              <a:t>11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2"/>
            <a:r>
              <a:rPr lang="pt-PT" b="1" dirty="0" smtClean="0">
                <a:latin typeface="Geneva"/>
              </a:rPr>
              <a:t>Informação adicional para o Docente:  </a:t>
            </a:r>
            <a:r>
              <a:rPr lang="pt-PT" dirty="0" smtClean="0">
                <a:latin typeface="Geneva"/>
              </a:rPr>
              <a:t> 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dirty="0" smtClean="0">
                <a:latin typeface="Arial" pitchFamily="34" charset="0"/>
              </a:rPr>
              <a:t>Peça</a:t>
            </a:r>
            <a:r>
              <a:rPr lang="pt-PT" baseline="0" dirty="0" smtClean="0">
                <a:latin typeface="Arial" pitchFamily="34" charset="0"/>
              </a:rPr>
              <a:t> aos formandos para consultarem as Tabelas de </a:t>
            </a:r>
            <a:r>
              <a:rPr lang="pt-PT" baseline="0" dirty="0" err="1" smtClean="0">
                <a:latin typeface="Arial" pitchFamily="34" charset="0"/>
              </a:rPr>
              <a:t>estadiamento</a:t>
            </a:r>
            <a:r>
              <a:rPr lang="pt-PT" baseline="0" dirty="0" smtClean="0">
                <a:latin typeface="Arial" pitchFamily="34" charset="0"/>
              </a:rPr>
              <a:t> na unidade 2.4. No estadio IV, podem encontrar a definição completa de síndrome de caquexia.</a:t>
            </a:r>
            <a:endParaRPr lang="pt-PT" dirty="0" smtClean="0">
              <a:latin typeface="Arial" pitchFamily="34" charset="0"/>
            </a:endParaRPr>
          </a:p>
          <a:p>
            <a:endParaRPr lang="en-US" dirty="0" smtClean="0">
              <a:latin typeface="Geneva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62023A-19B5-4B13-BFFD-5ED908EBA134}" type="slidenum">
              <a:rPr lang="en-US" smtClean="0">
                <a:latin typeface="Arial" pitchFamily="34" charset="0"/>
              </a:rPr>
              <a:pPr>
                <a:defRPr/>
              </a:pPr>
              <a:t>12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D80D12-46EE-4E69-8DEC-76996C45A399}" type="slidenum">
              <a:rPr lang="en-US" smtClean="0">
                <a:latin typeface="Arial" pitchFamily="34" charset="0"/>
              </a:rPr>
              <a:pPr>
                <a:defRPr/>
              </a:pPr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latin typeface="Geneva" pitchFamily="96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5DE011-1AC3-4C66-BBB0-A8C7A3B7CDFB}" type="slidenum">
              <a:rPr lang="en-US" smtClean="0">
                <a:latin typeface="Arial" pitchFamily="34" charset="0"/>
              </a:rPr>
              <a:pPr>
                <a:defRPr/>
              </a:pPr>
              <a:t>14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61B85E-834B-4606-9FB1-F514688A1853}" type="slidenum">
              <a:rPr lang="en-US" smtClean="0">
                <a:latin typeface="Arial" pitchFamily="34" charset="0"/>
              </a:rPr>
              <a:pPr>
                <a:defRPr/>
              </a:pPr>
              <a:t>15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Arial" pitchFamily="34" charset="0"/>
              </a:rPr>
              <a:t>Instruções para o Docente:</a:t>
            </a:r>
          </a:p>
          <a:p>
            <a:r>
              <a:rPr lang="pt-PT" dirty="0" smtClean="0">
                <a:latin typeface="Arial" pitchFamily="34" charset="0"/>
              </a:rPr>
              <a:t>Peça aos formandos para consultarem o Manual de Referência unidade 8.1</a:t>
            </a:r>
          </a:p>
          <a:p>
            <a:endParaRPr lang="pt-PT" dirty="0" smtClean="0">
              <a:latin typeface="Geneva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61B85E-834B-4606-9FB1-F514688A1853}" type="slidenum">
              <a:rPr lang="en-US" smtClean="0">
                <a:latin typeface="Arial" pitchFamily="34" charset="0"/>
              </a:rPr>
              <a:pPr>
                <a:defRPr/>
              </a:pPr>
              <a:t>16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DCAD64-881D-4B42-BC3A-367E4B6171DF}" type="slidenum">
              <a:rPr lang="en-US" smtClean="0">
                <a:latin typeface="Arial" pitchFamily="34" charset="0"/>
              </a:rPr>
              <a:pPr>
                <a:defRPr/>
              </a:pPr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dirty="0" smtClean="0">
              <a:latin typeface="Arial" pitchFamily="34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CB3054-B287-463D-93D9-DF36FFA211FF}" type="slidenum">
              <a:rPr lang="en-US" smtClean="0">
                <a:latin typeface="Arial" pitchFamily="34" charset="0"/>
              </a:rPr>
              <a:pPr>
                <a:defRPr/>
              </a:pPr>
              <a:t>18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CC2598-73F8-4AA6-B256-98CBDB83B95C}" type="slidenum">
              <a:rPr lang="en-US" smtClean="0">
                <a:latin typeface="Arial" pitchFamily="34" charset="0"/>
              </a:rPr>
              <a:pPr>
                <a:defRPr/>
              </a:pPr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Informação adicional para o Docente: </a:t>
            </a:r>
            <a:r>
              <a:rPr lang="pt-PT" dirty="0" smtClean="0">
                <a:latin typeface="Arial" pitchFamily="34" charset="0"/>
              </a:rPr>
              <a:t> </a:t>
            </a:r>
          </a:p>
          <a:p>
            <a:pPr eaLnBrk="1" hangingPunct="1"/>
            <a:r>
              <a:rPr lang="pt-PT" dirty="0" smtClean="0">
                <a:latin typeface="Arial" pitchFamily="34" charset="0"/>
              </a:rPr>
              <a:t>Diarreia Aguda significa que começou recentemente, há menos de 5 dias.   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dirty="0" smtClean="0">
              <a:latin typeface="Arial" pitchFamily="34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30E91C-CCC6-42AA-9D21-63D6E94AB1E1}" type="slidenum">
              <a:rPr lang="en-US" smtClean="0">
                <a:latin typeface="Arial" pitchFamily="34" charset="0"/>
              </a:rPr>
              <a:pPr>
                <a:defRPr/>
              </a:pPr>
              <a:t>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Geneva"/>
              </a:rPr>
              <a:t>Informação adicional para o Docente:</a:t>
            </a:r>
            <a:r>
              <a:rPr lang="pt-PT" dirty="0" smtClean="0">
                <a:latin typeface="Geneva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>
                <a:solidFill>
                  <a:srgbClr val="FF0000"/>
                </a:solidFill>
                <a:latin typeface="Geneva"/>
              </a:rPr>
              <a:t>Algumas pessoas consideram que diarreia crónica é a diarreia de mais de 3 semanas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Para qualquer diarreia: se não conseguir identificar a causa da </a:t>
            </a:r>
            <a:r>
              <a:rPr lang="en-US" dirty="0" err="1" smtClean="0"/>
              <a:t>diarreia</a:t>
            </a:r>
            <a:r>
              <a:rPr lang="en-US" dirty="0" smtClean="0"/>
              <a:t> </a:t>
            </a:r>
            <a:r>
              <a:rPr lang="pt-PT" dirty="0" smtClean="0"/>
              <a:t> e o paciente não melhorar com os tratamentos indicados no algoritmo, encaminhe</a:t>
            </a:r>
            <a:endParaRPr lang="pt-PT" dirty="0" smtClean="0">
              <a:solidFill>
                <a:srgbClr val="FF0000"/>
              </a:solidFill>
              <a:latin typeface="Geneva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A5CC2E-314A-4B3D-AF97-81E1047C6FBF}" type="slidenum">
              <a:rPr lang="en-US" smtClean="0">
                <a:latin typeface="Arial" pitchFamily="34" charset="0"/>
              </a:rPr>
              <a:pPr>
                <a:defRPr/>
              </a:pPr>
              <a:t>20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22C6E7-EAB0-40D1-AE10-19BFFE5FDA22}" type="slidenum">
              <a:rPr lang="en-US" smtClean="0">
                <a:latin typeface="Arial" pitchFamily="34" charset="0"/>
              </a:rPr>
              <a:pPr>
                <a:defRPr/>
              </a:pPr>
              <a:t>21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A72644-8406-488F-876D-1C84BF257105}" type="slidenum">
              <a:rPr lang="en-US" smtClean="0">
                <a:latin typeface="Arial" pitchFamily="34" charset="0"/>
              </a:rPr>
              <a:pPr>
                <a:defRPr/>
              </a:pPr>
              <a:t>22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b="1" dirty="0" smtClean="0">
                <a:latin typeface="Geneva"/>
              </a:rPr>
              <a:t>Instruções para o Docente:</a:t>
            </a: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 Peça aos formandos para consultarem a </a:t>
            </a:r>
            <a:r>
              <a:rPr lang="pt-BR" b="1" dirty="0" smtClean="0">
                <a:latin typeface="Geneva"/>
              </a:rPr>
              <a:t>Folha de Exercício </a:t>
            </a:r>
            <a:r>
              <a:rPr lang="pt-BR" b="0" dirty="0" smtClean="0">
                <a:latin typeface="Geneva"/>
              </a:rPr>
              <a:t>da Unidade</a:t>
            </a:r>
            <a:r>
              <a:rPr lang="pt-BR" b="0" baseline="0" dirty="0" smtClean="0">
                <a:latin typeface="Geneva"/>
              </a:rPr>
              <a:t> 8.1 “</a:t>
            </a:r>
            <a:r>
              <a:rPr lang="pt-PT" sz="1200" dirty="0" smtClean="0"/>
              <a:t>Casos clínicos para uso do algoritmo de </a:t>
            </a:r>
            <a:r>
              <a:rPr lang="en-US" sz="1200" dirty="0" err="1" smtClean="0"/>
              <a:t>diarreia</a:t>
            </a:r>
            <a:r>
              <a:rPr lang="en-US" sz="1200" dirty="0" smtClean="0"/>
              <a:t>” </a:t>
            </a:r>
            <a:r>
              <a:rPr lang="pt-BR" b="0" baseline="0" dirty="0" smtClean="0">
                <a:latin typeface="Geneva"/>
              </a:rPr>
              <a:t>do Caderno de exercícios</a:t>
            </a:r>
            <a:r>
              <a:rPr lang="pt-BR" dirty="0" smtClean="0">
                <a:latin typeface="Geneva"/>
              </a:rPr>
              <a:t>. </a:t>
            </a:r>
            <a:endParaRPr lang="en-US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Consulte</a:t>
            </a:r>
            <a:r>
              <a:rPr lang="en-GB" dirty="0" smtClean="0">
                <a:latin typeface="Geneva"/>
              </a:rPr>
              <a:t> as </a:t>
            </a:r>
            <a:r>
              <a:rPr lang="en-GB" dirty="0" err="1" smtClean="0">
                <a:latin typeface="Geneva"/>
              </a:rPr>
              <a:t>instru</a:t>
            </a:r>
            <a:r>
              <a:rPr lang="pt-BR" dirty="0" err="1" smtClean="0">
                <a:latin typeface="Geneva"/>
              </a:rPr>
              <a:t>ções</a:t>
            </a:r>
            <a:r>
              <a:rPr lang="pt-BR" dirty="0" smtClean="0">
                <a:latin typeface="Geneva"/>
              </a:rPr>
              <a:t> na Folha de Exercícios a seguir para realizar a </a:t>
            </a:r>
            <a:r>
              <a:rPr lang="pt-BR" dirty="0" err="1" smtClean="0">
                <a:latin typeface="Geneva"/>
              </a:rPr>
              <a:t>actividade</a:t>
            </a:r>
            <a:r>
              <a:rPr lang="pt-BR" dirty="0" smtClean="0">
                <a:latin typeface="Geneva"/>
              </a:rPr>
              <a:t>.</a:t>
            </a:r>
            <a:endParaRPr lang="pt-PT" dirty="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US" dirty="0" smtClean="0">
              <a:latin typeface="Geneva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D27728-E282-434A-B37F-0F9383EA3273}" type="slidenum">
              <a:rPr lang="en-US" smtClean="0">
                <a:latin typeface="Arial" pitchFamily="34" charset="0"/>
              </a:rPr>
              <a:pPr>
                <a:defRPr/>
              </a:pPr>
              <a:t>23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6621DD-630A-4C38-AEFA-941BDE6AAFB4}" type="slidenum">
              <a:rPr lang="en-US" smtClean="0">
                <a:latin typeface="Arial" pitchFamily="34" charset="0"/>
              </a:rPr>
              <a:pPr>
                <a:defRPr/>
              </a:pPr>
              <a:t>24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CA9F3A-87F0-4B7D-B299-0C5FEF29AD29}" type="slidenum">
              <a:rPr lang="en-US" smtClean="0">
                <a:latin typeface="Arial" pitchFamily="34" charset="0"/>
              </a:rPr>
              <a:pPr>
                <a:defRPr/>
              </a:pPr>
              <a:t>25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6CE3DB-92B3-42B5-A944-98189413935D}" type="slidenum">
              <a:rPr lang="en-US" smtClean="0">
                <a:latin typeface="Arial" pitchFamily="34" charset="0"/>
              </a:rPr>
              <a:pPr>
                <a:defRPr/>
              </a:pPr>
              <a:t>26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CB7171-D662-4F06-95F7-F1D1BBFACD9E}" type="slidenum">
              <a:rPr lang="en-US" smtClean="0">
                <a:latin typeface="Arial" pitchFamily="34" charset="0"/>
              </a:rPr>
              <a:pPr>
                <a:defRPr/>
              </a:pPr>
              <a:t>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dirty="0" smtClean="0">
              <a:latin typeface="Arial" pitchFamily="34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D0F89F-ED48-4D13-AE02-9D25352F0083}" type="slidenum">
              <a:rPr lang="en-US" smtClean="0">
                <a:latin typeface="Arial" pitchFamily="34" charset="0"/>
              </a:rPr>
              <a:pPr>
                <a:defRPr/>
              </a:pPr>
              <a:t>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dirty="0" smtClean="0">
              <a:latin typeface="Geneva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7F53FD-5AC3-4C7C-B7F7-B01292C98FA4}" type="slidenum">
              <a:rPr lang="en-US" smtClean="0">
                <a:latin typeface="Arial" pitchFamily="34" charset="0"/>
              </a:rPr>
              <a:pPr>
                <a:defRPr/>
              </a:pPr>
              <a:t>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Geneva"/>
              </a:rPr>
              <a:t>Nota para o Docente:</a:t>
            </a:r>
          </a:p>
          <a:p>
            <a:r>
              <a:rPr lang="pt-PT" dirty="0" smtClean="0">
                <a:latin typeface="Geneva"/>
              </a:rPr>
              <a:t>Nesta</a:t>
            </a:r>
            <a:r>
              <a:rPr lang="pt-PT" baseline="0" dirty="0" smtClean="0">
                <a:latin typeface="Geneva"/>
              </a:rPr>
              <a:t> unidade, abordar-se-</a:t>
            </a:r>
            <a:r>
              <a:rPr lang="pt-PT" baseline="0" dirty="0" smtClean="0">
                <a:latin typeface="Calibri"/>
              </a:rPr>
              <a:t>á</a:t>
            </a:r>
            <a:r>
              <a:rPr lang="pt-PT" baseline="0" dirty="0" smtClean="0">
                <a:latin typeface="Geneva"/>
              </a:rPr>
              <a:t> especificamente a Diarreia no doente HIV+</a:t>
            </a:r>
            <a:endParaRPr lang="pt-PT" dirty="0" smtClean="0">
              <a:latin typeface="Geneva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BFED55-36F7-4A28-8D2E-CF5007D55DEA}" type="slidenum">
              <a:rPr lang="en-US" smtClean="0">
                <a:latin typeface="Arial" pitchFamily="34" charset="0"/>
              </a:rPr>
              <a:pPr>
                <a:defRPr/>
              </a:pPr>
              <a:t>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40722C-F30F-4824-AA76-9197B8A2FE00}" type="slidenum">
              <a:rPr lang="en-US" smtClean="0">
                <a:latin typeface="Arial" pitchFamily="34" charset="0"/>
              </a:rPr>
              <a:pPr>
                <a:defRPr/>
              </a:pPr>
              <a:t>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E96C35-3CCC-471A-9C37-FDA8A37BB80E}" type="slidenum">
              <a:rPr lang="en-US" smtClean="0">
                <a:latin typeface="Arial" pitchFamily="34" charset="0"/>
              </a:rPr>
              <a:pPr>
                <a:defRPr/>
              </a:pPr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Informação adicional para o Docente:</a:t>
            </a:r>
            <a:r>
              <a:rPr lang="pt-PT" dirty="0" smtClean="0">
                <a:latin typeface="Arial" pitchFamily="34" charset="0"/>
              </a:rPr>
              <a:t> </a:t>
            </a:r>
          </a:p>
          <a:p>
            <a:pPr eaLnBrk="1" hangingPunct="1"/>
            <a:r>
              <a:rPr lang="pt-PT" dirty="0" smtClean="0">
                <a:latin typeface="Arial" pitchFamily="34" charset="0"/>
              </a:rPr>
              <a:t>Causas comuns: </a:t>
            </a:r>
            <a:r>
              <a:rPr lang="pt-PT" dirty="0" err="1" smtClean="0">
                <a:latin typeface="Arial" pitchFamily="34" charset="0"/>
              </a:rPr>
              <a:t>Giardia</a:t>
            </a:r>
            <a:r>
              <a:rPr lang="pt-PT" dirty="0" smtClean="0">
                <a:latin typeface="Arial" pitchFamily="34" charset="0"/>
              </a:rPr>
              <a:t>, E. </a:t>
            </a:r>
            <a:r>
              <a:rPr lang="pt-PT" dirty="0" err="1" smtClean="0">
                <a:latin typeface="Arial" pitchFamily="34" charset="0"/>
              </a:rPr>
              <a:t>histolitica</a:t>
            </a:r>
            <a:r>
              <a:rPr lang="pt-PT" dirty="0" smtClean="0">
                <a:latin typeface="Arial" pitchFamily="34" charset="0"/>
              </a:rPr>
              <a:t>, </a:t>
            </a:r>
            <a:r>
              <a:rPr lang="pt-PT" dirty="0" err="1" smtClean="0">
                <a:latin typeface="Arial" pitchFamily="34" charset="0"/>
              </a:rPr>
              <a:t>Shigella</a:t>
            </a:r>
            <a:r>
              <a:rPr lang="pt-PT" dirty="0" smtClean="0">
                <a:latin typeface="Arial" pitchFamily="34" charset="0"/>
              </a:rPr>
              <a:t>, </a:t>
            </a:r>
            <a:r>
              <a:rPr lang="pt-PT" dirty="0" err="1" smtClean="0">
                <a:latin typeface="Arial" pitchFamily="34" charset="0"/>
              </a:rPr>
              <a:t>Campylobacter</a:t>
            </a:r>
            <a:r>
              <a:rPr lang="pt-PT" dirty="0" smtClean="0">
                <a:latin typeface="Arial" pitchFamily="34" charset="0"/>
              </a:rPr>
              <a:t>.  </a:t>
            </a:r>
          </a:p>
          <a:p>
            <a:pPr eaLnBrk="1" hangingPunct="1"/>
            <a:r>
              <a:rPr lang="pt-PT" dirty="0" smtClean="0">
                <a:latin typeface="Arial" pitchFamily="34" charset="0"/>
              </a:rPr>
              <a:t>Causas oportunistas:  Existem muitos germes oportunistas (</a:t>
            </a:r>
            <a:r>
              <a:rPr lang="pt-PT" dirty="0" err="1" smtClean="0">
                <a:latin typeface="Arial" pitchFamily="34" charset="0"/>
              </a:rPr>
              <a:t>isospora</a:t>
            </a:r>
            <a:r>
              <a:rPr lang="pt-PT" dirty="0" smtClean="0">
                <a:latin typeface="Arial" pitchFamily="34" charset="0"/>
              </a:rPr>
              <a:t>, </a:t>
            </a:r>
            <a:r>
              <a:rPr lang="pt-PT" dirty="0" err="1" smtClean="0">
                <a:latin typeface="Arial" pitchFamily="34" charset="0"/>
              </a:rPr>
              <a:t>criptosporidia</a:t>
            </a:r>
            <a:r>
              <a:rPr lang="pt-PT" dirty="0" smtClean="0">
                <a:latin typeface="Arial" pitchFamily="34" charset="0"/>
              </a:rPr>
              <a:t>, etc) que podem causar diarreia de estadio IV, mas ainda não podem ser diagnosticados em Moçambique</a:t>
            </a:r>
          </a:p>
          <a:p>
            <a:pPr eaLnBrk="1" hangingPunct="1"/>
            <a:endParaRPr lang="pt-PT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17EB27-7824-4E33-AE85-F367AB0D44E7}" type="slidenum">
              <a:rPr lang="en-US" smtClean="0">
                <a:latin typeface="Arial" pitchFamily="34" charset="0"/>
              </a:rPr>
              <a:pPr>
                <a:defRPr/>
              </a:pPr>
              <a:t>9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92C2EB1E-C6CA-4870-B76C-4DA6868774ED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D6E8AEDF-92D3-4B71-96B6-7934149B8856}" type="slidenum">
              <a:rPr lang="en-US" sz="1200">
                <a:solidFill>
                  <a:schemeClr val="bg1">
                    <a:lumMod val="50000"/>
                  </a:schemeClr>
                </a:solidFill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Arial" charset="0"/>
              <a:cs typeface="+mn-cs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" y="6316663"/>
            <a:ext cx="70866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pt-PT" sz="1400" dirty="0">
              <a:solidFill>
                <a:schemeClr val="bg1">
                  <a:lumMod val="50000"/>
                </a:schemeClr>
              </a:solidFill>
              <a:latin typeface="Comic Sans MS" pitchFamily="66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9E8826B0-E4D2-4C4A-87EE-29F6410D6FF0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057400"/>
            <a:ext cx="7772400" cy="26670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M</a:t>
            </a:r>
            <a:r>
              <a:rPr lang="pt-PT" sz="4000" dirty="0" err="1" smtClean="0"/>
              <a:t>ódulo</a:t>
            </a:r>
            <a:r>
              <a:rPr lang="pt-PT" sz="4000" dirty="0" smtClean="0"/>
              <a:t> </a:t>
            </a:r>
            <a:r>
              <a:rPr lang="en-US" sz="4000" dirty="0" smtClean="0"/>
              <a:t>8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pt-PT" dirty="0" smtClean="0"/>
              <a:t> </a:t>
            </a:r>
            <a:r>
              <a:rPr lang="pt-PT" sz="4000" dirty="0" smtClean="0"/>
              <a:t>Patologia Digestiva Associada ao HIV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Infecções Oportunistas que Podem Causar Diarreia (2)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dirty="0" smtClean="0"/>
              <a:t>Parasitas intestinais oportunistas:</a:t>
            </a:r>
          </a:p>
          <a:p>
            <a:pPr algn="just" eaLnBrk="1" hangingPunct="1"/>
            <a:r>
              <a:rPr lang="pt-PT" dirty="0" smtClean="0"/>
              <a:t>Produzem quadros de diarreia prolongada</a:t>
            </a:r>
          </a:p>
          <a:p>
            <a:pPr algn="just" eaLnBrk="1" hangingPunct="1"/>
            <a:r>
              <a:rPr lang="pt-PT" dirty="0" smtClean="0"/>
              <a:t>A profilaxia com Cotrimoxazol ajuda na prevenção de alguns parasitas oportunistas</a:t>
            </a:r>
          </a:p>
          <a:p>
            <a:pPr algn="just" eaLnBrk="1" hangingPunct="1">
              <a:buFontTx/>
              <a:buNone/>
            </a:pPr>
            <a:r>
              <a:rPr lang="pt-PT" dirty="0" smtClean="0"/>
              <a:t>Outras causas oportunistas de diarreia :</a:t>
            </a:r>
          </a:p>
          <a:p>
            <a:pPr algn="just" eaLnBrk="1" hangingPunct="1"/>
            <a:r>
              <a:rPr lang="pt-PT" dirty="0" smtClean="0"/>
              <a:t>A tuberculose intestinal (estadio IV) pode causar diarreia (caso suspeite, procure TB pulmonar)</a:t>
            </a:r>
          </a:p>
          <a:p>
            <a:pPr algn="just" eaLnBrk="1" hangingPunct="1"/>
            <a:r>
              <a:rPr lang="pt-PT" dirty="0" smtClean="0"/>
              <a:t>Outros oportunistas (exemplo: vírus como </a:t>
            </a:r>
            <a:r>
              <a:rPr lang="pt-PT" dirty="0" err="1" smtClean="0"/>
              <a:t>CMV</a:t>
            </a:r>
            <a:r>
              <a:rPr lang="pt-PT" dirty="0" smtClean="0"/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Diarreia Causada por HIV (1)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b="1" dirty="0" smtClean="0"/>
              <a:t>Condição de </a:t>
            </a:r>
            <a:r>
              <a:rPr lang="pt-PT" b="1" dirty="0" err="1" smtClean="0"/>
              <a:t>estadio</a:t>
            </a:r>
            <a:r>
              <a:rPr lang="pt-PT" b="1" dirty="0" smtClean="0"/>
              <a:t> </a:t>
            </a:r>
            <a:r>
              <a:rPr lang="pt-PT" b="1" dirty="0" err="1" smtClean="0"/>
              <a:t>III</a:t>
            </a:r>
            <a:r>
              <a:rPr lang="pt-PT" b="1" dirty="0" smtClean="0"/>
              <a:t>:</a:t>
            </a:r>
          </a:p>
          <a:p>
            <a:pPr algn="just" eaLnBrk="1" hangingPunct="1"/>
            <a:r>
              <a:rPr lang="pt-PT" dirty="0" smtClean="0"/>
              <a:t>Diarreia crónica que reúne </a:t>
            </a:r>
            <a:r>
              <a:rPr lang="pt-PT" i="1" dirty="0" smtClean="0"/>
              <a:t>todos</a:t>
            </a:r>
            <a:r>
              <a:rPr lang="pt-PT" dirty="0" smtClean="0"/>
              <a:t> os critérios abaixo:</a:t>
            </a:r>
          </a:p>
          <a:p>
            <a:pPr lvl="1" algn="just" eaLnBrk="1" hangingPunct="1"/>
            <a:r>
              <a:rPr lang="pt-PT" dirty="0" smtClean="0"/>
              <a:t> &gt;=3 vezes/dia </a:t>
            </a:r>
          </a:p>
          <a:p>
            <a:pPr lvl="1" algn="just" eaLnBrk="1" hangingPunct="1"/>
            <a:r>
              <a:rPr lang="pt-PT" dirty="0" smtClean="0"/>
              <a:t>Sem causa aparente (com testes de fezes normais, se disponíveis)</a:t>
            </a:r>
          </a:p>
          <a:p>
            <a:pPr lvl="1" algn="just" eaLnBrk="1" hangingPunct="1"/>
            <a:r>
              <a:rPr lang="pt-PT" dirty="0" smtClean="0"/>
              <a:t>Há mais de 1 m</a:t>
            </a:r>
            <a:r>
              <a:rPr lang="pt-PT" altLang="ja-JP" dirty="0" smtClean="0">
                <a:ea typeface="MS PGothic" pitchFamily="34" charset="-128"/>
              </a:rPr>
              <a:t>ê</a:t>
            </a:r>
            <a:r>
              <a:rPr lang="pt-PT" dirty="0" smtClean="0"/>
              <a:t>s </a:t>
            </a:r>
          </a:p>
          <a:p>
            <a:pPr lvl="1" algn="just" eaLnBrk="1" hangingPunct="1"/>
            <a:r>
              <a:rPr lang="pt-PT" dirty="0" smtClean="0"/>
              <a:t>Sem resposta a antibióticos</a:t>
            </a:r>
          </a:p>
          <a:p>
            <a:pPr algn="just" eaLnBrk="1" hangingPunct="1"/>
            <a:r>
              <a:rPr lang="pt-PT" dirty="0" smtClean="0"/>
              <a:t>Melhora com </a:t>
            </a:r>
            <a:r>
              <a:rPr lang="pt-PT" dirty="0" err="1" smtClean="0"/>
              <a:t>TARV</a:t>
            </a: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Diarreia Causada por HIV (2)</a:t>
            </a:r>
            <a:endParaRPr lang="en-US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algn="just" eaLnBrk="1" hangingPunct="1"/>
            <a:r>
              <a:rPr lang="pt-PT" b="1" dirty="0" smtClean="0"/>
              <a:t>Condição de estadio IV:</a:t>
            </a:r>
            <a:r>
              <a:rPr lang="en-US" b="1" dirty="0" smtClean="0"/>
              <a:t> </a:t>
            </a:r>
            <a:r>
              <a:rPr lang="pt-PT" dirty="0" smtClean="0"/>
              <a:t>diarreia no contexto de síndrome de caquexia. </a:t>
            </a:r>
          </a:p>
          <a:p>
            <a:pPr algn="just" eaLnBrk="1" hangingPunct="1"/>
            <a:r>
              <a:rPr lang="pt-PT" dirty="0" smtClean="0"/>
              <a:t>Tem que reunir </a:t>
            </a:r>
            <a:r>
              <a:rPr lang="pt-PT" i="1" dirty="0" smtClean="0"/>
              <a:t>todos</a:t>
            </a:r>
            <a:r>
              <a:rPr lang="pt-PT" dirty="0" smtClean="0"/>
              <a:t> os critérios abaixo:  </a:t>
            </a:r>
          </a:p>
          <a:p>
            <a:pPr lvl="1" algn="just" eaLnBrk="1" hangingPunct="1"/>
            <a:r>
              <a:rPr lang="pt-PT" dirty="0" smtClean="0"/>
              <a:t>Perda de &gt;10% de peso com emagrecimento visível </a:t>
            </a:r>
            <a:r>
              <a:rPr lang="pt-PT" i="1" dirty="0" smtClean="0"/>
              <a:t>ou</a:t>
            </a:r>
            <a:r>
              <a:rPr lang="pt-PT" dirty="0" smtClean="0"/>
              <a:t> IMC &lt;18,5 kg/m</a:t>
            </a:r>
            <a:r>
              <a:rPr lang="pt-PT" baseline="30000" dirty="0" smtClean="0"/>
              <a:t>2</a:t>
            </a:r>
            <a:endParaRPr lang="pt-PT" dirty="0" smtClean="0"/>
          </a:p>
          <a:p>
            <a:pPr lvl="1" algn="just" eaLnBrk="1" hangingPunct="1"/>
            <a:r>
              <a:rPr lang="pt-PT" dirty="0" smtClean="0"/>
              <a:t>Diarreia 3x/dia </a:t>
            </a:r>
          </a:p>
          <a:p>
            <a:pPr lvl="1" algn="just" eaLnBrk="1" hangingPunct="1"/>
            <a:r>
              <a:rPr lang="pt-PT" dirty="0" smtClean="0"/>
              <a:t>Diarreia há mais de 1 mês </a:t>
            </a:r>
          </a:p>
          <a:p>
            <a:pPr lvl="1" algn="just" eaLnBrk="1" hangingPunct="1"/>
            <a:r>
              <a:rPr lang="pt-PT" dirty="0" smtClean="0"/>
              <a:t>Sem outra explicação (sem outra causa aparente) </a:t>
            </a:r>
          </a:p>
          <a:p>
            <a:pPr lvl="1" algn="just" eaLnBrk="1" hangingPunct="1"/>
            <a:r>
              <a:rPr lang="pt-PT" dirty="0" smtClean="0"/>
              <a:t>Sem resposta a antibióticos</a:t>
            </a:r>
          </a:p>
          <a:p>
            <a:pPr eaLnBrk="1" hangingPunct="1">
              <a:buFontTx/>
              <a:buNone/>
            </a:pPr>
            <a:r>
              <a:rPr lang="pt-PT" dirty="0" smtClean="0"/>
              <a:t> </a:t>
            </a:r>
          </a:p>
          <a:p>
            <a:pPr lvl="1" eaLnBrk="1" hangingPunct="1"/>
            <a:endParaRPr lang="pt-PT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Diarreia</a:t>
            </a:r>
            <a:r>
              <a:rPr lang="en-US" dirty="0" smtClean="0"/>
              <a:t> </a:t>
            </a:r>
            <a:r>
              <a:rPr lang="en-US" dirty="0" err="1" smtClean="0"/>
              <a:t>Causada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Medicamentos</a:t>
            </a:r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pt-PT" b="1" dirty="0" smtClean="0"/>
              <a:t>Anti-retrovirais</a:t>
            </a:r>
            <a:r>
              <a:rPr lang="pt-PT" dirty="0" smtClean="0"/>
              <a:t>: Alguns anti-retrovirais podem causar diarreia: </a:t>
            </a:r>
            <a:r>
              <a:rPr lang="pt-PT" dirty="0" err="1" smtClean="0"/>
              <a:t>Lamivudina</a:t>
            </a:r>
            <a:r>
              <a:rPr lang="pt-PT" dirty="0" smtClean="0"/>
              <a:t> (18%), </a:t>
            </a:r>
            <a:r>
              <a:rPr lang="pt-PT" dirty="0" err="1" smtClean="0"/>
              <a:t>Abacavir</a:t>
            </a:r>
            <a:r>
              <a:rPr lang="pt-PT" dirty="0" smtClean="0"/>
              <a:t> (7%), </a:t>
            </a:r>
            <a:r>
              <a:rPr lang="pt-PT" dirty="0" err="1" smtClean="0"/>
              <a:t>Didanosina</a:t>
            </a:r>
            <a:r>
              <a:rPr lang="pt-PT" dirty="0" smtClean="0"/>
              <a:t>(28%), </a:t>
            </a:r>
            <a:r>
              <a:rPr lang="pt-PT" dirty="0" err="1" smtClean="0"/>
              <a:t>Indinavir</a:t>
            </a:r>
            <a:r>
              <a:rPr lang="pt-PT" dirty="0" smtClean="0"/>
              <a:t> (5%), </a:t>
            </a:r>
            <a:r>
              <a:rPr lang="pt-PT" dirty="0" err="1" smtClean="0"/>
              <a:t>Lopinavir</a:t>
            </a:r>
            <a:r>
              <a:rPr lang="pt-PT" dirty="0" smtClean="0"/>
              <a:t>/</a:t>
            </a:r>
            <a:r>
              <a:rPr lang="pt-PT" dirty="0" err="1" smtClean="0"/>
              <a:t>Ritonavir</a:t>
            </a:r>
            <a:r>
              <a:rPr lang="pt-PT" dirty="0" smtClean="0"/>
              <a:t> (14-24%), </a:t>
            </a:r>
            <a:r>
              <a:rPr lang="pt-PT" dirty="0" err="1" smtClean="0"/>
              <a:t>Nelfinavir</a:t>
            </a:r>
            <a:r>
              <a:rPr lang="pt-PT" dirty="0" smtClean="0"/>
              <a:t> (20%). </a:t>
            </a:r>
          </a:p>
          <a:p>
            <a:pPr algn="just" eaLnBrk="1" hangingPunct="1"/>
            <a:endParaRPr lang="pt-PT" dirty="0" smtClean="0"/>
          </a:p>
          <a:p>
            <a:pPr algn="just" eaLnBrk="1" hangingPunct="1"/>
            <a:r>
              <a:rPr lang="pt-PT" b="1" kern="1200" dirty="0" smtClean="0">
                <a:latin typeface="Geneva" pitchFamily="96" charset="0"/>
              </a:rPr>
              <a:t>Antib</a:t>
            </a:r>
            <a:r>
              <a:rPr lang="pt-PT" b="1" dirty="0" smtClean="0"/>
              <a:t>iót</a:t>
            </a:r>
            <a:r>
              <a:rPr lang="pt-PT" b="1" kern="1200" dirty="0" smtClean="0">
                <a:latin typeface="Geneva" pitchFamily="96" charset="0"/>
              </a:rPr>
              <a:t>icos</a:t>
            </a:r>
            <a:r>
              <a:rPr lang="pt-PT" kern="1200" dirty="0" smtClean="0">
                <a:latin typeface="Geneva" pitchFamily="96" charset="0"/>
              </a:rPr>
              <a:t>: O </a:t>
            </a:r>
            <a:r>
              <a:rPr lang="pt-PT" i="1" kern="1200" dirty="0" smtClean="0">
                <a:latin typeface="Geneva" pitchFamily="96" charset="0"/>
              </a:rPr>
              <a:t>C. </a:t>
            </a:r>
            <a:r>
              <a:rPr lang="pt-PT" i="1" kern="1200" dirty="0" err="1" smtClean="0">
                <a:latin typeface="Geneva" pitchFamily="96" charset="0"/>
              </a:rPr>
              <a:t>difficile</a:t>
            </a:r>
            <a:r>
              <a:rPr lang="pt-PT" kern="1200" dirty="0" smtClean="0">
                <a:latin typeface="Geneva" pitchFamily="96" charset="0"/>
              </a:rPr>
              <a:t> é uma bactéria que muitas vezes multiplica-se no intestino quando o doente toma antibióticos que matam a flora (bactérias comensais) do tracto gastrointestinal. Neste caso, é preciso suspender o antibiótico que está a causar o problema e dar </a:t>
            </a:r>
            <a:r>
              <a:rPr lang="pt-PT" kern="1200" dirty="0" err="1" smtClean="0">
                <a:latin typeface="Geneva" pitchFamily="96" charset="0"/>
              </a:rPr>
              <a:t>Metronidazol</a:t>
            </a:r>
            <a:r>
              <a:rPr lang="pt-PT" kern="1200" dirty="0" smtClean="0">
                <a:latin typeface="Geneva" pitchFamily="96" charset="0"/>
              </a:rPr>
              <a:t> para tratar </a:t>
            </a:r>
            <a:r>
              <a:rPr lang="pt-PT" i="1" kern="1200" dirty="0" smtClean="0">
                <a:latin typeface="Geneva" pitchFamily="96" charset="0"/>
              </a:rPr>
              <a:t>C. </a:t>
            </a:r>
            <a:r>
              <a:rPr lang="pt-PT" i="1" kern="1200" dirty="0" err="1" smtClean="0">
                <a:latin typeface="Geneva" pitchFamily="96" charset="0"/>
              </a:rPr>
              <a:t>difficile</a:t>
            </a:r>
            <a:r>
              <a:rPr lang="pt-PT" kern="1200" dirty="0" smtClean="0">
                <a:latin typeface="Geneva" pitchFamily="96" charset="0"/>
              </a:rPr>
              <a:t>.</a:t>
            </a:r>
            <a:endParaRPr lang="en-US" kern="1200" dirty="0" smtClean="0">
              <a:latin typeface="Geneva" pitchFamily="96" charset="0"/>
            </a:endParaRPr>
          </a:p>
          <a:p>
            <a:pPr algn="just" eaLnBrk="1" hangingPunct="1">
              <a:buNone/>
            </a:pPr>
            <a:endParaRPr lang="pt-PT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Diarreia Causada por Agentes Comuns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O doente seropositivo também pode apanhar qualquer tipo de diarreia que afecta a população seronegativa, incluindo a diarreia causada por:</a:t>
            </a:r>
          </a:p>
          <a:p>
            <a:pPr lvl="1" algn="just" eaLnBrk="1" hangingPunct="1"/>
            <a:r>
              <a:rPr lang="pt-PT" dirty="0" smtClean="0"/>
              <a:t>	</a:t>
            </a:r>
            <a:r>
              <a:rPr lang="pt-PT" dirty="0" err="1" smtClean="0"/>
              <a:t>Salmonella</a:t>
            </a:r>
            <a:endParaRPr lang="pt-PT" dirty="0" smtClean="0"/>
          </a:p>
          <a:p>
            <a:pPr lvl="1" algn="just" eaLnBrk="1" hangingPunct="1"/>
            <a:r>
              <a:rPr lang="pt-PT" dirty="0" smtClean="0"/>
              <a:t>	</a:t>
            </a:r>
            <a:r>
              <a:rPr lang="pt-PT" dirty="0" err="1" smtClean="0"/>
              <a:t>Shigella</a:t>
            </a:r>
            <a:endParaRPr lang="pt-PT" dirty="0" smtClean="0"/>
          </a:p>
          <a:p>
            <a:pPr lvl="1" algn="just" eaLnBrk="1" hangingPunct="1"/>
            <a:r>
              <a:rPr lang="pt-PT" dirty="0" smtClean="0"/>
              <a:t>	Cólera</a:t>
            </a:r>
          </a:p>
          <a:p>
            <a:pPr lvl="1" algn="just" eaLnBrk="1" hangingPunct="1"/>
            <a:r>
              <a:rPr lang="pt-PT" dirty="0" smtClean="0"/>
              <a:t>	Malária</a:t>
            </a:r>
          </a:p>
          <a:p>
            <a:pPr lvl="1" algn="just" eaLnBrk="1" hangingPunct="1"/>
            <a:r>
              <a:rPr lang="pt-PT" dirty="0" smtClean="0"/>
              <a:t>	Outros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Características da Diarreia</a:t>
            </a:r>
            <a:endParaRPr lang="en-US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/>
          <a:lstStyle/>
          <a:p>
            <a:pPr marL="514350" indent="-514350" algn="just" eaLnBrk="1" hangingPunct="1">
              <a:buFontTx/>
              <a:buNone/>
            </a:pPr>
            <a:r>
              <a:rPr lang="pt-PT" dirty="0" smtClean="0"/>
              <a:t>Duas categorias clínicas de diarreia:</a:t>
            </a:r>
          </a:p>
          <a:p>
            <a:pPr marL="514350" indent="-514350" algn="just" eaLnBrk="1" hangingPunct="1">
              <a:buFontTx/>
              <a:buNone/>
            </a:pPr>
            <a:endParaRPr lang="pt-PT" dirty="0" smtClean="0"/>
          </a:p>
          <a:p>
            <a:pPr marL="514350" indent="-514350" algn="just" eaLnBrk="1" hangingPunct="1">
              <a:buFontTx/>
              <a:buAutoNum type="arabicPeriod"/>
            </a:pPr>
            <a:r>
              <a:rPr lang="pt-PT" b="1" dirty="0" smtClean="0"/>
              <a:t>Diarreia com sangue ou com febre </a:t>
            </a:r>
          </a:p>
          <a:p>
            <a:pPr marL="514350" indent="-514350" algn="just" eaLnBrk="1" hangingPunct="1">
              <a:buFontTx/>
              <a:buAutoNum type="arabicPeriod" startAt="2"/>
            </a:pPr>
            <a:r>
              <a:rPr lang="pt-PT" b="1" dirty="0" smtClean="0"/>
              <a:t>Diarreia sem sangue e sem febre</a:t>
            </a:r>
          </a:p>
          <a:p>
            <a:pPr marL="514350" indent="-514350" algn="just" eaLnBrk="1" hangingPunct="1">
              <a:buFontTx/>
              <a:buNone/>
            </a:pPr>
            <a:endParaRPr lang="pt-PT" dirty="0" smtClean="0"/>
          </a:p>
          <a:p>
            <a:pPr marL="514350" indent="-514350" algn="just" eaLnBrk="1" hangingPunct="1">
              <a:buFontTx/>
              <a:buNone/>
            </a:pPr>
            <a:r>
              <a:rPr lang="pt-PT" dirty="0" smtClean="0"/>
              <a:t>As duas categorias clínicas podem ser causadas por infecções oportunistas</a:t>
            </a:r>
            <a:r>
              <a:rPr lang="en-US" dirty="0" smtClean="0"/>
              <a:t>, </a:t>
            </a:r>
            <a:r>
              <a:rPr lang="pt-PT" dirty="0" smtClean="0"/>
              <a:t>reacções adversas aos fármacos, o próprio</a:t>
            </a:r>
            <a:r>
              <a:rPr lang="pt-PT" dirty="0" smtClean="0">
                <a:latin typeface="Calibri"/>
              </a:rPr>
              <a:t> </a:t>
            </a:r>
            <a:r>
              <a:rPr lang="pt-PT" dirty="0" smtClean="0"/>
              <a:t>HIV ou doenças comuns que afectam as pessoas seronegativas.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 algn="ctr" eaLnBrk="1" hangingPunct="1"/>
            <a:endParaRPr lang="pt-PT" sz="3200" dirty="0" smtClean="0"/>
          </a:p>
          <a:p>
            <a:pPr marL="514350" indent="-514350" algn="ctr" eaLnBrk="1" hangingPunct="1"/>
            <a:endParaRPr lang="pt-PT" sz="3200" dirty="0" smtClean="0"/>
          </a:p>
          <a:p>
            <a:pPr marL="514350" indent="-514350" algn="ctr" eaLnBrk="1" hangingPunct="1"/>
            <a:r>
              <a:rPr lang="pt-PT" sz="3600" dirty="0" smtClean="0"/>
              <a:t>Algoritmo sobre Avaliação e Tratamento da Diarreia no Paciente HIV+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78486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Tratamento da Diarreia com Febre ou Sangue (1)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6482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70000"/>
              </a:lnSpc>
            </a:pPr>
            <a:r>
              <a:rPr lang="pt-PT" sz="2400" dirty="0" smtClean="0"/>
              <a:t>Se não houver malária ou outra causa identificável:</a:t>
            </a:r>
          </a:p>
          <a:p>
            <a:pPr lvl="1" algn="just" eaLnBrk="1" hangingPunct="1">
              <a:lnSpc>
                <a:spcPct val="170000"/>
              </a:lnSpc>
            </a:pPr>
            <a:r>
              <a:rPr lang="pt-PT" sz="2400" dirty="0" err="1" smtClean="0"/>
              <a:t>Ciprofloxacina</a:t>
            </a:r>
            <a:r>
              <a:rPr lang="pt-PT" sz="2400" dirty="0" smtClean="0"/>
              <a:t> (Caso não seja disponível a </a:t>
            </a:r>
            <a:r>
              <a:rPr lang="pt-PT" sz="2400" dirty="0" err="1" smtClean="0"/>
              <a:t>Ciprofloxacina</a:t>
            </a:r>
            <a:r>
              <a:rPr lang="pt-PT" sz="2400" dirty="0" smtClean="0"/>
              <a:t>, ou na gravidez, trate com </a:t>
            </a:r>
            <a:r>
              <a:rPr lang="pt-PT" sz="2400" dirty="0" err="1" smtClean="0"/>
              <a:t>Cotrimoxazol</a:t>
            </a:r>
            <a:r>
              <a:rPr lang="pt-PT" sz="2400" dirty="0" smtClean="0"/>
              <a:t> em dose terapêutica) + </a:t>
            </a:r>
            <a:r>
              <a:rPr lang="pt-PT" sz="2400" dirty="0" err="1" smtClean="0"/>
              <a:t>reidratação</a:t>
            </a:r>
            <a:r>
              <a:rPr lang="pt-PT" sz="2400" dirty="0" smtClean="0"/>
              <a:t> oral.  </a:t>
            </a:r>
          </a:p>
          <a:p>
            <a:pPr lvl="1" algn="just" eaLnBrk="1" hangingPunct="1">
              <a:lnSpc>
                <a:spcPct val="170000"/>
              </a:lnSpc>
            </a:pPr>
            <a:r>
              <a:rPr lang="pt-PT" sz="2400" dirty="0" smtClean="0"/>
              <a:t>Se n</a:t>
            </a:r>
            <a:r>
              <a:rPr lang="pt-PT" altLang="ja-JP" sz="2400" dirty="0" smtClean="0">
                <a:ea typeface="MS PGothic" pitchFamily="34" charset="-128"/>
              </a:rPr>
              <a:t>ã</a:t>
            </a:r>
            <a:r>
              <a:rPr lang="pt-PT" sz="2400" dirty="0" smtClean="0"/>
              <a:t>o responder, administre </a:t>
            </a:r>
            <a:r>
              <a:rPr lang="pt-PT" sz="2400" dirty="0" err="1" smtClean="0"/>
              <a:t>Metronidazol</a:t>
            </a:r>
            <a:r>
              <a:rPr lang="pt-PT" sz="2400" dirty="0" smtClean="0"/>
              <a:t> + </a:t>
            </a:r>
            <a:r>
              <a:rPr lang="pt-PT" sz="2400" dirty="0" err="1" smtClean="0"/>
              <a:t>reidratação</a:t>
            </a:r>
            <a:r>
              <a:rPr lang="pt-PT" sz="2400" dirty="0" smtClean="0"/>
              <a:t> oral.  </a:t>
            </a:r>
          </a:p>
          <a:p>
            <a:pPr eaLnBrk="1" hangingPunct="1">
              <a:lnSpc>
                <a:spcPct val="170000"/>
              </a:lnSpc>
              <a:buFontTx/>
              <a:buNone/>
            </a:pPr>
            <a:endParaRPr lang="pt-PT" sz="2200" dirty="0" smtClean="0"/>
          </a:p>
          <a:p>
            <a:pPr eaLnBrk="1" hangingPunct="1">
              <a:lnSpc>
                <a:spcPct val="170000"/>
              </a:lnSpc>
              <a:buFontTx/>
              <a:buNone/>
            </a:pPr>
            <a:r>
              <a:rPr lang="pt-PT" sz="2200" dirty="0" smtClean="0"/>
              <a:t>   </a:t>
            </a:r>
          </a:p>
          <a:p>
            <a:pPr eaLnBrk="1" hangingPunct="1">
              <a:lnSpc>
                <a:spcPct val="170000"/>
              </a:lnSpc>
              <a:buFontTx/>
              <a:buNone/>
            </a:pPr>
            <a:endParaRPr lang="pt-PT" sz="22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Tratamento da Diarreia Com Febre ou Sangue(2)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Se o doente n</a:t>
            </a:r>
            <a:r>
              <a:rPr lang="pt-PT" altLang="ja-JP" dirty="0" smtClean="0">
                <a:ea typeface="MS PGothic" pitchFamily="34" charset="-128"/>
              </a:rPr>
              <a:t>ã</a:t>
            </a:r>
            <a:r>
              <a:rPr lang="pt-PT" dirty="0" smtClean="0"/>
              <a:t>o responder a </a:t>
            </a:r>
            <a:r>
              <a:rPr lang="pt-PT" dirty="0" err="1" smtClean="0"/>
              <a:t>Metronidazol</a:t>
            </a:r>
            <a:r>
              <a:rPr lang="pt-PT" dirty="0" smtClean="0"/>
              <a:t> + CTZ/</a:t>
            </a:r>
            <a:r>
              <a:rPr lang="pt-PT" dirty="0" err="1" smtClean="0"/>
              <a:t>Ciprofloxacina</a:t>
            </a:r>
            <a:r>
              <a:rPr lang="pt-PT" dirty="0" smtClean="0"/>
              <a:t> 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Se estiver a tomar TARV ou outros medicamentos, avalie reacção adversa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Se não estiver a tomar TARV, avalie indicações para começar TARV.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8"/>
            <a:ext cx="7848600" cy="1143000"/>
          </a:xfrm>
        </p:spPr>
        <p:txBody>
          <a:bodyPr/>
          <a:lstStyle/>
          <a:p>
            <a:pPr eaLnBrk="1" hangingPunct="1"/>
            <a:r>
              <a:rPr lang="en-US" dirty="0" err="1" smtClean="0"/>
              <a:t>Tratamento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Diarreia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Febre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sangue</a:t>
            </a:r>
            <a:r>
              <a:rPr lang="en-US" dirty="0" smtClean="0"/>
              <a:t> (1)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7772400" cy="4525963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sz="3000" b="1" i="1" dirty="0" smtClean="0"/>
              <a:t>Se aguda</a:t>
            </a:r>
            <a:r>
              <a:rPr lang="pt-PT" sz="3000" b="1" dirty="0" smtClean="0"/>
              <a:t>: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PT" sz="3000" dirty="0" smtClean="0"/>
              <a:t>Hidratação oral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PT" sz="3000" dirty="0" smtClean="0"/>
              <a:t>Se não houver melhoria em 3-5 dias:  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3000" dirty="0" smtClean="0"/>
              <a:t>Metronidazol + (Ciprofloxacina ou </a:t>
            </a:r>
            <a:r>
              <a:rPr lang="pt-PT" sz="3000" dirty="0" err="1" smtClean="0"/>
              <a:t>Cotrimoxazol</a:t>
            </a:r>
            <a:r>
              <a:rPr lang="pt-PT" sz="3000" dirty="0" smtClean="0"/>
              <a:t>)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PT" sz="3000" dirty="0" smtClean="0"/>
              <a:t>Se ainda não houver melhoria: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3000" dirty="0" smtClean="0"/>
              <a:t>Se estiver a tomar TARV, avalie reacção adversa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3000" dirty="0" smtClean="0"/>
              <a:t>Se não estiver a tomar TARV, avalie indicações para começar </a:t>
            </a:r>
            <a:r>
              <a:rPr lang="pt-PT" sz="3000" dirty="0" err="1" smtClean="0"/>
              <a:t>TARV</a:t>
            </a:r>
            <a:r>
              <a:rPr lang="pt-PT" sz="3000" dirty="0" smtClean="0"/>
              <a:t>. </a:t>
            </a:r>
          </a:p>
          <a:p>
            <a:pPr eaLnBrk="1" hangingPunct="1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Divisão do Módulo 8 </a:t>
            </a:r>
            <a:endParaRPr 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pt-PT" dirty="0" smtClean="0"/>
              <a:t>O Módulo 8 está dividido em duas unidades:</a:t>
            </a:r>
          </a:p>
          <a:p>
            <a:pPr lvl="1" eaLnBrk="1" hangingPunct="1">
              <a:lnSpc>
                <a:spcPct val="150000"/>
              </a:lnSpc>
              <a:buFontTx/>
              <a:buNone/>
            </a:pPr>
            <a:r>
              <a:rPr lang="pt-PT" dirty="0" smtClean="0"/>
              <a:t>8.1 </a:t>
            </a:r>
            <a:r>
              <a:rPr lang="en-US" dirty="0" err="1" smtClean="0"/>
              <a:t>Diarreia</a:t>
            </a:r>
            <a:r>
              <a:rPr lang="en-US" dirty="0" smtClean="0"/>
              <a:t> no </a:t>
            </a:r>
            <a:r>
              <a:rPr lang="en-US" dirty="0" err="1" smtClean="0"/>
              <a:t>Doente</a:t>
            </a:r>
            <a:r>
              <a:rPr lang="en-US" dirty="0" smtClean="0"/>
              <a:t> HIV+</a:t>
            </a:r>
          </a:p>
          <a:p>
            <a:pPr lvl="1" eaLnBrk="1" hangingPunct="1">
              <a:lnSpc>
                <a:spcPct val="150000"/>
              </a:lnSpc>
              <a:buFontTx/>
              <a:buNone/>
            </a:pPr>
            <a:r>
              <a:rPr lang="pt-PT" dirty="0" smtClean="0"/>
              <a:t>8.2 Dor Abdominal no </a:t>
            </a:r>
            <a:r>
              <a:rPr lang="en-US" dirty="0" err="1" smtClean="0"/>
              <a:t>Doente</a:t>
            </a:r>
            <a:r>
              <a:rPr lang="en-US" dirty="0" smtClean="0"/>
              <a:t> HIV+</a:t>
            </a:r>
            <a:r>
              <a:rPr lang="pt-PT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Tratamento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Diarreia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Febre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Sangue</a:t>
            </a:r>
            <a:r>
              <a:rPr lang="en-US" dirty="0" smtClean="0"/>
              <a:t> (2)</a:t>
            </a:r>
            <a:endParaRPr lang="pt-PT" dirty="0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PT" b="1" i="1" dirty="0" smtClean="0"/>
              <a:t>Se crónica</a:t>
            </a:r>
            <a:r>
              <a:rPr lang="pt-PT" b="1" dirty="0" smtClean="0"/>
              <a:t>:</a:t>
            </a:r>
          </a:p>
          <a:p>
            <a:pPr algn="just" eaLnBrk="1" hangingPunct="1"/>
            <a:r>
              <a:rPr lang="pt-PT" dirty="0" smtClean="0"/>
              <a:t>Hidratação oral </a:t>
            </a:r>
          </a:p>
          <a:p>
            <a:pPr algn="just" eaLnBrk="1" hangingPunct="1"/>
            <a:r>
              <a:rPr lang="pt-PT" dirty="0" err="1" smtClean="0"/>
              <a:t>Metronidazol</a:t>
            </a:r>
            <a:r>
              <a:rPr lang="pt-PT" dirty="0" smtClean="0"/>
              <a:t> + (</a:t>
            </a:r>
            <a:r>
              <a:rPr lang="pt-PT" dirty="0" err="1" smtClean="0"/>
              <a:t>Ciprofloxacina</a:t>
            </a:r>
            <a:r>
              <a:rPr lang="pt-PT" dirty="0" smtClean="0"/>
              <a:t> ou </a:t>
            </a:r>
            <a:r>
              <a:rPr lang="pt-PT" dirty="0" err="1" smtClean="0"/>
              <a:t>Cotrimoxazol</a:t>
            </a:r>
            <a:r>
              <a:rPr lang="pt-PT" dirty="0" smtClean="0"/>
              <a:t>)</a:t>
            </a:r>
          </a:p>
          <a:p>
            <a:pPr algn="just" eaLnBrk="1" hangingPunct="1"/>
            <a:r>
              <a:rPr lang="pt-PT" dirty="0" smtClean="0"/>
              <a:t>Se não houver melhoria: 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pt-PT" dirty="0" smtClean="0"/>
              <a:t>Se estiver a tomar </a:t>
            </a:r>
            <a:r>
              <a:rPr lang="pt-PT" dirty="0" err="1" smtClean="0"/>
              <a:t>TARV</a:t>
            </a:r>
            <a:r>
              <a:rPr lang="pt-PT" dirty="0" smtClean="0"/>
              <a:t>, avalie reacção adversa. 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pt-PT" dirty="0" smtClean="0"/>
              <a:t>Se não estiver a tomar </a:t>
            </a:r>
            <a:r>
              <a:rPr lang="pt-PT" dirty="0" err="1" smtClean="0"/>
              <a:t>TARV</a:t>
            </a:r>
            <a:r>
              <a:rPr lang="pt-PT" dirty="0" smtClean="0"/>
              <a:t>, avalie indicações para começar </a:t>
            </a:r>
            <a:r>
              <a:rPr lang="pt-PT" dirty="0" err="1" smtClean="0"/>
              <a:t>TARV</a:t>
            </a:r>
            <a:r>
              <a:rPr lang="pt-PT" dirty="0" smtClean="0"/>
              <a:t>. </a:t>
            </a:r>
          </a:p>
          <a:p>
            <a:pPr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Prevenção da </a:t>
            </a:r>
            <a:r>
              <a:rPr lang="en-US" dirty="0" err="1" smtClean="0"/>
              <a:t>Diarreia</a:t>
            </a:r>
            <a:r>
              <a:rPr lang="en-US" dirty="0" smtClean="0"/>
              <a:t> </a:t>
            </a:r>
            <a:endParaRPr lang="pt-PT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772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Prevenção da </a:t>
            </a:r>
            <a:r>
              <a:rPr lang="en-US" dirty="0" err="1" smtClean="0"/>
              <a:t>Diarreia</a:t>
            </a:r>
            <a:r>
              <a:rPr lang="en-US" dirty="0" smtClean="0"/>
              <a:t> </a:t>
            </a:r>
            <a:endParaRPr lang="pt-PT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7696200" cy="45259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Medidas de higiene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Lavagem das mãos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Isolamento das fezes dos doentes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>
                <a:ea typeface="MS PGothic" pitchFamily="34" charset="-128"/>
              </a:rPr>
              <a:t>Á</a:t>
            </a:r>
            <a:r>
              <a:rPr lang="pt-PT" dirty="0" smtClean="0"/>
              <a:t>gua potável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Profilaxia com </a:t>
            </a:r>
            <a:r>
              <a:rPr lang="pt-PT" dirty="0" err="1" smtClean="0"/>
              <a:t>Cotrimoxazol</a:t>
            </a:r>
            <a:r>
              <a:rPr lang="pt-PT" dirty="0" smtClean="0"/>
              <a:t> (no doente com critérios de CD4 e/ou estadio clínico)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Actividade: Casos Clínicos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sz="3200" b="1" dirty="0" smtClean="0"/>
              <a:t>Folha de Exercícios </a:t>
            </a:r>
            <a:r>
              <a:rPr lang="pt-PT" sz="3200" dirty="0" smtClean="0"/>
              <a:t>– Casos clínicos para uso do algoritmo de </a:t>
            </a:r>
            <a:r>
              <a:rPr lang="en-US" sz="3200" dirty="0" err="1" smtClean="0"/>
              <a:t>diarreia</a:t>
            </a:r>
            <a:r>
              <a:rPr lang="en-US" sz="3200" dirty="0" smtClean="0"/>
              <a:t>:</a:t>
            </a:r>
            <a:endParaRPr lang="pt-PT" sz="3200" dirty="0" smtClean="0"/>
          </a:p>
          <a:p>
            <a:pPr eaLnBrk="1" hangingPunct="1">
              <a:lnSpc>
                <a:spcPct val="150000"/>
              </a:lnSpc>
            </a:pPr>
            <a:r>
              <a:rPr lang="pt-PT" sz="3200" b="1" dirty="0" smtClean="0"/>
              <a:t>Pontos para discussão: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200" dirty="0" smtClean="0"/>
              <a:t>Casos 1-3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200" dirty="0" smtClean="0"/>
              <a:t>Uso do algoritmo de diarreia</a:t>
            </a:r>
          </a:p>
          <a:p>
            <a:pPr eaLnBrk="1" hangingPunct="1">
              <a:lnSpc>
                <a:spcPct val="150000"/>
              </a:lnSpc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Parasitose Intestinal no Doente Seropositivo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Parasitose Intestinal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Além dos parasitas oportunistas mencionados na secção de </a:t>
            </a:r>
            <a:r>
              <a:rPr lang="en-US" dirty="0" err="1" smtClean="0"/>
              <a:t>diarreia</a:t>
            </a:r>
            <a:r>
              <a:rPr lang="pt-PT" dirty="0" smtClean="0"/>
              <a:t>, os doentes HIV+ podem ter qualquer parasita intestinal comum (</a:t>
            </a:r>
            <a:r>
              <a:rPr lang="pt-PT" dirty="0" err="1" smtClean="0"/>
              <a:t>Ascaris</a:t>
            </a:r>
            <a:r>
              <a:rPr lang="pt-PT" dirty="0" smtClean="0"/>
              <a:t>, </a:t>
            </a:r>
            <a:r>
              <a:rPr lang="pt-PT" dirty="0" err="1" smtClean="0"/>
              <a:t>Ancylostoma</a:t>
            </a:r>
            <a:r>
              <a:rPr lang="pt-PT" dirty="0" smtClean="0"/>
              <a:t>, </a:t>
            </a:r>
            <a:r>
              <a:rPr lang="pt-PT" dirty="0" err="1" smtClean="0"/>
              <a:t>Schistosomiase</a:t>
            </a:r>
            <a:r>
              <a:rPr lang="pt-PT" dirty="0" smtClean="0"/>
              <a:t>).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O diagnóstico e o tratamento de parasitose intestinal no paciente seropositivo é o mesmo que no paciente seronegativo.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</a:t>
            </a:r>
            <a:endParaRPr lang="pt-PT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A diarreia é frequente e pode ser oportunista ou não no doente HIV+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É preciso ter uma abordagem sistemática das </a:t>
            </a:r>
            <a:r>
              <a:rPr lang="en-US" dirty="0" err="1" smtClean="0"/>
              <a:t>diarreias</a:t>
            </a:r>
            <a:r>
              <a:rPr lang="en-US" dirty="0" smtClean="0"/>
              <a:t> </a:t>
            </a:r>
            <a:r>
              <a:rPr lang="pt-PT" dirty="0" smtClean="0"/>
              <a:t>agudas e crónicas nas pessoas seropositivas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A diarreia pode ser causada pelos medicamentos que o doente está a tomar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A diarreia crónica que não responde ao tratamento pode ser uma condição do estadio III ou IV</a:t>
            </a:r>
            <a:endParaRPr lang="pt-P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057400"/>
            <a:ext cx="7772400" cy="26670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Unidade</a:t>
            </a:r>
            <a:r>
              <a:rPr lang="en-US" dirty="0" smtClean="0"/>
              <a:t> 8.1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pt-PT" dirty="0" smtClean="0"/>
              <a:t> </a:t>
            </a:r>
            <a:r>
              <a:rPr lang="en-US" dirty="0" err="1" smtClean="0"/>
              <a:t>Diarreia</a:t>
            </a:r>
            <a:r>
              <a:rPr lang="en-US" dirty="0" smtClean="0"/>
              <a:t> no </a:t>
            </a:r>
            <a:r>
              <a:rPr lang="en-US" dirty="0" err="1" smtClean="0"/>
              <a:t>Doente</a:t>
            </a:r>
            <a:r>
              <a:rPr lang="en-US" dirty="0" smtClean="0"/>
              <a:t> HIV+ </a:t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 </a:t>
            </a: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Os problemas gastrointestinais (</a:t>
            </a:r>
            <a:r>
              <a:rPr lang="pt-BR" dirty="0" err="1" smtClean="0"/>
              <a:t>diarreia</a:t>
            </a:r>
            <a:r>
              <a:rPr lang="pt-PT" dirty="0" smtClean="0"/>
              <a:t>, parasitose intestinal, dor abdominal, hepatite e outros) são comuns nas pessoas seropositivas. Porém, o diagnóstico diferencial de problemas gastrointestinais é diferente na presença do HIV/SIDA.</a:t>
            </a:r>
          </a:p>
          <a:p>
            <a:pPr algn="just" eaLnBrk="1" hangingPunct="1"/>
            <a:r>
              <a:rPr lang="pt-PT" dirty="0" smtClean="0"/>
              <a:t>O Técnico de Medicina deve seguir uma abordagem sistemática para a avaliação e tratamento de problemas gastrointestinais nos doentes HIV+.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Objectivos de Aprendizagem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dirty="0" smtClean="0"/>
              <a:t>No final desta unidade, os formandos devem ser capazes de:</a:t>
            </a:r>
          </a:p>
          <a:p>
            <a:pPr algn="just" eaLnBrk="1" hangingPunct="1">
              <a:defRPr/>
            </a:pPr>
            <a:r>
              <a:rPr lang="pt-PT" dirty="0" smtClean="0"/>
              <a:t>Reconhecer a importância de infecções oportunistas, reacções adversas a medicamentos, assim como do próprio HIV como causas de problemas gastrointestinais no doente seropositivo </a:t>
            </a:r>
          </a:p>
          <a:p>
            <a:pPr algn="just" eaLnBrk="1" hangingPunct="1">
              <a:defRPr/>
            </a:pPr>
            <a:r>
              <a:rPr lang="pt-PT" dirty="0" smtClean="0"/>
              <a:t>Usar os algoritmos de Diarreia e de reacções adversas a medicamentos para guiar o diagnóstico e tratamento da Diarreia nos doentes seropositivos</a:t>
            </a:r>
          </a:p>
          <a:p>
            <a:pPr algn="just" eaLnBrk="1" hangingPunct="1">
              <a:defRPr/>
            </a:pPr>
            <a:r>
              <a:rPr lang="pt-PT" dirty="0" smtClean="0"/>
              <a:t>Estabelecer a ligação entre a diarreia e a determinação do estadio clínico de SIDA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Problemas Gastrointestinais Importantes no Doente HIV+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BR" dirty="0" err="1" smtClean="0"/>
              <a:t>Diarreia</a:t>
            </a:r>
            <a:endParaRPr lang="pt-PT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Parasitose intestinal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Dor abdominal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Problemas do fígado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Hemorragia gastrointestinal</a:t>
            </a:r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Diarreia</a:t>
            </a:r>
            <a:r>
              <a:rPr lang="pt-BR" dirty="0" smtClean="0"/>
              <a:t> no Doente </a:t>
            </a:r>
            <a:r>
              <a:rPr lang="pt-BR" dirty="0" err="1" smtClean="0"/>
              <a:t>Seropositivo</a:t>
            </a:r>
            <a:endParaRPr lang="pt-PT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75438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Diagnóstico Diferencial da Diarreia no Doente HIV+ </a:t>
            </a:r>
            <a:endParaRPr 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7772400" cy="47244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dirty="0" smtClean="0"/>
              <a:t>No doente seropositivo, a diarreia pode ser causada por: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Infecções oportunistas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Reacções adversas a medicamentos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HIV:  Diarreia de estadio III, síndrome de caquexia (estadio IV)</a:t>
            </a:r>
            <a:endParaRPr lang="pt-PT" i="1" dirty="0" smtClean="0"/>
          </a:p>
          <a:p>
            <a:pPr lvl="1" eaLnBrk="1" hangingPunct="1">
              <a:lnSpc>
                <a:spcPct val="150000"/>
              </a:lnSpc>
            </a:pPr>
            <a:r>
              <a:rPr lang="pt-PT" dirty="0" smtClean="0"/>
              <a:t>Infecções comuns (não espec</a:t>
            </a:r>
            <a:r>
              <a:rPr lang="pt-PT" dirty="0" smtClean="0">
                <a:latin typeface="Calibri"/>
              </a:rPr>
              <a:t>í</a:t>
            </a:r>
            <a:r>
              <a:rPr lang="pt-PT" dirty="0" smtClean="0"/>
              <a:t>ficas de HIV)</a:t>
            </a:r>
          </a:p>
          <a:p>
            <a:pPr eaLnBrk="1" hangingPunct="1">
              <a:lnSpc>
                <a:spcPct val="150000"/>
              </a:lnSpc>
            </a:pPr>
            <a:endParaRPr lang="pt-PT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Infecções Oportunistas que Podem Causar Diarreia (1)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sz="2600" b="1" dirty="0" smtClean="0"/>
              <a:t>Quatro famílias de parasitas oportunistas podem causar diarreia do estadio IV:  </a:t>
            </a:r>
            <a:r>
              <a:rPr lang="pt-PT" sz="2600" b="1" i="1" dirty="0" err="1" smtClean="0"/>
              <a:t>Cryptosporidia</a:t>
            </a:r>
            <a:r>
              <a:rPr lang="pt-PT" sz="2600" b="1" i="1" dirty="0" smtClean="0"/>
              <a:t>, </a:t>
            </a:r>
            <a:r>
              <a:rPr lang="pt-PT" sz="2600" b="1" i="1" dirty="0" err="1" smtClean="0"/>
              <a:t>Microsporidia</a:t>
            </a:r>
            <a:r>
              <a:rPr lang="pt-PT" sz="2600" b="1" i="1" dirty="0" smtClean="0"/>
              <a:t>, </a:t>
            </a:r>
            <a:r>
              <a:rPr lang="pt-PT" sz="2600" b="1" i="1" dirty="0" err="1" smtClean="0"/>
              <a:t>Cyclospora</a:t>
            </a:r>
            <a:r>
              <a:rPr lang="pt-PT" sz="2600" b="1" i="1" dirty="0" smtClean="0"/>
              <a:t>, </a:t>
            </a:r>
            <a:r>
              <a:rPr lang="pt-PT" sz="2600" b="1" dirty="0" smtClean="0"/>
              <a:t>e</a:t>
            </a:r>
            <a:r>
              <a:rPr lang="pt-PT" sz="2600" b="1" i="1" dirty="0" smtClean="0"/>
              <a:t> </a:t>
            </a:r>
            <a:r>
              <a:rPr lang="pt-PT" sz="2600" b="1" i="1" dirty="0" err="1" smtClean="0"/>
              <a:t>Isospora</a:t>
            </a:r>
            <a:endParaRPr lang="pt-PT" sz="2600" b="1" i="1" dirty="0" smtClean="0"/>
          </a:p>
          <a:p>
            <a:pPr algn="just" eaLnBrk="1" hangingPunct="1"/>
            <a:r>
              <a:rPr lang="pt-PT" sz="2600" dirty="0" smtClean="0"/>
              <a:t>Não é possível diagnosticar estas doenças no país actualmente, uma vez que os testes laboratoriais ainda não estão disponíveis.</a:t>
            </a:r>
          </a:p>
          <a:p>
            <a:pPr algn="just" eaLnBrk="1" hangingPunct="1"/>
            <a:r>
              <a:rPr lang="pt-PT" sz="2600" dirty="0" smtClean="0"/>
              <a:t>Podem não responder ao tratamento com antibióticos nem </a:t>
            </a:r>
            <a:r>
              <a:rPr lang="pt-PT" sz="2600" dirty="0" err="1" smtClean="0"/>
              <a:t>Albendazol</a:t>
            </a:r>
            <a:r>
              <a:rPr lang="pt-PT" sz="2600" dirty="0" smtClean="0"/>
              <a:t>/</a:t>
            </a:r>
            <a:r>
              <a:rPr lang="pt-PT" sz="2600" dirty="0" err="1" smtClean="0"/>
              <a:t>Mebendazol</a:t>
            </a:r>
            <a:r>
              <a:rPr lang="pt-PT" sz="2600" dirty="0" smtClean="0"/>
              <a:t> em dose única, mas às vezes respondem ao TARV ou a tratamentos específicos.</a:t>
            </a:r>
          </a:p>
          <a:p>
            <a:pPr eaLnBrk="1" hangingPunct="1">
              <a:buFontTx/>
              <a:buNone/>
            </a:pPr>
            <a:endParaRPr lang="pt-PT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6.0&quot;&gt;&lt;object type=&quot;1&quot; unique_id=&quot;10001&quot;&gt;&lt;object type=&quot;8&quot; unique_id=&quot;12741&quot;&gt;&lt;/object&gt;&lt;object type=&quot;2&quot; unique_id=&quot;12742&quot;&gt;&lt;object type=&quot;3&quot; unique_id=&quot;12743&quot;&gt;&lt;property id=&quot;20148&quot; value=&quot;5&quot;/&gt;&lt;property id=&quot;20300&quot; value=&quot;Slide 1 - &amp;quot;&amp;#x0D;&amp;#x0A;&amp;#x0D;&amp;#x0A;Módulo 8&amp;#x0D;&amp;#x0A;&amp;#x0D;&amp;#x0A; Patologia Digestiva Associada ao HIV &amp;#x0D;&amp;#x0A; &amp;#x0D;&amp;#x0A;&amp;quot;&quot;/&gt;&lt;property id=&quot;20307&quot; value=&quot;405&quot;/&gt;&lt;/object&gt;&lt;object type=&quot;3&quot; unique_id=&quot;12744&quot;&gt;&lt;property id=&quot;20148&quot; value=&quot;5&quot;/&gt;&lt;property id=&quot;20300&quot; value=&quot;Slide 2 - &amp;quot;Divisão do Módulo 8 &amp;quot;&quot;/&gt;&lt;property id=&quot;20307&quot; value=&quot;371&quot;/&gt;&lt;/object&gt;&lt;object type=&quot;3&quot; unique_id=&quot;12745&quot;&gt;&lt;property id=&quot;20148&quot; value=&quot;5&quot;/&gt;&lt;property id=&quot;20300&quot; value=&quot;Slide 3 - &amp;quot;&amp;#x0D;&amp;#x0A;&amp;#x0D;&amp;#x0A;Unidade 8.1&amp;#x0D;&amp;#x0A;&amp;#x0D;&amp;#x0A; Diarreia no Doente HIV+ &amp;#x0D;&amp;#x0A;&amp;quot;&quot;/&gt;&lt;property id=&quot;20307&quot; value=&quot;256&quot;/&gt;&lt;/object&gt;&lt;object type=&quot;3&quot; unique_id=&quot;12746&quot;&gt;&lt;property id=&quot;20148&quot; value=&quot;5&quot;/&gt;&lt;property id=&quot;20300&quot; value=&quot;Slide 4 - &amp;quot;Introdução &amp;quot;&quot;/&gt;&lt;property id=&quot;20307&quot; value=&quot;406&quot;/&gt;&lt;/object&gt;&lt;object type=&quot;3&quot; unique_id=&quot;12747&quot;&gt;&lt;property id=&quot;20148&quot; value=&quot;5&quot;/&gt;&lt;property id=&quot;20300&quot; value=&quot;Slide 5 - &amp;quot;Objectivos de Aprendizagem&amp;quot;&quot;/&gt;&lt;property id=&quot;20307&quot; value=&quot;364&quot;/&gt;&lt;/object&gt;&lt;object type=&quot;3&quot; unique_id=&quot;12748&quot;&gt;&lt;property id=&quot;20148&quot; value=&quot;5&quot;/&gt;&lt;property id=&quot;20300&quot; value=&quot;Slide 6 - &amp;quot;Problemas Gastrointestinais Importantes no Doente HIV+&amp;quot;&quot;/&gt;&lt;property id=&quot;20307&quot; value=&quot;398&quot;/&gt;&lt;/object&gt;&lt;object type=&quot;3&quot; unique_id=&quot;12749&quot;&gt;&lt;property id=&quot;20148&quot; value=&quot;5&quot;/&gt;&lt;property id=&quot;20300&quot; value=&quot;Slide 7 - &amp;quot;Diarreia no Doente Seropositivo&amp;quot;&quot;/&gt;&lt;property id=&quot;20307&quot; value=&quot;374&quot;/&gt;&lt;/object&gt;&lt;object type=&quot;3&quot; unique_id=&quot;12750&quot;&gt;&lt;property id=&quot;20148&quot; value=&quot;5&quot;/&gt;&lt;property id=&quot;20300&quot; value=&quot;Slide 8 - &amp;quot;Diagnóstico Diferencial da Diarreia no Doente HIV+ &amp;quot;&quot;/&gt;&lt;property id=&quot;20307&quot; value=&quot;264&quot;/&gt;&lt;/object&gt;&lt;object type=&quot;3&quot; unique_id=&quot;12751&quot;&gt;&lt;property id=&quot;20148&quot; value=&quot;5&quot;/&gt;&lt;property id=&quot;20300&quot; value=&quot;Slide 9 - &amp;quot;Infecções Oportunistas que Podem Causar Diarreia (1)&amp;quot;&quot;/&gt;&lt;property id=&quot;20307&quot; value=&quot;368&quot;/&gt;&lt;/object&gt;&lt;object type=&quot;3&quot; unique_id=&quot;12752&quot;&gt;&lt;property id=&quot;20148&quot; value=&quot;5&quot;/&gt;&lt;property id=&quot;20300&quot; value=&quot;Slide 10 - &amp;quot;Infecções Oportunistas que Podem Causar Diarreia (2)&amp;quot;&quot;/&gt;&lt;property id=&quot;20307&quot; value=&quot;399&quot;/&gt;&lt;/object&gt;&lt;object type=&quot;3&quot; unique_id=&quot;12753&quot;&gt;&lt;property id=&quot;20148&quot; value=&quot;5&quot;/&gt;&lt;property id=&quot;20300&quot; value=&quot;Slide 11 - &amp;quot;Diarreia Causada por HIV (1)&amp;quot;&quot;/&gt;&lt;property id=&quot;20307&quot; value=&quot;342&quot;/&gt;&lt;/object&gt;&lt;object type=&quot;3&quot; unique_id=&quot;12754&quot;&gt;&lt;property id=&quot;20148&quot; value=&quot;5&quot;/&gt;&lt;property id=&quot;20300&quot; value=&quot;Slide 12 - &amp;quot;Diarreia Causada por HIV (2)&amp;quot;&quot;/&gt;&lt;property id=&quot;20307&quot; value=&quot;366&quot;/&gt;&lt;/object&gt;&lt;object type=&quot;3&quot; unique_id=&quot;12755&quot;&gt;&lt;property id=&quot;20148&quot; value=&quot;5&quot;/&gt;&lt;property id=&quot;20300&quot; value=&quot;Slide 13 - &amp;quot;Diarreia Causada por Medicamentos&amp;quot;&quot;/&gt;&lt;property id=&quot;20307&quot; value=&quot;309&quot;/&gt;&lt;/object&gt;&lt;object type=&quot;3&quot; unique_id=&quot;12756&quot;&gt;&lt;property id=&quot;20148&quot; value=&quot;5&quot;/&gt;&lt;property id=&quot;20300&quot; value=&quot;Slide 14 - &amp;quot;Diarreia Causada por Agentes Comuns&amp;quot;&quot;/&gt;&lt;property id=&quot;20307&quot; value=&quot;400&quot;/&gt;&lt;/object&gt;&lt;object type=&quot;3&quot; unique_id=&quot;12757&quot;&gt;&lt;property id=&quot;20148&quot; value=&quot;5&quot;/&gt;&lt;property id=&quot;20300&quot; value=&quot;Slide 15 - &amp;quot;Características da Diarreia&amp;quot;&quot;/&gt;&lt;property id=&quot;20307&quot; value=&quot;365&quot;/&gt;&lt;/object&gt;&lt;object type=&quot;3&quot; unique_id=&quot;12758&quot;&gt;&lt;property id=&quot;20148&quot; value=&quot;5&quot;/&gt;&lt;property id=&quot;20300&quot; value=&quot;Slide 16&quot;/&gt;&lt;property id=&quot;20307&quot; value=&quot;408&quot;/&gt;&lt;/object&gt;&lt;object type=&quot;3&quot; unique_id=&quot;12759&quot;&gt;&lt;property id=&quot;20148&quot; value=&quot;5&quot;/&gt;&lt;property id=&quot;20300&quot; value=&quot;Slide 17 - &amp;quot;Tratamento da Diarreia com Febre ou Sangue (1)&amp;quot;&quot;/&gt;&lt;property id=&quot;20307&quot; value=&quot;367&quot;/&gt;&lt;/object&gt;&lt;object type=&quot;3&quot; unique_id=&quot;12760&quot;&gt;&lt;property id=&quot;20148&quot; value=&quot;5&quot;/&gt;&lt;property id=&quot;20300&quot; value=&quot;Slide 18 - &amp;quot;Tratamento da Diarreia Com Febre ou Sangue(2)&amp;quot;&quot;/&gt;&lt;property id=&quot;20307&quot; value=&quot;350&quot;/&gt;&lt;/object&gt;&lt;object type=&quot;3&quot; unique_id=&quot;12761&quot;&gt;&lt;property id=&quot;20148&quot; value=&quot;5&quot;/&gt;&lt;property id=&quot;20300&quot; value=&quot;Slide 19 - &amp;quot;Tratamento da Diarreia sem Febre sem sangue (1)&amp;quot;&quot;/&gt;&lt;property id=&quot;20307&quot; value=&quot;319&quot;/&gt;&lt;/object&gt;&lt;object type=&quot;3&quot; unique_id=&quot;12762&quot;&gt;&lt;property id=&quot;20148&quot; value=&quot;5&quot;/&gt;&lt;property id=&quot;20300&quot; value=&quot;Slide 20 - &amp;quot;Tratamento da Diarreia sem Febre&amp;#x0D;&amp;#x0A;sem Sangue (2)&amp;quot;&quot;/&gt;&lt;property id=&quot;20307&quot; value=&quot;369&quot;/&gt;&lt;/object&gt;&lt;object type=&quot;3&quot; unique_id=&quot;12763&quot;&gt;&lt;property id=&quot;20148&quot; value=&quot;5&quot;/&gt;&lt;property id=&quot;20300&quot; value=&quot;Slide 21 - &amp;quot;Prevenção da Diarreia &amp;quot;&quot;/&gt;&lt;property id=&quot;20307&quot; value=&quot;375&quot;/&gt;&lt;/object&gt;&lt;object type=&quot;3&quot; unique_id=&quot;12764&quot;&gt;&lt;property id=&quot;20148&quot; value=&quot;5&quot;/&gt;&lt;property id=&quot;20300&quot; value=&quot;Slide 22 - &amp;quot;Prevenção da Diarreia &amp;quot;&quot;/&gt;&lt;property id=&quot;20307&quot; value=&quot;356&quot;/&gt;&lt;/object&gt;&lt;object type=&quot;3&quot; unique_id=&quot;12765&quot;&gt;&lt;property id=&quot;20148&quot; value=&quot;5&quot;/&gt;&lt;property id=&quot;20300&quot; value=&quot;Slide 23 - &amp;quot;Actividade: Casos Clínicos&amp;quot;&quot;/&gt;&lt;property id=&quot;20307&quot; value=&quot;372&quot;/&gt;&lt;/object&gt;&lt;object type=&quot;3&quot; unique_id=&quot;12766&quot;&gt;&lt;property id=&quot;20148&quot; value=&quot;5&quot;/&gt;&lt;property id=&quot;20300&quot; value=&quot;Slide 24 - &amp;quot;Parasitose Intestinal no Doente Seropositivo&amp;quot;&quot;/&gt;&lt;property id=&quot;20307&quot; value=&quot;403&quot;/&gt;&lt;/object&gt;&lt;object type=&quot;3&quot; unique_id=&quot;12767&quot;&gt;&lt;property id=&quot;20148&quot; value=&quot;5&quot;/&gt;&lt;property id=&quot;20300&quot; value=&quot;Slide 25 - &amp;quot;Parasitose Intestinal&amp;quot;&quot;/&gt;&lt;property id=&quot;20307&quot; value=&quot;402&quot;/&gt;&lt;/object&gt;&lt;object type=&quot;3&quot; unique_id=&quot;12768&quot;&gt;&lt;property id=&quot;20148&quot; value=&quot;5&quot;/&gt;&lt;property id=&quot;20300&quot; value=&quot;Slide 26 - &amp;quot;Considerações&amp;quot;&quot;/&gt;&lt;property id=&quot;20307&quot; value=&quot;407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12908</TotalTime>
  <Words>1307</Words>
  <Application>Microsoft Office PowerPoint</Application>
  <PresentationFormat>On-screen Show (4:3)</PresentationFormat>
  <Paragraphs>167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MISAU</vt:lpstr>
      <vt:lpstr>1_TBOI Landscape Draft</vt:lpstr>
      <vt:lpstr>  Módulo 8   Patologia Digestiva Associada ao HIV    </vt:lpstr>
      <vt:lpstr>Divisão do Módulo 8 </vt:lpstr>
      <vt:lpstr>  Unidade 8.1   Diarreia no Doente HIV+  </vt:lpstr>
      <vt:lpstr>Introdução </vt:lpstr>
      <vt:lpstr>Objectivos de Aprendizagem</vt:lpstr>
      <vt:lpstr>Problemas Gastrointestinais Importantes no Doente HIV+</vt:lpstr>
      <vt:lpstr>Diarreia no Doente Seropositivo</vt:lpstr>
      <vt:lpstr>Diagnóstico Diferencial da Diarreia no Doente HIV+ </vt:lpstr>
      <vt:lpstr>Infecções Oportunistas que Podem Causar Diarreia (1)</vt:lpstr>
      <vt:lpstr>Infecções Oportunistas que Podem Causar Diarreia (2)</vt:lpstr>
      <vt:lpstr>Diarreia Causada por HIV (1)</vt:lpstr>
      <vt:lpstr>Diarreia Causada por HIV (2)</vt:lpstr>
      <vt:lpstr>Diarreia Causada por Medicamentos</vt:lpstr>
      <vt:lpstr>Diarreia Causada por Agentes Comuns</vt:lpstr>
      <vt:lpstr>Características da Diarreia</vt:lpstr>
      <vt:lpstr>Slide 16</vt:lpstr>
      <vt:lpstr>Tratamento da Diarreia com Febre ou Sangue (1)</vt:lpstr>
      <vt:lpstr>Tratamento da Diarreia Com Febre ou Sangue(2)</vt:lpstr>
      <vt:lpstr>Tratamento da Diarreia sem Febre sem sangue (1)</vt:lpstr>
      <vt:lpstr>Tratamento da Diarreia sem Febre sem Sangue (2)</vt:lpstr>
      <vt:lpstr>Prevenção da Diarreia </vt:lpstr>
      <vt:lpstr>Prevenção da Diarreia </vt:lpstr>
      <vt:lpstr>Actividade: Casos Clínicos</vt:lpstr>
      <vt:lpstr>Parasitose Intestinal no Doente Seropositivo</vt:lpstr>
      <vt:lpstr>Parasitose Intestinal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6.  Queixas Abdominais</dc:title>
  <dc:creator>Paula</dc:creator>
  <cp:lastModifiedBy>pilarm</cp:lastModifiedBy>
  <cp:revision>496</cp:revision>
  <dcterms:created xsi:type="dcterms:W3CDTF">2007-05-08T00:31:30Z</dcterms:created>
  <dcterms:modified xsi:type="dcterms:W3CDTF">2013-02-20T19:31:20Z</dcterms:modified>
</cp:coreProperties>
</file>