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673" r:id="rId2"/>
  </p:sldMasterIdLst>
  <p:notesMasterIdLst>
    <p:notesMasterId r:id="rId16"/>
  </p:notesMasterIdLst>
  <p:handoutMasterIdLst>
    <p:handoutMasterId r:id="rId17"/>
  </p:handoutMasterIdLst>
  <p:sldIdLst>
    <p:sldId id="288" r:id="rId3"/>
    <p:sldId id="304" r:id="rId4"/>
    <p:sldId id="306" r:id="rId5"/>
    <p:sldId id="289" r:id="rId6"/>
    <p:sldId id="291" r:id="rId7"/>
    <p:sldId id="292" r:id="rId8"/>
    <p:sldId id="293" r:id="rId9"/>
    <p:sldId id="294" r:id="rId10"/>
    <p:sldId id="295" r:id="rId11"/>
    <p:sldId id="296" r:id="rId12"/>
    <p:sldId id="303" r:id="rId13"/>
    <p:sldId id="308" r:id="rId14"/>
    <p:sldId id="309" r:id="rId15"/>
  </p:sldIdLst>
  <p:sldSz cx="9144000" cy="6858000" type="screen4x3"/>
  <p:notesSz cx="6797675" cy="992505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2500" autoAdjust="0"/>
    <p:restoredTop sz="87324" autoAdjust="0"/>
  </p:normalViewPr>
  <p:slideViewPr>
    <p:cSldViewPr>
      <p:cViewPr>
        <p:scale>
          <a:sx n="72" d="100"/>
          <a:sy n="72" d="100"/>
        </p:scale>
        <p:origin x="-1452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fld id="{E523317D-0703-4AE7-91A2-5D82B28752D9}" type="datetimeFigureOut">
              <a:rPr lang="af-ZA"/>
              <a:pPr>
                <a:defRPr/>
              </a:pPr>
              <a:t>2013/02/20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6575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fld id="{B5D951D3-166B-45C3-8DF4-5E74F9C6883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4538"/>
            <a:ext cx="4959350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ea typeface="ＭＳ Ｐゴシック" pitchFamily="80" charset="-128"/>
                <a:cs typeface="+mn-cs"/>
              </a:defRPr>
            </a:lvl1pPr>
          </a:lstStyle>
          <a:p>
            <a:pPr>
              <a:defRPr/>
            </a:pPr>
            <a:fld id="{E9B312C2-1895-4D62-9051-0831840E12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93DF6A2-62AD-4907-9759-ED6E4AA23CF4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1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f-ZA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smtClean="0">
                <a:latin typeface="Arial" pitchFamily="34" charset="0"/>
              </a:rPr>
              <a:t>Instruções para o Docente:</a:t>
            </a:r>
          </a:p>
          <a:p>
            <a:pPr eaLnBrk="1" hangingPunct="1"/>
            <a:r>
              <a:rPr lang="pt-PT" smtClean="0">
                <a:latin typeface="Arial" pitchFamily="34" charset="0"/>
              </a:rPr>
              <a:t>Peça aos formandos para consultarem o algoritmo de Neuropatia periférica, no anexo da Unidade 9.2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C4F53FA-22F2-4FDD-A013-4162A35834C6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10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Instruções para o Docente: </a:t>
            </a:r>
          </a:p>
          <a:p>
            <a:pPr>
              <a:buFontTx/>
              <a:buChar char="•"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Pe</a:t>
            </a:r>
            <a:r>
              <a:rPr lang="pt-PT" dirty="0" err="1" smtClean="0">
                <a:latin typeface="Arial" pitchFamily="34" charset="0"/>
                <a:cs typeface="Arial" pitchFamily="34" charset="0"/>
              </a:rPr>
              <a:t>ça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aos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formandos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para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consultarem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Folha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Exercício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da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Unidade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9.2 “</a:t>
            </a:r>
            <a:r>
              <a:rPr lang="pt-BR" dirty="0" smtClean="0">
                <a:latin typeface="Arial" pitchFamily="34" charset="0"/>
              </a:rPr>
              <a:t>Avaliação do Doente HIV+ com Neuropatia Periférica” 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do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Caderno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de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Exercícios</a:t>
            </a:r>
            <a:endParaRPr lang="en-GB" dirty="0" smtClean="0">
              <a:latin typeface="Arial" pitchFamily="34" charset="0"/>
              <a:cs typeface="Arial" pitchFamily="34" charset="0"/>
            </a:endParaRPr>
          </a:p>
          <a:p>
            <a:pPr>
              <a:buFontTx/>
              <a:buChar char="•"/>
            </a:pPr>
            <a:r>
              <a:rPr lang="en-GB" dirty="0" err="1" smtClean="0">
                <a:latin typeface="Arial" pitchFamily="34" charset="0"/>
                <a:cs typeface="Arial" pitchFamily="34" charset="0"/>
              </a:rPr>
              <a:t>Consulte</a:t>
            </a:r>
            <a:r>
              <a:rPr lang="en-GB" dirty="0" smtClean="0">
                <a:latin typeface="Arial" pitchFamily="34" charset="0"/>
                <a:cs typeface="Arial" pitchFamily="34" charset="0"/>
              </a:rPr>
              <a:t> as </a:t>
            </a:r>
            <a:r>
              <a:rPr lang="en-GB" dirty="0" err="1" smtClean="0">
                <a:latin typeface="Arial" pitchFamily="34" charset="0"/>
                <a:cs typeface="Arial" pitchFamily="34" charset="0"/>
              </a:rPr>
              <a:t>instru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ções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 na Folha de Exercícios a seguir para realizar a </a:t>
            </a:r>
            <a:r>
              <a:rPr lang="pt-BR" dirty="0" err="1" smtClean="0">
                <a:latin typeface="Arial" pitchFamily="34" charset="0"/>
                <a:cs typeface="Arial" pitchFamily="34" charset="0"/>
              </a:rPr>
              <a:t>actividade</a:t>
            </a:r>
            <a:r>
              <a:rPr lang="pt-BR" dirty="0" smtClean="0">
                <a:latin typeface="Arial" pitchFamily="34" charset="0"/>
                <a:cs typeface="Arial" pitchFamily="34" charset="0"/>
              </a:rPr>
              <a:t>.</a:t>
            </a:r>
            <a:endParaRPr lang="pt-PT" dirty="0" smtClean="0">
              <a:latin typeface="Arial" pitchFamily="34" charset="0"/>
              <a:cs typeface="Arial" pitchFamily="34" charset="0"/>
            </a:endParaRPr>
          </a:p>
          <a:p>
            <a:endParaRPr lang="en-US" dirty="0" smtClean="0">
              <a:latin typeface="Arial" pitchFamily="34" charset="0"/>
            </a:endParaRPr>
          </a:p>
          <a:p>
            <a:r>
              <a:rPr lang="af-ZA" i="1" dirty="0" smtClean="0">
                <a:latin typeface="Arial" pitchFamily="34" charset="0"/>
              </a:rPr>
              <a:t> </a:t>
            </a:r>
            <a:endParaRPr lang="en-US" dirty="0" smtClean="0">
              <a:latin typeface="Arial" pitchFamily="34" charset="0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E01F161-FAEE-4A1B-95CC-AA6AEF1A9D70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11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D245345-AA43-44F3-82C5-74A53B6023BB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12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6E0914-0286-4CC5-8A51-0619AA844759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13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4AA8E7-4757-40B3-A979-7FF171274762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2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E3E37E-1FEE-4F87-B874-B0B397B27943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3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CA8E64-BBE0-4F2D-9F60-2A2E73E6730A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4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ED3233-F603-4409-9170-B452386AD5A5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5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pt-PT" b="1" dirty="0" smtClean="0">
                <a:latin typeface="Arial" pitchFamily="34" charset="0"/>
              </a:rPr>
              <a:t>Nota para o Docente:</a:t>
            </a:r>
          </a:p>
          <a:p>
            <a:pPr eaLnBrk="1" hangingPunct="1"/>
            <a:r>
              <a:rPr lang="pt-PT" dirty="0" smtClean="0">
                <a:latin typeface="Arial" pitchFamily="34" charset="0"/>
              </a:rPr>
              <a:t>Estas são as características da </a:t>
            </a:r>
            <a:r>
              <a:rPr lang="pt-PT" dirty="0" err="1" smtClean="0">
                <a:latin typeface="Arial" pitchFamily="34" charset="0"/>
              </a:rPr>
              <a:t>polineuropatia</a:t>
            </a:r>
            <a:r>
              <a:rPr lang="pt-PT" dirty="0" smtClean="0">
                <a:latin typeface="Arial" pitchFamily="34" charset="0"/>
              </a:rPr>
              <a:t> periférica mais comummente presentes no doente HIV+: </a:t>
            </a:r>
            <a:r>
              <a:rPr lang="pt-PT" b="1" dirty="0" err="1" smtClean="0">
                <a:latin typeface="Arial" pitchFamily="34" charset="0"/>
              </a:rPr>
              <a:t>Polineuropatia</a:t>
            </a:r>
            <a:r>
              <a:rPr lang="pt-PT" b="1" dirty="0" smtClean="0">
                <a:latin typeface="Arial" pitchFamily="34" charset="0"/>
              </a:rPr>
              <a:t> </a:t>
            </a:r>
            <a:r>
              <a:rPr lang="pt-PT" b="1" dirty="0" err="1" smtClean="0">
                <a:latin typeface="Arial" pitchFamily="34" charset="0"/>
              </a:rPr>
              <a:t>distal</a:t>
            </a:r>
            <a:r>
              <a:rPr lang="pt-PT" b="1" dirty="0" smtClean="0">
                <a:latin typeface="Arial" pitchFamily="34" charset="0"/>
              </a:rPr>
              <a:t> simétrica principalmente sensitiva</a:t>
            </a:r>
            <a:r>
              <a:rPr lang="pt-PT" dirty="0" smtClean="0">
                <a:latin typeface="Arial" pitchFamily="34" charset="0"/>
              </a:rPr>
              <a:t> causada pelo HIV, por fármacos (tóxica) ou por deficiências nutricionais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312733F-43EF-415C-8A04-A06389A19AA4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6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DB434F-1DDD-4EEE-81E0-A3BB7DE90690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7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smtClean="0">
              <a:latin typeface="Arial" pitchFamily="34" charset="0"/>
            </a:endParaRP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BC5A360-E95F-49CB-92BE-1B8F98F7BAE6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8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PT" b="1" i="1" smtClean="0">
              <a:latin typeface="Arial" pitchFamily="34" charset="0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99ED021-AA50-4F93-A346-7D605C25DC17}" type="slidenum">
              <a:rPr lang="en-US" smtClean="0">
                <a:latin typeface="Arial" pitchFamily="34" charset="0"/>
                <a:ea typeface="MS PGothic" pitchFamily="34" charset="-128"/>
              </a:rPr>
              <a:pPr>
                <a:defRPr/>
              </a:pPr>
              <a:t>9</a:t>
            </a:fld>
            <a:endParaRPr lang="en-US" smtClean="0">
              <a:latin typeface="Arial" pitchFamily="34" charset="0"/>
              <a:ea typeface="MS PGothic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0" hangingPunct="0">
              <a:defRPr/>
            </a:pPr>
            <a:fld id="{100F1671-1099-43FE-84F4-ECDBA67C65CB}" type="slidenum">
              <a:rPr lang="en-US" sz="1200">
                <a:latin typeface="Arial" charset="0"/>
                <a:ea typeface="ＭＳ Ｐゴシック" pitchFamily="80" charset="-128"/>
              </a:rPr>
              <a:pPr algn="r" eaLnBrk="0" hangingPunct="0">
                <a:defRPr/>
              </a:pPr>
              <a:t>‹#›</a:t>
            </a:fld>
            <a:endParaRPr lang="en-US" sz="1200">
              <a:latin typeface="Arial" charset="0"/>
              <a:ea typeface="ＭＳ Ｐゴシック" pitchFamily="80" charset="-128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endParaRPr lang="af-ZA">
              <a:latin typeface="Arial" charset="0"/>
              <a:ea typeface="ＭＳ Ｐゴシック" pitchFamily="80" charset="-128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af-ZA">
              <a:latin typeface="Arial" charset="0"/>
              <a:ea typeface="ＭＳ Ｐゴシック" pitchFamily="80" charset="-128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af-ZA">
              <a:latin typeface="Arial" charset="0"/>
              <a:ea typeface="ＭＳ Ｐゴシック" pitchFamily="80" charset="-128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af-ZA">
              <a:latin typeface="Arial" charset="0"/>
              <a:ea typeface="ＭＳ Ｐゴシック" pitchFamily="80" charset="-128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f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f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f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af-Z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0" hangingPunct="0">
              <a:defRPr/>
            </a:pPr>
            <a:fld id="{2C450A47-B5F5-4EDE-8158-3647EFBA8B2C}" type="slidenum">
              <a:rPr lang="en-US" sz="1200">
                <a:latin typeface="Arial" charset="0"/>
                <a:ea typeface="ＭＳ Ｐゴシック" pitchFamily="80" charset="-128"/>
              </a:rPr>
              <a:pPr algn="r" eaLnBrk="0" hangingPunct="0">
                <a:defRPr/>
              </a:pPr>
              <a:t>‹#›</a:t>
            </a:fld>
            <a:endParaRPr lang="en-US" sz="1200">
              <a:latin typeface="Arial" charset="0"/>
              <a:ea typeface="ＭＳ Ｐゴシック" pitchFamily="80" charset="-128"/>
            </a:endParaRP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af-ZA">
              <a:latin typeface="Arial" charset="0"/>
              <a:ea typeface="ＭＳ Ｐゴシック" pitchFamily="80" charset="-128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af-ZA">
              <a:latin typeface="Arial" charset="0"/>
              <a:ea typeface="ＭＳ Ｐゴシック" pitchFamily="80" charset="-128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endParaRPr lang="af-ZA">
              <a:latin typeface="Arial" charset="0"/>
              <a:ea typeface="ＭＳ Ｐゴシック" pitchFamily="80" charset="-128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af-ZA">
              <a:latin typeface="Arial" charset="0"/>
              <a:ea typeface="ＭＳ Ｐゴシック" pitchFamily="8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43" r:id="rId2"/>
    <p:sldLayoutId id="2147484144" r:id="rId3"/>
    <p:sldLayoutId id="2147484145" r:id="rId4"/>
    <p:sldLayoutId id="2147484146" r:id="rId5"/>
    <p:sldLayoutId id="2147484147" r:id="rId6"/>
    <p:sldLayoutId id="2147484148" r:id="rId7"/>
    <p:sldLayoutId id="2147484149" r:id="rId8"/>
    <p:sldLayoutId id="2147484150" r:id="rId9"/>
    <p:sldLayoutId id="2147484151" r:id="rId10"/>
    <p:sldLayoutId id="2147484152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eaLnBrk="0" hangingPunct="0">
              <a:defRPr/>
            </a:pPr>
            <a:fld id="{1A960ECF-7A5F-4ACB-B852-C4E0BECEDD2D}" type="slidenum">
              <a:rPr lang="en-US" sz="1200">
                <a:latin typeface="Arial" charset="0"/>
                <a:ea typeface="ＭＳ Ｐゴシック" pitchFamily="80" charset="-128"/>
              </a:rPr>
              <a:pPr algn="r" eaLnBrk="0" hangingPunct="0">
                <a:defRPr/>
              </a:pPr>
              <a:t>‹#›</a:t>
            </a:fld>
            <a:endParaRPr lang="en-US" sz="1200">
              <a:latin typeface="Arial" charset="0"/>
              <a:ea typeface="ＭＳ Ｐゴシック" pitchFamily="80" charset="-128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eaLnBrk="0" hangingPunct="0">
              <a:defRPr/>
            </a:pPr>
            <a:endParaRPr lang="af-ZA">
              <a:latin typeface="Arial" charset="0"/>
              <a:ea typeface="ＭＳ Ｐゴシック" pitchFamily="80" charset="-128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  <p:sldLayoutId id="214748416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af-Z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133600"/>
            <a:ext cx="7772400" cy="2209800"/>
          </a:xfrm>
        </p:spPr>
        <p:txBody>
          <a:bodyPr/>
          <a:lstStyle/>
          <a:p>
            <a:pPr algn="ctr" eaLnBrk="1" hangingPunct="1"/>
            <a:r>
              <a:rPr lang="pt-PT" sz="4000" dirty="0" smtClean="0"/>
              <a:t>Unidade 9.2</a:t>
            </a:r>
            <a:br>
              <a:rPr lang="pt-PT" sz="4000" dirty="0" smtClean="0"/>
            </a:br>
            <a:r>
              <a:rPr lang="pt-PT" sz="4000" dirty="0" smtClean="0"/>
              <a:t>Polineuropatia Periférica no Doente HIV+ </a:t>
            </a:r>
            <a:br>
              <a:rPr lang="pt-PT" sz="4000" dirty="0" smtClean="0"/>
            </a:br>
            <a:endParaRPr lang="pt-PT" sz="1200" dirty="0" smtClean="0">
              <a:solidFill>
                <a:srgbClr val="000000"/>
              </a:solidFill>
              <a:latin typeface="Lucida Grand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772400" cy="1695450"/>
          </a:xfrm>
        </p:spPr>
        <p:txBody>
          <a:bodyPr/>
          <a:lstStyle/>
          <a:p>
            <a:pPr eaLnBrk="1" hangingPunct="1"/>
            <a:r>
              <a:rPr lang="pt-PT" sz="4000" dirty="0" smtClean="0"/>
              <a:t>Princípios de Avaliação e Manejo de Neuropatia Periférica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sz="3600" dirty="0" smtClean="0"/>
              <a:t>Algoritmo de Neuropatia Periférica</a:t>
            </a:r>
          </a:p>
          <a:p>
            <a:pPr algn="just" eaLnBrk="1" hangingPunct="1">
              <a:lnSpc>
                <a:spcPct val="150000"/>
              </a:lnSpc>
            </a:pPr>
            <a:endParaRPr lang="pt-PT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smtClean="0"/>
              <a:t>Actividade: </a:t>
            </a:r>
            <a:br>
              <a:rPr lang="pt-BR" smtClean="0"/>
            </a:br>
            <a:r>
              <a:rPr lang="pt-BR" smtClean="0"/>
              <a:t>Avaliação do Doente HIV+</a:t>
            </a:r>
            <a:endParaRPr lang="pt-PT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pt-BR" sz="3800" b="1" dirty="0" smtClean="0"/>
              <a:t>Folha de Exercícios </a:t>
            </a:r>
            <a:r>
              <a:rPr lang="pt-BR" sz="3800" dirty="0" smtClean="0"/>
              <a:t>- Avaliação do Doente HIV+ com Neuropatia Periférica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pt-BR" sz="3800" b="1" dirty="0" smtClean="0"/>
              <a:t>Pontos para </a:t>
            </a:r>
            <a:r>
              <a:rPr lang="pt-BR" sz="3800" b="1" dirty="0" err="1" smtClean="0"/>
              <a:t>discuss</a:t>
            </a:r>
            <a:r>
              <a:rPr lang="pt-PT" sz="3800" b="1" dirty="0" err="1" smtClean="0"/>
              <a:t>ão</a:t>
            </a:r>
            <a:r>
              <a:rPr lang="pt-PT" sz="3800" b="1" dirty="0" smtClean="0"/>
              <a:t>: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sz="3800" dirty="0" smtClean="0"/>
              <a:t>Casos 1-3</a:t>
            </a:r>
          </a:p>
          <a:p>
            <a:pPr lvl="1" eaLnBrk="1" hangingPunct="1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pt-PT" sz="3800" dirty="0" smtClean="0"/>
              <a:t>Uso do algoritmo de Neuropatia periférica</a:t>
            </a:r>
            <a:endParaRPr lang="pt-BR" sz="3800" dirty="0" smtClean="0"/>
          </a:p>
          <a:p>
            <a:pPr eaLnBrk="1" hangingPunct="1">
              <a:defRPr/>
            </a:pPr>
            <a:endParaRPr lang="pt-PT" sz="3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</a:t>
            </a:r>
            <a:r>
              <a:rPr lang="pt-PT" dirty="0" smtClean="0"/>
              <a:t>(1)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3200" dirty="0" smtClean="0"/>
              <a:t>A neuropatia periférica é uma complicação frequente da infecção pelo HIV e do próprio </a:t>
            </a:r>
            <a:r>
              <a:rPr lang="pt-PT" sz="3200" dirty="0" err="1" smtClean="0"/>
              <a:t>TARV</a:t>
            </a:r>
            <a:r>
              <a:rPr lang="pt-PT" sz="3200" dirty="0" smtClean="0"/>
              <a:t>.</a:t>
            </a:r>
            <a:endParaRPr lang="af-ZA" sz="3200" dirty="0" smtClean="0"/>
          </a:p>
          <a:p>
            <a:pPr algn="just" eaLnBrk="1" hangingPunct="1"/>
            <a:r>
              <a:rPr lang="pt-PT" sz="3200" dirty="0" smtClean="0"/>
              <a:t>A neuropatia periférica causada pelo HIV, medicamentos ou malnutrição, apresenta-se com sinais e sintomas característicos que permitem diferenciá-la de outras doenças também presentes nos doentes com HIV.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</a:t>
            </a:r>
            <a:r>
              <a:rPr lang="pt-PT" dirty="0" smtClean="0"/>
              <a:t>(2)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648200"/>
          </a:xfrm>
        </p:spPr>
        <p:txBody>
          <a:bodyPr/>
          <a:lstStyle/>
          <a:p>
            <a:pPr algn="just" eaLnBrk="1" hangingPunct="1"/>
            <a:r>
              <a:rPr lang="pt-PT" smtClean="0"/>
              <a:t>Os doentes que apresentam distúrbios sensoriais acompanhados de outras manifestações neurológicas (por exemplo: mudanças de comportamento, incontinência de esfíncteres), devem ser encaminhados ao médico.</a:t>
            </a:r>
          </a:p>
          <a:p>
            <a:pPr algn="just" eaLnBrk="1" hangingPunct="1"/>
            <a:r>
              <a:rPr lang="pt-PT" smtClean="0"/>
              <a:t>O manejo da neuropatia periférica depende da sua causa:</a:t>
            </a:r>
            <a:endParaRPr lang="af-ZA" smtClean="0"/>
          </a:p>
          <a:p>
            <a:pPr lvl="1" algn="just" eaLnBrk="1" hangingPunct="1"/>
            <a:r>
              <a:rPr lang="pt-PT" sz="2800" smtClean="0"/>
              <a:t>Quando é por HIV, pode melhorar com TARV</a:t>
            </a:r>
            <a:endParaRPr lang="af-ZA" sz="2800" smtClean="0"/>
          </a:p>
          <a:p>
            <a:pPr lvl="1" algn="just" eaLnBrk="1" hangingPunct="1"/>
            <a:r>
              <a:rPr lang="pt-PT" sz="2800" smtClean="0"/>
              <a:t>Quando é por TARV, requer mudanças de tratamento (substituir Estavudina)</a:t>
            </a:r>
            <a:endParaRPr lang="pt-PT" sz="320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Introdução (1)</a:t>
            </a:r>
            <a:endParaRPr 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mtClean="0"/>
              <a:t>A polineuropatia periférica pode afectar as pessoas seronegativas, mas é  mais frequente nas pessoas seropositivas.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mtClean="0"/>
              <a:t>Pode ser causada pelo próprio HIV.  Sem tratamento oportuno, ela pode causar incapacidade física irreversível.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 (2)</a:t>
            </a:r>
            <a:endParaRPr lang="en-US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 polineuropatia periférica é uma reacção adversa comum nos doentes que estão a tomar anti-retrovirais (d4T, ddI), medicamentos para tuberculose (Isoniazida) e outros medicamentos.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O TMG deve conhecer esta complicação da SIDA e o seu tratamento.</a:t>
            </a:r>
            <a:endParaRPr lang="en-US" dirty="0" smtClean="0"/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Objectivos de Aprendizagem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sz="3200" dirty="0" smtClean="0"/>
              <a:t>No final desta unidade, os formandos devem ser capazes de: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Reconhecer os sinais e sintomas da </a:t>
            </a:r>
            <a:r>
              <a:rPr lang="pt-PT" sz="3200" dirty="0" err="1" smtClean="0"/>
              <a:t>polineuropatia</a:t>
            </a:r>
            <a:r>
              <a:rPr lang="pt-PT" sz="3200" dirty="0" smtClean="0"/>
              <a:t> periférica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Diferenciar a polineuropatia periférica de outras condições derivadas de outras causas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Conhecer o manejo da  </a:t>
            </a:r>
            <a:r>
              <a:rPr lang="pt-PT" sz="3200" dirty="0" err="1" smtClean="0"/>
              <a:t>polineuropatia</a:t>
            </a:r>
            <a:endParaRPr lang="pt-PT" sz="3400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O Que é Polineuropatia Periférica?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3200" b="1" dirty="0" smtClean="0"/>
              <a:t>Polineuropatia</a:t>
            </a:r>
            <a:r>
              <a:rPr lang="pt-PT" sz="3200" dirty="0" smtClean="0"/>
              <a:t>: doença que afecta os nervos e pode causar dor e/ou deficiências sensoriais ou motoras.</a:t>
            </a:r>
          </a:p>
          <a:p>
            <a:pPr algn="just" eaLnBrk="1" hangingPunct="1">
              <a:buFontTx/>
              <a:buNone/>
            </a:pPr>
            <a:endParaRPr lang="pt-PT" sz="3200" dirty="0" smtClean="0"/>
          </a:p>
          <a:p>
            <a:pPr algn="just" eaLnBrk="1" hangingPunct="1"/>
            <a:r>
              <a:rPr lang="pt-PT" sz="3200" b="1" dirty="0" smtClean="0"/>
              <a:t>Periférica</a:t>
            </a:r>
            <a:r>
              <a:rPr lang="pt-PT" sz="3200" dirty="0" smtClean="0"/>
              <a:t>: afecta os nervos periféricos, ou seja, os nervos espinais ou cranianos.</a:t>
            </a:r>
          </a:p>
          <a:p>
            <a:pPr algn="just" eaLnBrk="1" hangingPunct="1">
              <a:buFontTx/>
              <a:buNone/>
            </a:pPr>
            <a:endParaRPr lang="pt-PT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143000"/>
          </a:xfrm>
        </p:spPr>
        <p:txBody>
          <a:bodyPr/>
          <a:lstStyle/>
          <a:p>
            <a:pPr eaLnBrk="1" hangingPunct="1"/>
            <a:r>
              <a:rPr lang="pt-PT" smtClean="0"/>
              <a:t>Sintomas de Polineuropatia Periférica</a:t>
            </a:r>
            <a:endParaRPr lang="pt-PT" smtClean="0">
              <a:solidFill>
                <a:srgbClr val="FF0000"/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pPr algn="just" eaLnBrk="1" hangingPunct="1"/>
            <a:r>
              <a:rPr lang="pt-PT" sz="3000" dirty="0" smtClean="0"/>
              <a:t>Mais comuns: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pt-PT" sz="3000" dirty="0" smtClean="0"/>
              <a:t>Dor, dormência, formigueiro, ardor, constante e progressivo para ambos os pés e pernas, simétrico (</a:t>
            </a:r>
            <a:r>
              <a:rPr lang="pt-PT" sz="3000" dirty="0" err="1" smtClean="0"/>
              <a:t>esquerdo=direito</a:t>
            </a:r>
            <a:r>
              <a:rPr lang="pt-PT" sz="3000" dirty="0" smtClean="0"/>
              <a:t>), </a:t>
            </a:r>
            <a:r>
              <a:rPr lang="pt-PT" sz="3000" i="1" dirty="0" smtClean="0"/>
              <a:t>sem </a:t>
            </a:r>
            <a:r>
              <a:rPr lang="pt-PT" sz="3000" dirty="0" smtClean="0"/>
              <a:t> fraqueza e ascendente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pt-PT" sz="3000" dirty="0" smtClean="0"/>
              <a:t>Em casos graves, pode subir até aos joelhos ou coxas</a:t>
            </a:r>
          </a:p>
          <a:p>
            <a:pPr algn="just" eaLnBrk="1" hangingPunct="1"/>
            <a:r>
              <a:rPr lang="pt-PT" sz="3000" dirty="0" smtClean="0"/>
              <a:t>Menos comuns: Afecta também as mãos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772400" cy="11430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pt-PT" sz="4400" dirty="0" smtClean="0">
                <a:latin typeface="Calibri" pitchFamily="34" charset="0"/>
              </a:rPr>
              <a:t>Sinais de </a:t>
            </a:r>
            <a:r>
              <a:rPr lang="pt-PT" sz="4400" dirty="0" err="1" smtClean="0">
                <a:latin typeface="Calibri" pitchFamily="34" charset="0"/>
              </a:rPr>
              <a:t>Polineuropatia</a:t>
            </a:r>
            <a:r>
              <a:rPr lang="pt-PT" sz="4400" dirty="0" smtClean="0">
                <a:latin typeface="Calibri" pitchFamily="34" charset="0"/>
              </a:rPr>
              <a:t> Periférica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7772400" cy="4724400"/>
          </a:xfrm>
        </p:spPr>
        <p:txBody>
          <a:bodyPr/>
          <a:lstStyle/>
          <a:p>
            <a:pPr algn="just" eaLnBrk="1" hangingPunct="1"/>
            <a:r>
              <a:rPr lang="pt-PT" sz="3200" smtClean="0"/>
              <a:t>Ao tocar o pé ou perna afectado/a, provoca dor ou ardor (parestesias)</a:t>
            </a:r>
          </a:p>
          <a:p>
            <a:pPr algn="just" eaLnBrk="1" hangingPunct="1"/>
            <a:r>
              <a:rPr lang="pt-PT" sz="3200" smtClean="0"/>
              <a:t>Em casos avançados, falta total de sensibilidade (anestesia)</a:t>
            </a:r>
          </a:p>
          <a:p>
            <a:pPr algn="just" eaLnBrk="1" hangingPunct="1"/>
            <a:r>
              <a:rPr lang="pt-PT" sz="3200" smtClean="0"/>
              <a:t>Em casos mais avançados, perda do reflexo do tornozelo, dificuldade para andar </a:t>
            </a:r>
          </a:p>
          <a:p>
            <a:pPr algn="just" eaLnBrk="1" hangingPunct="1"/>
            <a:r>
              <a:rPr lang="pt-PT" sz="3200" smtClean="0"/>
              <a:t>Normalmente </a:t>
            </a:r>
            <a:r>
              <a:rPr lang="pt-PT" sz="3200" b="1" smtClean="0"/>
              <a:t>sem fraqueza muscular </a:t>
            </a:r>
            <a:r>
              <a:rPr lang="pt-PT" sz="3200" smtClean="0"/>
              <a:t>importante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543800" cy="1143000"/>
          </a:xfrm>
        </p:spPr>
        <p:txBody>
          <a:bodyPr/>
          <a:lstStyle/>
          <a:p>
            <a:pPr eaLnBrk="1" hangingPunct="1"/>
            <a:r>
              <a:rPr lang="pt-PT" smtClean="0"/>
              <a:t>Causas de Polineuropatia Periférica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648200"/>
          </a:xfrm>
        </p:spPr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HIV (geralmente com CD4&lt;200 cels/mm</a:t>
            </a:r>
            <a:r>
              <a:rPr lang="pt-PT" sz="3200" baseline="30000" dirty="0" smtClean="0"/>
              <a:t>3</a:t>
            </a:r>
            <a:r>
              <a:rPr lang="pt-PT" sz="3200" dirty="0" smtClean="0"/>
              <a:t>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Reacções adversas a medicamentos (</a:t>
            </a:r>
            <a:r>
              <a:rPr lang="pt-PT" sz="3200" dirty="0" err="1" smtClean="0"/>
              <a:t>Isoniazida</a:t>
            </a:r>
            <a:r>
              <a:rPr lang="pt-PT" sz="3200" dirty="0" smtClean="0"/>
              <a:t>, </a:t>
            </a:r>
            <a:r>
              <a:rPr lang="pt-PT" sz="3200" dirty="0" err="1" smtClean="0"/>
              <a:t>d4T</a:t>
            </a:r>
            <a:r>
              <a:rPr lang="pt-PT" sz="3200" dirty="0" smtClean="0"/>
              <a:t>, </a:t>
            </a:r>
            <a:r>
              <a:rPr lang="pt-PT" sz="3200" dirty="0" err="1" smtClean="0"/>
              <a:t>etc</a:t>
            </a:r>
            <a:r>
              <a:rPr lang="pt-PT" sz="3200" dirty="0" smtClean="0"/>
              <a:t>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Deficiências nutricionais (vitamina </a:t>
            </a:r>
            <a:r>
              <a:rPr lang="pt-PT" sz="3200" dirty="0" err="1" smtClean="0"/>
              <a:t>B6</a:t>
            </a:r>
            <a:r>
              <a:rPr lang="pt-PT" sz="3200" dirty="0" smtClean="0"/>
              <a:t>, etc.)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Outras doenças (ex.: diabetes, insuficiência renal)</a:t>
            </a:r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endParaRPr lang="pt-PT" sz="3000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305800" cy="1143000"/>
          </a:xfrm>
        </p:spPr>
        <p:txBody>
          <a:bodyPr/>
          <a:lstStyle/>
          <a:p>
            <a:pPr eaLnBrk="1" hangingPunct="1"/>
            <a:r>
              <a:rPr lang="pt-PT" sz="2800" smtClean="0"/>
              <a:t>Outras Condições no Doente HIV+ que se Podem Confundir com Polineuropatia Periférica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600" dirty="0" smtClean="0"/>
              <a:t>Doença de </a:t>
            </a:r>
            <a:r>
              <a:rPr lang="pt-PT" sz="3600" dirty="0" err="1" smtClean="0"/>
              <a:t>Pott</a:t>
            </a:r>
            <a:r>
              <a:rPr lang="pt-PT" sz="3600" dirty="0" smtClean="0"/>
              <a:t> (tuberculose vertebral)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600" dirty="0" err="1" smtClean="0"/>
              <a:t>Neurossífilis</a:t>
            </a:r>
            <a:endParaRPr lang="pt-PT" sz="3600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600" dirty="0" smtClean="0"/>
              <a:t>Lepra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600" dirty="0" smtClean="0"/>
              <a:t>Neuralgia pós-herpética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600" dirty="0" smtClean="0"/>
              <a:t>Outras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4"/>
  <p:tag name="MMPROD_UIDATA" val="&lt;database version=&quot;6.0&quot;&gt;&lt;object type=&quot;1&quot; unique_id=&quot;10001&quot;&gt;&lt;object type=&quot;8&quot; unique_id=&quot;13813&quot;&gt;&lt;/object&gt;&lt;object type=&quot;2&quot; unique_id=&quot;13814&quot;&gt;&lt;object type=&quot;3&quot; unique_id=&quot;13815&quot;&gt;&lt;property id=&quot;20148&quot; value=&quot;5&quot;/&gt;&lt;property id=&quot;20300&quot; value=&quot;Slide 1 - &amp;quot;Unidade 9.2&amp;#x0D;&amp;#x0A;Polineuropatia Periférica no Doente HIV+ &amp;#x0D;&amp;#x0A;&amp;quot;&quot;/&gt;&lt;property id=&quot;20307&quot; value=&quot;288&quot;/&gt;&lt;/object&gt;&lt;object type=&quot;3&quot; unique_id=&quot;13816&quot;&gt;&lt;property id=&quot;20148&quot; value=&quot;5&quot;/&gt;&lt;property id=&quot;20300&quot; value=&quot;Slide 2 - &amp;quot;Introdução (1)&amp;quot;&quot;/&gt;&lt;property id=&quot;20307&quot; value=&quot;304&quot;/&gt;&lt;/object&gt;&lt;object type=&quot;3&quot; unique_id=&quot;13817&quot;&gt;&lt;property id=&quot;20148&quot; value=&quot;5&quot;/&gt;&lt;property id=&quot;20300&quot; value=&quot;Slide 3 - &amp;quot;Introdução (2)&amp;quot;&quot;/&gt;&lt;property id=&quot;20307&quot; value=&quot;306&quot;/&gt;&lt;/object&gt;&lt;object type=&quot;3&quot; unique_id=&quot;13818&quot;&gt;&lt;property id=&quot;20148&quot; value=&quot;5&quot;/&gt;&lt;property id=&quot;20300&quot; value=&quot;Slide 4 - &amp;quot;Objectivos de Aprendizagem&amp;quot;&quot;/&gt;&lt;property id=&quot;20307&quot; value=&quot;289&quot;/&gt;&lt;/object&gt;&lt;object type=&quot;3&quot; unique_id=&quot;13819&quot;&gt;&lt;property id=&quot;20148&quot; value=&quot;5&quot;/&gt;&lt;property id=&quot;20300&quot; value=&quot;Slide 5 - &amp;quot;O Que é Polineuropatia Periférica?&amp;quot;&quot;/&gt;&lt;property id=&quot;20307&quot; value=&quot;291&quot;/&gt;&lt;/object&gt;&lt;object type=&quot;3&quot; unique_id=&quot;13820&quot;&gt;&lt;property id=&quot;20148&quot; value=&quot;5&quot;/&gt;&lt;property id=&quot;20300&quot; value=&quot;Slide 6 - &amp;quot;Sintomas de Polineuropatia Periférica&amp;quot;&quot;/&gt;&lt;property id=&quot;20307&quot; value=&quot;292&quot;/&gt;&lt;/object&gt;&lt;object type=&quot;3&quot; unique_id=&quot;13821&quot;&gt;&lt;property id=&quot;20148&quot; value=&quot;5&quot;/&gt;&lt;property id=&quot;20300&quot; value=&quot;Slide 7 - &amp;quot;Sinais de Polineuropatia Periférica&amp;quot;&quot;/&gt;&lt;property id=&quot;20307&quot; value=&quot;293&quot;/&gt;&lt;/object&gt;&lt;object type=&quot;3&quot; unique_id=&quot;13822&quot;&gt;&lt;property id=&quot;20148&quot; value=&quot;5&quot;/&gt;&lt;property id=&quot;20300&quot; value=&quot;Slide 8 - &amp;quot;Causas de Polineuropatia Periférica&amp;quot;&quot;/&gt;&lt;property id=&quot;20307&quot; value=&quot;294&quot;/&gt;&lt;/object&gt;&lt;object type=&quot;3&quot; unique_id=&quot;13823&quot;&gt;&lt;property id=&quot;20148&quot; value=&quot;5&quot;/&gt;&lt;property id=&quot;20300&quot; value=&quot;Slide 9 - &amp;quot;Outras Condições no Doente HIV+ que se Podem Confundir com Polineuropatia Periférica&amp;quot;&quot;/&gt;&lt;property id=&quot;20307&quot; value=&quot;295&quot;/&gt;&lt;/object&gt;&lt;object type=&quot;3&quot; unique_id=&quot;13824&quot;&gt;&lt;property id=&quot;20148&quot; value=&quot;5&quot;/&gt;&lt;property id=&quot;20300&quot; value=&quot;Slide 10 - &amp;quot;Princípios de Avaliação e Manejo de Neuropatia Periférica&amp;quot;&quot;/&gt;&lt;property id=&quot;20307&quot; value=&quot;296&quot;/&gt;&lt;/object&gt;&lt;object type=&quot;3&quot; unique_id=&quot;13825&quot;&gt;&lt;property id=&quot;20148&quot; value=&quot;5&quot;/&gt;&lt;property id=&quot;20300&quot; value=&quot;Slide 11 - &amp;quot;Actividade: &amp;#x0D;&amp;#x0A;Avaliação do Doente HIV+&amp;quot;&quot;/&gt;&lt;property id=&quot;20307&quot; value=&quot;303&quot;/&gt;&lt;/object&gt;&lt;object type=&quot;3&quot; unique_id=&quot;13826&quot;&gt;&lt;property id=&quot;20148&quot; value=&quot;5&quot;/&gt;&lt;property id=&quot;20300&quot; value=&quot;Slide 12 - &amp;quot;Considerações (1)&amp;quot;&quot;/&gt;&lt;property id=&quot;20307&quot; value=&quot;308&quot;/&gt;&lt;/object&gt;&lt;object type=&quot;3&quot; unique_id=&quot;13827&quot;&gt;&lt;property id=&quot;20148&quot; value=&quot;5&quot;/&gt;&lt;property id=&quot;20300&quot; value=&quot;Slide 13 - &amp;quot;Considerações (2)&amp;quot;&quot;/&gt;&lt;property id=&quot;20307&quot; value=&quot;309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2273</TotalTime>
  <Words>603</Words>
  <Application>Microsoft Office PowerPoint</Application>
  <PresentationFormat>On-screen Show (4:3)</PresentationFormat>
  <Paragraphs>74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MISAU</vt:lpstr>
      <vt:lpstr>1_TBOI Landscape Draft</vt:lpstr>
      <vt:lpstr>Unidade 9.2 Polineuropatia Periférica no Doente HIV+  </vt:lpstr>
      <vt:lpstr>Introdução (1)</vt:lpstr>
      <vt:lpstr>Introdução (2)</vt:lpstr>
      <vt:lpstr>Objectivos de Aprendizagem</vt:lpstr>
      <vt:lpstr>O Que é Polineuropatia Periférica?</vt:lpstr>
      <vt:lpstr>Sintomas de Polineuropatia Periférica</vt:lpstr>
      <vt:lpstr>Sinais de Polineuropatia Periférica</vt:lpstr>
      <vt:lpstr>Causas de Polineuropatia Periférica</vt:lpstr>
      <vt:lpstr>Outras Condições no Doente HIV+ que se Podem Confundir com Polineuropatia Periférica</vt:lpstr>
      <vt:lpstr>Princípios de Avaliação e Manejo de Neuropatia Periférica</vt:lpstr>
      <vt:lpstr>Actividade:  Avaliação do Doente HIV+</vt:lpstr>
      <vt:lpstr>Pontos-chave (1)</vt:lpstr>
      <vt:lpstr>Pontos-chave (2)</vt:lpstr>
    </vt:vector>
  </TitlesOfParts>
  <Company>Paul Thottingal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Review of the Nervous System</dc:title>
  <dc:creator>Paul Thottingal</dc:creator>
  <cp:lastModifiedBy>pilarm</cp:lastModifiedBy>
  <cp:revision>186</cp:revision>
  <dcterms:created xsi:type="dcterms:W3CDTF">2007-08-25T01:04:00Z</dcterms:created>
  <dcterms:modified xsi:type="dcterms:W3CDTF">2013-02-20T19:32:46Z</dcterms:modified>
</cp:coreProperties>
</file>