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4.xml" ContentType="application/vnd.openxmlformats-officedocument.presentationml.slideLayout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31.xml" ContentType="application/vnd.openxmlformats-officedocument.presentationml.slideLayout+xml"/>
  <Override PartName="/ppt/notesSlides/notesSlide14.xml" ContentType="application/vnd.openxmlformats-officedocument.presentationml.notesSlide+xml"/>
  <Override PartName="/ppt/commentAuthors.xml" ContentType="application/vnd.openxmlformats-officedocument.presentationml.commentAuthors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Override PartName="/ppt/slideLayouts/slideLayout25.xml" ContentType="application/vnd.openxmlformats-officedocument.presentationml.slideLayout+xml"/>
  <Override PartName="/ppt/notesSlides/notesSlide17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  <Override PartName="/ppt/notesSlides/notesSlide13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4" r:id="rId1"/>
    <p:sldMasterId id="2147483706" r:id="rId2"/>
  </p:sldMasterIdLst>
  <p:notesMasterIdLst>
    <p:notesMasterId r:id="rId20"/>
  </p:notesMasterIdLst>
  <p:handoutMasterIdLst>
    <p:handoutMasterId r:id="rId21"/>
  </p:handoutMasterIdLst>
  <p:sldIdLst>
    <p:sldId id="256" r:id="rId3"/>
    <p:sldId id="363" r:id="rId4"/>
    <p:sldId id="364" r:id="rId5"/>
    <p:sldId id="355" r:id="rId6"/>
    <p:sldId id="352" r:id="rId7"/>
    <p:sldId id="263" r:id="rId8"/>
    <p:sldId id="340" r:id="rId9"/>
    <p:sldId id="341" r:id="rId10"/>
    <p:sldId id="342" r:id="rId11"/>
    <p:sldId id="347" r:id="rId12"/>
    <p:sldId id="365" r:id="rId13"/>
    <p:sldId id="349" r:id="rId14"/>
    <p:sldId id="322" r:id="rId15"/>
    <p:sldId id="359" r:id="rId16"/>
    <p:sldId id="286" r:id="rId17"/>
    <p:sldId id="361" r:id="rId18"/>
    <p:sldId id="358" r:id="rId19"/>
  </p:sldIdLst>
  <p:sldSz cx="9144000" cy="6858000" type="screen4x3"/>
  <p:notesSz cx="6797675" cy="9928225"/>
  <p:custDataLst>
    <p:tags r:id="rId22"/>
  </p:custDataLst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eneva" pitchFamily="-16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eneva" pitchFamily="-16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eneva" pitchFamily="-16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eneva" pitchFamily="-16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eneva" pitchFamily="-16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Geneva" pitchFamily="-16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Geneva" pitchFamily="-16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Geneva" pitchFamily="-16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Geneva" pitchFamily="-16" charset="0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anabelaa" initials="a" lastIdx="1" clrIdx="0"/>
  <p:cmAuthor id="1" name="surekcla" initials="cs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6666"/>
    <a:srgbClr val="999999"/>
    <a:srgbClr val="B3B3B3"/>
    <a:srgbClr val="CCCCCC"/>
    <a:srgbClr val="E6E6E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7896" autoAdjust="0"/>
    <p:restoredTop sz="84833" autoAdjust="0"/>
  </p:normalViewPr>
  <p:slideViewPr>
    <p:cSldViewPr>
      <p:cViewPr>
        <p:scale>
          <a:sx n="70" d="100"/>
          <a:sy n="70" d="100"/>
        </p:scale>
        <p:origin x="-1290" y="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theme" Target="theme/theme1.xml"/><Relationship Id="rId3" Type="http://schemas.openxmlformats.org/officeDocument/2006/relationships/slide" Target="slides/slide1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presProps" Target="pres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commentAuthors" Target="commentAuthor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ags" Target="tags/tag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2BEF9AE8-EB0B-4277-B681-145513F1A307}" type="datetimeFigureOut">
              <a:rPr lang="es-ES"/>
              <a:pPr>
                <a:defRPr/>
              </a:pPr>
              <a:t>20/02/2013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3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C2E67706-7804-4AA9-97EC-F81B48F47FCC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411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fld id="{ED9CDF22-530F-4902-82D9-157B96897A9F}" type="datetimeFigureOut">
              <a:rPr lang="es-ES"/>
              <a:pPr>
                <a:defRPr/>
              </a:pPr>
              <a:t>20/02/2013</a:t>
            </a:fld>
            <a:endParaRPr lang="es-E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x-none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907"/>
            <a:ext cx="5438140" cy="4467701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s-ES" noProof="0" smtClean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6411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6411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fld id="{A82A7532-94F2-4558-9716-9B791681020F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Geneva" pitchFamily="-16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Geneva" pitchFamily="-16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Geneva" pitchFamily="-16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Geneva" pitchFamily="-16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Geneva" pitchFamily="-1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pt-PT" dirty="0" smtClean="0">
              <a:latin typeface="Calibri" pitchFamily="34" charset="0"/>
            </a:endParaRPr>
          </a:p>
        </p:txBody>
      </p:sp>
      <p:sp>
        <p:nvSpPr>
          <p:cNvPr id="2458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7B6589F1-D2F4-49B8-8531-AE6DF599AB74}" type="slidenum">
              <a:rPr lang="es-ES" smtClean="0"/>
              <a:pPr/>
              <a:t>1</a:t>
            </a:fld>
            <a:endParaRPr lang="es-ES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pt-PT" b="1" dirty="0" smtClean="0"/>
              <a:t>Informações adicionais:</a:t>
            </a:r>
            <a:endParaRPr lang="pt-PT" dirty="0" smtClean="0"/>
          </a:p>
          <a:p>
            <a:r>
              <a:rPr lang="pt-PT" dirty="0" smtClean="0"/>
              <a:t>Nos doentes que tomam CTZ</a:t>
            </a:r>
            <a:r>
              <a:rPr lang="pt-PT" baseline="0" dirty="0" smtClean="0"/>
              <a:t> diariamente, pode acontecer que as infecções bacterianas não respondam ao antibiótico quando usado para tratamento. Igualmente, pode acontecer com a resistência a Fansidar da malária.</a:t>
            </a:r>
            <a:endParaRPr lang="pt-P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82A7532-94F2-4558-9716-9B791681020F}" type="slidenum">
              <a:rPr lang="es-ES" smtClean="0"/>
              <a:pPr>
                <a:defRPr/>
              </a:pPr>
              <a:t>10</a:t>
            </a:fld>
            <a:endParaRPr lang="es-E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69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pt-PT" dirty="0" smtClean="0">
              <a:latin typeface="Calibri" pitchFamily="34" charset="0"/>
            </a:endParaRPr>
          </a:p>
        </p:txBody>
      </p:sp>
      <p:sp>
        <p:nvSpPr>
          <p:cNvPr id="2970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950D18B7-3FDC-43EF-AC85-BF3AB85C6240}" type="slidenum">
              <a:rPr lang="es-ES" smtClean="0"/>
              <a:pPr/>
              <a:t>11</a:t>
            </a:fld>
            <a:endParaRPr lang="es-ES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2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  <a:buFont typeface="Arial" pitchFamily="34" charset="0"/>
              <a:buChar char="•"/>
            </a:pPr>
            <a:endParaRPr lang="pt-PT" dirty="0" smtClean="0">
              <a:latin typeface="Calibri" pitchFamily="34" charset="0"/>
            </a:endParaRPr>
          </a:p>
        </p:txBody>
      </p:sp>
      <p:sp>
        <p:nvSpPr>
          <p:cNvPr id="3072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CAD4D4F7-FAB5-4924-9B48-B8ECA68F6131}" type="slidenum">
              <a:rPr lang="es-ES" smtClean="0"/>
              <a:pPr/>
              <a:t>12</a:t>
            </a:fld>
            <a:endParaRPr lang="es-ES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277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  <a:buFont typeface="Arial" pitchFamily="34" charset="0"/>
              <a:buNone/>
            </a:pPr>
            <a:endParaRPr lang="pt-PT" dirty="0" smtClean="0">
              <a:latin typeface="Calibri" pitchFamily="34" charset="0"/>
            </a:endParaRPr>
          </a:p>
        </p:txBody>
      </p:sp>
      <p:sp>
        <p:nvSpPr>
          <p:cNvPr id="3277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8708A0BA-3AE0-4977-8FBB-CE2943C6F810}" type="slidenum">
              <a:rPr lang="es-ES" smtClean="0"/>
              <a:pPr/>
              <a:t>13</a:t>
            </a:fld>
            <a:endParaRPr lang="es-ES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pt-PT" b="1" dirty="0" smtClean="0"/>
              <a:t>Instruções</a:t>
            </a:r>
            <a:r>
              <a:rPr lang="pt-PT" b="1" baseline="0" dirty="0" smtClean="0"/>
              <a:t> para o Docente:</a:t>
            </a:r>
          </a:p>
          <a:p>
            <a:r>
              <a:rPr lang="pt-PT" b="0" baseline="0" dirty="0" smtClean="0"/>
              <a:t>Peça aos formandos para consultarem a folha de exercício da unidade 10.1 “</a:t>
            </a:r>
            <a:r>
              <a:rPr lang="pt-PT" sz="1200" dirty="0" smtClean="0"/>
              <a:t>Casos clínicos para usar o algoritmo sobre utilização de CTZ Profilático” </a:t>
            </a:r>
            <a:r>
              <a:rPr lang="pt-PT" b="0" baseline="0" dirty="0" smtClean="0"/>
              <a:t>do Caderno de Exercícios.</a:t>
            </a:r>
          </a:p>
          <a:p>
            <a:r>
              <a:rPr lang="pt-BR" b="0" dirty="0" smtClean="0"/>
              <a:t>Consulte</a:t>
            </a:r>
            <a:r>
              <a:rPr lang="pt-BR" b="0" baseline="0" dirty="0" smtClean="0"/>
              <a:t> as instruções na folha de exercício a seguir para realizar a </a:t>
            </a:r>
            <a:r>
              <a:rPr lang="pt-BR" b="0" baseline="0" dirty="0" err="1" smtClean="0"/>
              <a:t>actividade</a:t>
            </a:r>
            <a:r>
              <a:rPr lang="pt-BR" b="0" baseline="0" dirty="0" smtClean="0"/>
              <a:t>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82A7532-94F2-4558-9716-9B791681020F}" type="slidenum">
              <a:rPr lang="es-ES" smtClean="0"/>
              <a:pPr>
                <a:defRPr/>
              </a:pPr>
              <a:t>14</a:t>
            </a:fld>
            <a:endParaRPr lang="es-E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1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pt-PT" dirty="0" smtClean="0">
              <a:latin typeface="Calibri" pitchFamily="34" charset="0"/>
            </a:endParaRPr>
          </a:p>
        </p:txBody>
      </p:sp>
      <p:sp>
        <p:nvSpPr>
          <p:cNvPr id="3482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118CB1AC-747E-425F-B44D-484D1FF99350}" type="slidenum">
              <a:rPr lang="es-ES" smtClean="0"/>
              <a:pPr/>
              <a:t>15</a:t>
            </a:fld>
            <a:endParaRPr lang="es-ES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82A7532-94F2-4558-9716-9B791681020F}" type="slidenum">
              <a:rPr lang="es-ES" smtClean="0"/>
              <a:pPr>
                <a:defRPr/>
              </a:pPr>
              <a:t>16</a:t>
            </a:fld>
            <a:endParaRPr lang="es-E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228600" marR="0" indent="-22860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+mj-lt"/>
              <a:buNone/>
              <a:tabLst/>
              <a:defRPr/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82A7532-94F2-4558-9716-9B791681020F}" type="slidenum">
              <a:rPr lang="es-ES" smtClean="0"/>
              <a:pPr>
                <a:defRPr/>
              </a:pPr>
              <a:t>17</a:t>
            </a:fld>
            <a:endParaRPr lang="es-E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82A7532-94F2-4558-9716-9B791681020F}" type="slidenum">
              <a:rPr lang="es-ES" smtClean="0"/>
              <a:pPr>
                <a:defRPr/>
              </a:pPr>
              <a:t>2</a:t>
            </a:fld>
            <a:endParaRPr lang="es-E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82A7532-94F2-4558-9716-9B791681020F}" type="slidenum">
              <a:rPr lang="es-ES" smtClean="0"/>
              <a:pPr>
                <a:defRPr/>
              </a:pPr>
              <a:t>3</a:t>
            </a:fld>
            <a:endParaRPr lang="es-E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82A7532-94F2-4558-9716-9B791681020F}" type="slidenum">
              <a:rPr lang="es-ES" smtClean="0"/>
              <a:pPr>
                <a:defRPr/>
              </a:pPr>
              <a:t>4</a:t>
            </a:fld>
            <a:endParaRPr lang="es-E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82A7532-94F2-4558-9716-9B791681020F}" type="slidenum">
              <a:rPr lang="es-ES" smtClean="0"/>
              <a:pPr>
                <a:defRPr/>
              </a:pPr>
              <a:t>5</a:t>
            </a:fld>
            <a:endParaRPr lang="es-E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62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pt-PT" dirty="0" smtClean="0">
              <a:latin typeface="Calibri" pitchFamily="34" charset="0"/>
            </a:endParaRPr>
          </a:p>
        </p:txBody>
      </p:sp>
      <p:sp>
        <p:nvSpPr>
          <p:cNvPr id="2662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E131E0A7-C634-4027-AD1C-420F31408CB5}" type="slidenum">
              <a:rPr lang="es-ES" smtClean="0"/>
              <a:pPr/>
              <a:t>6</a:t>
            </a:fld>
            <a:endParaRPr lang="es-E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P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82A7532-94F2-4558-9716-9B791681020F}" type="slidenum">
              <a:rPr lang="es-ES" smtClean="0"/>
              <a:pPr>
                <a:defRPr/>
              </a:pPr>
              <a:t>7</a:t>
            </a:fld>
            <a:endParaRPr lang="es-E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P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82A7532-94F2-4558-9716-9B791681020F}" type="slidenum">
              <a:rPr lang="es-ES" smtClean="0"/>
              <a:pPr>
                <a:defRPr/>
              </a:pPr>
              <a:t>8</a:t>
            </a:fld>
            <a:endParaRPr lang="es-E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P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82A7532-94F2-4558-9716-9B791681020F}" type="slidenum">
              <a:rPr lang="es-ES" smtClean="0"/>
              <a:pPr>
                <a:defRPr/>
              </a:pPr>
              <a:t>9</a:t>
            </a:fld>
            <a:endParaRPr lang="es-E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6" name="Rectangle 2"/>
          <p:cNvSpPr>
            <a:spLocks noGrp="1" noChangeArrowheads="1"/>
          </p:cNvSpPr>
          <p:nvPr>
            <p:ph type="title"/>
          </p:nvPr>
        </p:nvSpPr>
        <p:spPr>
          <a:xfrm>
            <a:off x="1066800" y="2133600"/>
            <a:ext cx="7772400" cy="1470025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pt-PT"/>
          </a:p>
        </p:txBody>
      </p:sp>
      <p:sp>
        <p:nvSpPr>
          <p:cNvPr id="28774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752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 smtClean="0"/>
              <a:t>Click to edit Master subtitle style</a:t>
            </a:r>
            <a:endParaRPr lang="pt-PT"/>
          </a:p>
        </p:txBody>
      </p:sp>
      <p:sp>
        <p:nvSpPr>
          <p:cNvPr id="144389" name="Rectangle 5"/>
          <p:cNvSpPr>
            <a:spLocks noChangeArrowheads="1"/>
          </p:cNvSpPr>
          <p:nvPr/>
        </p:nvSpPr>
        <p:spPr bwMode="auto">
          <a:xfrm>
            <a:off x="7620000" y="6381750"/>
            <a:ext cx="1066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r">
              <a:defRPr/>
            </a:pPr>
            <a:fld id="{23D1501D-C516-42CE-B0B4-D54E51725D62}" type="slidenum">
              <a:rPr lang="en-US" sz="1200"/>
              <a:pPr algn="r">
                <a:defRPr/>
              </a:pPr>
              <a:t>‹#›</a:t>
            </a:fld>
            <a:endParaRPr lang="en-US" sz="1200"/>
          </a:p>
        </p:txBody>
      </p:sp>
      <p:sp>
        <p:nvSpPr>
          <p:cNvPr id="144392" name="Rectangle 8"/>
          <p:cNvSpPr>
            <a:spLocks noChangeArrowheads="1"/>
          </p:cNvSpPr>
          <p:nvPr/>
        </p:nvSpPr>
        <p:spPr bwMode="auto">
          <a:xfrm>
            <a:off x="0" y="2544763"/>
            <a:ext cx="184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defRPr/>
            </a:pPr>
            <a:endParaRPr lang="af-ZA" sz="2400"/>
          </a:p>
        </p:txBody>
      </p:sp>
      <p:sp>
        <p:nvSpPr>
          <p:cNvPr id="10" name="Line 4"/>
          <p:cNvSpPr>
            <a:spLocks noChangeShapeType="1"/>
          </p:cNvSpPr>
          <p:nvPr/>
        </p:nvSpPr>
        <p:spPr bwMode="auto">
          <a:xfrm>
            <a:off x="577850" y="381000"/>
            <a:ext cx="0" cy="6096000"/>
          </a:xfrm>
          <a:prstGeom prst="line">
            <a:avLst/>
          </a:prstGeom>
          <a:noFill/>
          <a:ln w="44450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af-ZA" sz="2400"/>
          </a:p>
        </p:txBody>
      </p:sp>
      <p:sp>
        <p:nvSpPr>
          <p:cNvPr id="11" name="Line 5"/>
          <p:cNvSpPr>
            <a:spLocks noChangeShapeType="1"/>
          </p:cNvSpPr>
          <p:nvPr/>
        </p:nvSpPr>
        <p:spPr bwMode="auto">
          <a:xfrm>
            <a:off x="457200" y="381000"/>
            <a:ext cx="0" cy="6096000"/>
          </a:xfrm>
          <a:prstGeom prst="line">
            <a:avLst/>
          </a:prstGeom>
          <a:noFill/>
          <a:ln w="44450">
            <a:solidFill>
              <a:srgbClr val="FFCC00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af-ZA" sz="2400"/>
          </a:p>
        </p:txBody>
      </p:sp>
      <p:sp>
        <p:nvSpPr>
          <p:cNvPr id="12" name="Line 6"/>
          <p:cNvSpPr>
            <a:spLocks noChangeShapeType="1"/>
          </p:cNvSpPr>
          <p:nvPr/>
        </p:nvSpPr>
        <p:spPr bwMode="auto">
          <a:xfrm>
            <a:off x="347663" y="381000"/>
            <a:ext cx="0" cy="6096000"/>
          </a:xfrm>
          <a:prstGeom prst="line">
            <a:avLst/>
          </a:prstGeom>
          <a:noFill/>
          <a:ln w="44450">
            <a:solidFill>
              <a:srgbClr val="008000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af-ZA" sz="2400"/>
          </a:p>
        </p:txBody>
      </p:sp>
      <p:pic>
        <p:nvPicPr>
          <p:cNvPr id="287753" name="Object 8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62000" y="457200"/>
            <a:ext cx="1517650" cy="16002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304800"/>
            <a:ext cx="2057400" cy="5867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 dirty="0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af-ZA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f-ZA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af-Z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600200"/>
            <a:ext cx="2057400" cy="45259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60198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64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64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f-Z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af-Z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1.jpe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7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22.xml"/><Relationship Id="rId7" Type="http://schemas.openxmlformats.org/officeDocument/2006/relationships/slideLayout" Target="../slideLayouts/slideLayout26.xml"/><Relationship Id="rId12" Type="http://schemas.openxmlformats.org/officeDocument/2006/relationships/slideLayout" Target="../slideLayouts/slideLayout31.xml"/><Relationship Id="rId2" Type="http://schemas.openxmlformats.org/officeDocument/2006/relationships/slideLayout" Target="../slideLayouts/slideLayout21.xml"/><Relationship Id="rId1" Type="http://schemas.openxmlformats.org/officeDocument/2006/relationships/slideLayout" Target="../slideLayouts/slideLayout20.xml"/><Relationship Id="rId6" Type="http://schemas.openxmlformats.org/officeDocument/2006/relationships/slideLayout" Target="../slideLayouts/slideLayout25.xml"/><Relationship Id="rId11" Type="http://schemas.openxmlformats.org/officeDocument/2006/relationships/slideLayout" Target="../slideLayouts/slideLayout30.xml"/><Relationship Id="rId5" Type="http://schemas.openxmlformats.org/officeDocument/2006/relationships/slideLayout" Target="../slideLayouts/slideLayout24.xml"/><Relationship Id="rId10" Type="http://schemas.openxmlformats.org/officeDocument/2006/relationships/slideLayout" Target="../slideLayouts/slideLayout29.xml"/><Relationship Id="rId4" Type="http://schemas.openxmlformats.org/officeDocument/2006/relationships/slideLayout" Target="../slideLayouts/slideLayout23.xml"/><Relationship Id="rId9" Type="http://schemas.openxmlformats.org/officeDocument/2006/relationships/slideLayout" Target="../slideLayouts/slideLayout28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304800"/>
            <a:ext cx="7848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pt-PT" smtClean="0"/>
          </a:p>
        </p:txBody>
      </p:sp>
      <p:sp>
        <p:nvSpPr>
          <p:cNvPr id="28672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76400"/>
            <a:ext cx="8229600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</p:txBody>
      </p:sp>
      <p:sp>
        <p:nvSpPr>
          <p:cNvPr id="144390" name="Line 6"/>
          <p:cNvSpPr>
            <a:spLocks noChangeShapeType="1"/>
          </p:cNvSpPr>
          <p:nvPr/>
        </p:nvSpPr>
        <p:spPr bwMode="auto">
          <a:xfrm>
            <a:off x="457200" y="1447800"/>
            <a:ext cx="8229600" cy="0"/>
          </a:xfrm>
          <a:prstGeom prst="line">
            <a:avLst/>
          </a:prstGeom>
          <a:noFill/>
          <a:ln w="38100">
            <a:solidFill>
              <a:srgbClr val="FFCC00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af-ZA" sz="2400"/>
          </a:p>
        </p:txBody>
      </p:sp>
      <p:sp>
        <p:nvSpPr>
          <p:cNvPr id="144391" name="Line 7"/>
          <p:cNvSpPr>
            <a:spLocks noChangeShapeType="1"/>
          </p:cNvSpPr>
          <p:nvPr/>
        </p:nvSpPr>
        <p:spPr bwMode="auto">
          <a:xfrm>
            <a:off x="457200" y="1385888"/>
            <a:ext cx="82296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af-ZA" sz="2400"/>
          </a:p>
        </p:txBody>
      </p:sp>
      <p:sp>
        <p:nvSpPr>
          <p:cNvPr id="144392" name="Rectangle 8"/>
          <p:cNvSpPr>
            <a:spLocks noChangeArrowheads="1"/>
          </p:cNvSpPr>
          <p:nvPr/>
        </p:nvSpPr>
        <p:spPr bwMode="auto">
          <a:xfrm>
            <a:off x="0" y="2544763"/>
            <a:ext cx="184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defRPr/>
            </a:pPr>
            <a:endParaRPr lang="af-ZA" sz="2400"/>
          </a:p>
        </p:txBody>
      </p:sp>
      <p:pic>
        <p:nvPicPr>
          <p:cNvPr id="286728" name="Object 9"/>
          <p:cNvPicPr>
            <a:picLocks noChangeAspect="1"/>
          </p:cNvPicPr>
          <p:nvPr/>
        </p:nvPicPr>
        <p:blipFill>
          <a:blip r:embed="rId21" cstate="print"/>
          <a:stretch>
            <a:fillRect/>
          </a:stretch>
        </p:blipFill>
        <p:spPr>
          <a:xfrm>
            <a:off x="8001000" y="304800"/>
            <a:ext cx="866775" cy="914400"/>
          </a:xfrm>
          <a:prstGeom prst="rect">
            <a:avLst/>
          </a:prstGeom>
        </p:spPr>
      </p:pic>
      <p:sp>
        <p:nvSpPr>
          <p:cNvPr id="144394" name="Line 10"/>
          <p:cNvSpPr>
            <a:spLocks noChangeShapeType="1"/>
          </p:cNvSpPr>
          <p:nvPr/>
        </p:nvSpPr>
        <p:spPr bwMode="auto">
          <a:xfrm>
            <a:off x="457200" y="1524000"/>
            <a:ext cx="8229600" cy="0"/>
          </a:xfrm>
          <a:prstGeom prst="line">
            <a:avLst/>
          </a:prstGeom>
          <a:noFill/>
          <a:ln w="38100">
            <a:solidFill>
              <a:srgbClr val="008000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af-ZA" sz="2400"/>
          </a:p>
        </p:txBody>
      </p:sp>
      <p:sp>
        <p:nvSpPr>
          <p:cNvPr id="11" name="Rectangle 5"/>
          <p:cNvSpPr>
            <a:spLocks noChangeArrowheads="1"/>
          </p:cNvSpPr>
          <p:nvPr/>
        </p:nvSpPr>
        <p:spPr bwMode="auto">
          <a:xfrm>
            <a:off x="7620000" y="6381750"/>
            <a:ext cx="1066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r">
              <a:defRPr/>
            </a:pPr>
            <a:fld id="{D29C9D46-3726-4E6E-94C4-EA81F4D282ED}" type="slidenum">
              <a:rPr lang="en-US" sz="1200" baseline="0">
                <a:solidFill>
                  <a:schemeClr val="bg1">
                    <a:lumMod val="50000"/>
                  </a:schemeClr>
                </a:solidFill>
              </a:rPr>
              <a:pPr algn="r">
                <a:defRPr/>
              </a:pPr>
              <a:t>‹#›</a:t>
            </a:fld>
            <a:endParaRPr lang="en-US" sz="1200" baseline="0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96" r:id="rId2"/>
    <p:sldLayoutId id="2147483697" r:id="rId3"/>
    <p:sldLayoutId id="2147483698" r:id="rId4"/>
    <p:sldLayoutId id="2147483699" r:id="rId5"/>
    <p:sldLayoutId id="2147483700" r:id="rId6"/>
    <p:sldLayoutId id="2147483701" r:id="rId7"/>
    <p:sldLayoutId id="2147483702" r:id="rId8"/>
    <p:sldLayoutId id="2147483703" r:id="rId9"/>
    <p:sldLayoutId id="2147483704" r:id="rId10"/>
    <p:sldLayoutId id="2147483705" r:id="rId11"/>
    <p:sldLayoutId id="2147483719" r:id="rId12"/>
    <p:sldLayoutId id="2147483720" r:id="rId13"/>
    <p:sldLayoutId id="2147483721" r:id="rId14"/>
    <p:sldLayoutId id="2147483722" r:id="rId15"/>
    <p:sldLayoutId id="2147483723" r:id="rId16"/>
    <p:sldLayoutId id="2147483724" r:id="rId17"/>
    <p:sldLayoutId id="2147483725" r:id="rId18"/>
    <p:sldLayoutId id="2147483726" r:id="rId19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FF3300"/>
        </a:buClr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FFCC00"/>
        </a:buClr>
        <a:buChar char="•"/>
        <a:defRPr sz="26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rgbClr val="008000"/>
        </a:buClr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af-Z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286000"/>
            <a:ext cx="7848600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pt-PT" smtClean="0"/>
          </a:p>
        </p:txBody>
      </p:sp>
      <p:sp>
        <p:nvSpPr>
          <p:cNvPr id="144389" name="Rectangle 5"/>
          <p:cNvSpPr>
            <a:spLocks noChangeArrowheads="1"/>
          </p:cNvSpPr>
          <p:nvPr/>
        </p:nvSpPr>
        <p:spPr bwMode="auto">
          <a:xfrm>
            <a:off x="7620000" y="6381750"/>
            <a:ext cx="1066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r">
              <a:defRPr/>
            </a:pPr>
            <a:fld id="{73D3A694-45D9-4C56-99B0-28C1F76CF60F}" type="slidenum">
              <a:rPr lang="en-US" sz="1200"/>
              <a:pPr algn="r">
                <a:defRPr/>
              </a:pPr>
              <a:t>‹#›</a:t>
            </a:fld>
            <a:endParaRPr lang="en-US" sz="1200"/>
          </a:p>
        </p:txBody>
      </p:sp>
      <p:sp>
        <p:nvSpPr>
          <p:cNvPr id="144392" name="Rectangle 8"/>
          <p:cNvSpPr>
            <a:spLocks noChangeArrowheads="1"/>
          </p:cNvSpPr>
          <p:nvPr/>
        </p:nvSpPr>
        <p:spPr bwMode="auto">
          <a:xfrm>
            <a:off x="0" y="2544763"/>
            <a:ext cx="184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defRPr/>
            </a:pPr>
            <a:endParaRPr lang="af-ZA" sz="2400"/>
          </a:p>
        </p:txBody>
      </p:sp>
      <p:pic>
        <p:nvPicPr>
          <p:cNvPr id="288773" name="Object 9"/>
          <p:cNvPicPr>
            <a:picLocks noChangeAspect="1"/>
          </p:cNvPicPr>
          <p:nvPr/>
        </p:nvPicPr>
        <p:blipFill>
          <a:blip r:embed="rId14" cstate="print"/>
          <a:stretch>
            <a:fillRect/>
          </a:stretch>
        </p:blipFill>
        <p:spPr>
          <a:xfrm>
            <a:off x="8001000" y="304800"/>
            <a:ext cx="866775" cy="9144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07" r:id="rId1"/>
    <p:sldLayoutId id="2147483708" r:id="rId2"/>
    <p:sldLayoutId id="2147483709" r:id="rId3"/>
    <p:sldLayoutId id="2147483710" r:id="rId4"/>
    <p:sldLayoutId id="2147483711" r:id="rId5"/>
    <p:sldLayoutId id="2147483712" r:id="rId6"/>
    <p:sldLayoutId id="2147483713" r:id="rId7"/>
    <p:sldLayoutId id="2147483714" r:id="rId8"/>
    <p:sldLayoutId id="2147483715" r:id="rId9"/>
    <p:sldLayoutId id="2147483716" r:id="rId10"/>
    <p:sldLayoutId id="2147483717" r:id="rId11"/>
    <p:sldLayoutId id="2147483718" r:id="rId12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FF3300"/>
        </a:buClr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FFCC00"/>
        </a:buClr>
        <a:buChar char="•"/>
        <a:defRPr sz="26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rgbClr val="008000"/>
        </a:buClr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af-Z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8777288" y="6408738"/>
            <a:ext cx="366712" cy="365125"/>
          </a:xfrm>
          <a:prstGeom prst="rect">
            <a:avLst/>
          </a:prstGeom>
          <a:noFill/>
        </p:spPr>
        <p:txBody>
          <a:bodyPr anchor="b"/>
          <a:lstStyle/>
          <a:p>
            <a:fld id="{8F9D22E7-E642-46D2-8574-BDD7B3F9B728}" type="slidenum">
              <a:rPr lang="es-ES" sz="1000" smtClean="0">
                <a:solidFill>
                  <a:srgbClr val="FFFFFF"/>
                </a:solidFill>
                <a:latin typeface="Lucida Sans Unicode" pitchFamily="34" charset="0"/>
              </a:rPr>
              <a:pPr/>
              <a:t>1</a:t>
            </a:fld>
            <a:endParaRPr lang="es-ES" sz="1000" smtClean="0">
              <a:solidFill>
                <a:srgbClr val="FFFFFF"/>
              </a:solidFill>
              <a:latin typeface="Lucida Sans Unicode" pitchFamily="34" charset="0"/>
            </a:endParaRPr>
          </a:p>
        </p:txBody>
      </p:sp>
      <p:sp>
        <p:nvSpPr>
          <p:cNvPr id="8" name="Title 3"/>
          <p:cNvSpPr txBox="1">
            <a:spLocks/>
          </p:cNvSpPr>
          <p:nvPr/>
        </p:nvSpPr>
        <p:spPr bwMode="auto">
          <a:xfrm>
            <a:off x="1066800" y="2133600"/>
            <a:ext cx="7772400" cy="2819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 algn="ctr"/>
            <a:r>
              <a:rPr kumimoji="0" lang="en-US" sz="36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n-US" sz="36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n-US" sz="4000" b="1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j-lt"/>
                <a:ea typeface="+mj-ea"/>
                <a:cs typeface="+mj-cs"/>
              </a:rPr>
              <a:t>M</a:t>
            </a:r>
            <a:r>
              <a:rPr kumimoji="0" lang="pt-PT" sz="4000" b="1" i="0" u="none" strike="noStrike" kern="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+mj-lt"/>
                <a:ea typeface="+mj-ea"/>
                <a:cs typeface="+mj-cs"/>
              </a:rPr>
              <a:t>ódulo</a:t>
            </a:r>
            <a:r>
              <a:rPr kumimoji="0" lang="pt-PT" sz="4000" b="1" i="0" u="none" strike="noStrike" kern="0" cap="none" spc="0" normalizeH="0" noProof="0" dirty="0" smtClean="0">
                <a:ln>
                  <a:noFill/>
                </a:ln>
                <a:effectLst/>
                <a:uLnTx/>
                <a:uFillTx/>
                <a:latin typeface="+mj-lt"/>
                <a:ea typeface="+mj-ea"/>
                <a:cs typeface="+mj-cs"/>
              </a:rPr>
              <a:t> 10</a:t>
            </a:r>
          </a:p>
          <a:p>
            <a:pPr lvl="0" algn="ctr"/>
            <a:endParaRPr lang="pt-PT" sz="3600" b="1" kern="0" noProof="0" dirty="0" smtClean="0">
              <a:latin typeface="+mj-lt"/>
              <a:ea typeface="+mj-ea"/>
              <a:cs typeface="+mj-cs"/>
            </a:endParaRPr>
          </a:p>
          <a:p>
            <a:pPr lvl="0" algn="ctr"/>
            <a:r>
              <a:rPr lang="pt-PT" sz="3600" kern="0" noProof="0" dirty="0" smtClean="0">
                <a:latin typeface="+mj-lt"/>
                <a:ea typeface="+mj-ea"/>
                <a:cs typeface="+mj-cs"/>
              </a:rPr>
              <a:t>Tratamento do Doente HIV+</a:t>
            </a:r>
            <a:r>
              <a:rPr kumimoji="0" lang="en-US" sz="360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n-US" sz="360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j-lt"/>
                <a:ea typeface="+mj-ea"/>
                <a:cs typeface="+mj-cs"/>
              </a:rPr>
            </a:br>
            <a:endParaRPr kumimoji="0" lang="af-ZA" sz="3600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PT" dirty="0" smtClean="0"/>
              <a:t/>
            </a:r>
            <a:br>
              <a:rPr lang="pt-PT" dirty="0" smtClean="0"/>
            </a:br>
            <a:r>
              <a:rPr lang="pt-PT" dirty="0" smtClean="0"/>
              <a:t>Possíveis Riscos da Profilaxia com  CTZ 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</p:txBody>
      </p:sp>
      <p:sp>
        <p:nvSpPr>
          <p:cNvPr id="1024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None/>
            </a:pPr>
            <a:r>
              <a:rPr lang="pt-PT" b="1" dirty="0" smtClean="0"/>
              <a:t>Infecções Bacterianas Resistentes ao </a:t>
            </a:r>
            <a:r>
              <a:rPr lang="pt-PT" b="1" dirty="0" err="1" smtClean="0"/>
              <a:t>CTZ</a:t>
            </a:r>
            <a:endParaRPr lang="en-US" b="1" dirty="0" smtClean="0"/>
          </a:p>
          <a:p>
            <a:pPr algn="just"/>
            <a:r>
              <a:rPr lang="pt-PT" dirty="0" smtClean="0"/>
              <a:t> Em doentes que tomam CTZ diariamente</a:t>
            </a:r>
          </a:p>
          <a:p>
            <a:pPr algn="just">
              <a:buNone/>
            </a:pPr>
            <a:endParaRPr lang="pt-PT" b="1" dirty="0" smtClean="0"/>
          </a:p>
          <a:p>
            <a:pPr algn="just">
              <a:buNone/>
            </a:pPr>
            <a:r>
              <a:rPr lang="pt-PT" b="1" dirty="0" smtClean="0"/>
              <a:t> Malária Resistente a </a:t>
            </a:r>
            <a:r>
              <a:rPr lang="pt-PT" b="1" dirty="0" err="1" smtClean="0"/>
              <a:t>Fansidar</a:t>
            </a:r>
            <a:r>
              <a:rPr lang="pt-PT" b="1" dirty="0" smtClean="0"/>
              <a:t> (</a:t>
            </a:r>
            <a:r>
              <a:rPr lang="pt-PT" b="1" dirty="0" err="1" smtClean="0"/>
              <a:t>SP</a:t>
            </a:r>
            <a:r>
              <a:rPr lang="pt-PT" b="1" dirty="0" smtClean="0"/>
              <a:t>)</a:t>
            </a:r>
          </a:p>
          <a:p>
            <a:pPr algn="just"/>
            <a:r>
              <a:rPr lang="pt-PT" dirty="0" smtClean="0"/>
              <a:t>Em doentes que tomam CTZ diariamente</a:t>
            </a:r>
          </a:p>
          <a:p>
            <a:pPr algn="just">
              <a:buNone/>
            </a:pPr>
            <a:endParaRPr lang="pt-PT" dirty="0" smtClean="0"/>
          </a:p>
          <a:p>
            <a:pPr algn="just">
              <a:buNone/>
            </a:pPr>
            <a:r>
              <a:rPr lang="pt-PT" b="1" dirty="0" smtClean="0"/>
              <a:t>Nota</a:t>
            </a:r>
            <a:r>
              <a:rPr lang="pt-PT" dirty="0" smtClean="0"/>
              <a:t>: O </a:t>
            </a:r>
            <a:r>
              <a:rPr lang="pt-PT" dirty="0" err="1" smtClean="0"/>
              <a:t>Fansidar</a:t>
            </a:r>
            <a:r>
              <a:rPr lang="pt-PT" dirty="0" smtClean="0"/>
              <a:t> não deve ser associado ao </a:t>
            </a:r>
            <a:r>
              <a:rPr lang="pt-PT" dirty="0" err="1" smtClean="0"/>
              <a:t>CTZ</a:t>
            </a:r>
            <a:endParaRPr lang="en-US" dirty="0" smtClean="0"/>
          </a:p>
          <a:p>
            <a:endParaRPr lang="pt-PT" dirty="0" smtClean="0"/>
          </a:p>
          <a:p>
            <a:endParaRPr lang="pt-PT" dirty="0" smtClean="0"/>
          </a:p>
          <a:p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4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PT" dirty="0" smtClean="0"/>
              <a:t>Indicações para CTZ em Adultos, Adolescentes e Grávidas HIV+ </a:t>
            </a:r>
            <a:r>
              <a:rPr lang="pt-PT" dirty="0" smtClean="0"/>
              <a:t>:</a:t>
            </a:r>
            <a:endParaRPr lang="pt-PT" dirty="0" smtClean="0"/>
          </a:p>
        </p:txBody>
      </p:sp>
      <p:sp>
        <p:nvSpPr>
          <p:cNvPr id="10243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pt-PT" sz="3000" dirty="0" smtClean="0"/>
              <a:t>É sempre preferível basear-se no critério imunológico: CD4 ≤350cels/mm</a:t>
            </a:r>
            <a:r>
              <a:rPr lang="pt-PT" sz="3000" baseline="30000" dirty="0" smtClean="0"/>
              <a:t>3</a:t>
            </a:r>
            <a:r>
              <a:rPr lang="pt-PT" sz="3000" dirty="0" smtClean="0"/>
              <a:t> </a:t>
            </a:r>
            <a:endParaRPr lang="en-US" sz="3000" dirty="0" smtClean="0"/>
          </a:p>
          <a:p>
            <a:r>
              <a:rPr lang="pt-PT" sz="3000" dirty="0" smtClean="0"/>
              <a:t>Se não existir a possibilidade de resultado de CD4, usa-se o critério clínico: Estadio II, III e IV</a:t>
            </a:r>
            <a:endParaRPr lang="en-US" sz="3000" dirty="0" smtClean="0"/>
          </a:p>
          <a:p>
            <a:r>
              <a:rPr lang="pt-PT" sz="3000" dirty="0" smtClean="0"/>
              <a:t>Doente com tuberculose, iniciar o CTZ independentemente do valor do CD4</a:t>
            </a:r>
          </a:p>
          <a:p>
            <a:pPr marL="342900" lvl="1" indent="-342900">
              <a:buClr>
                <a:srgbClr val="FF3300"/>
              </a:buClr>
            </a:pPr>
            <a:r>
              <a:rPr lang="pt-PT" sz="3000" dirty="0" smtClean="0"/>
              <a:t>Mulheres grávidas HIV+ </a:t>
            </a:r>
            <a:r>
              <a:rPr lang="pt-PT" sz="3000" dirty="0" smtClean="0"/>
              <a:t>iniciar </a:t>
            </a:r>
            <a:r>
              <a:rPr lang="pt-PT" sz="3000" dirty="0" smtClean="0"/>
              <a:t>em qualquer altura e durante a amamentação, independentemente do Cd4 e do estadio clínico</a:t>
            </a:r>
          </a:p>
          <a:p>
            <a:pPr marL="342900" lvl="1" indent="-342900">
              <a:buClr>
                <a:srgbClr val="FF3300"/>
              </a:buClr>
            </a:pPr>
            <a:r>
              <a:rPr lang="pt-PT" sz="2800" dirty="0" smtClean="0"/>
              <a:t>Doente com queda de CD4 que suspendeu o CTZ</a:t>
            </a:r>
          </a:p>
          <a:p>
            <a:pPr marL="342900" lvl="1" indent="-342900">
              <a:buClr>
                <a:srgbClr val="FF3300"/>
              </a:buClr>
            </a:pPr>
            <a:endParaRPr lang="pt-PT" sz="3000" dirty="0" smtClean="0"/>
          </a:p>
          <a:p>
            <a:endParaRPr lang="en-US" sz="3200" dirty="0" smtClean="0"/>
          </a:p>
          <a:p>
            <a:pPr algn="just">
              <a:buNone/>
            </a:pPr>
            <a:endParaRPr lang="pt-PT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4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PT" dirty="0" smtClean="0"/>
              <a:t>Contra-indicações para </a:t>
            </a:r>
            <a:r>
              <a:rPr lang="pt-PT" dirty="0" err="1" smtClean="0"/>
              <a:t>CTZ</a:t>
            </a:r>
            <a:r>
              <a:rPr lang="en-US" dirty="0" smtClean="0"/>
              <a:t> </a:t>
            </a:r>
            <a:endParaRPr lang="pt-PT" dirty="0" smtClean="0"/>
          </a:p>
        </p:txBody>
      </p:sp>
      <p:sp>
        <p:nvSpPr>
          <p:cNvPr id="10243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just">
              <a:lnSpc>
                <a:spcPct val="150000"/>
              </a:lnSpc>
            </a:pPr>
            <a:r>
              <a:rPr lang="pt-PT" sz="3700" dirty="0" smtClean="0"/>
              <a:t>Alergia às </a:t>
            </a:r>
            <a:r>
              <a:rPr lang="pt-PT" sz="3800" dirty="0" smtClean="0"/>
              <a:t>sulfamidas (por exemplo, </a:t>
            </a:r>
            <a:r>
              <a:rPr lang="pt-PT" sz="3800" dirty="0" err="1" smtClean="0"/>
              <a:t>Fansidar</a:t>
            </a:r>
            <a:r>
              <a:rPr lang="pt-PT" sz="3800" dirty="0" smtClean="0"/>
              <a:t>, </a:t>
            </a:r>
            <a:r>
              <a:rPr lang="pt-PT" sz="3800" dirty="0" err="1" smtClean="0"/>
              <a:t>CTZ</a:t>
            </a:r>
            <a:r>
              <a:rPr lang="pt-PT" sz="3800" dirty="0" smtClean="0"/>
              <a:t>).</a:t>
            </a:r>
            <a:endParaRPr lang="en-US" sz="3800" dirty="0" smtClean="0"/>
          </a:p>
          <a:p>
            <a:pPr algn="just">
              <a:lnSpc>
                <a:spcPct val="150000"/>
              </a:lnSpc>
            </a:pPr>
            <a:r>
              <a:rPr lang="pt-PT" sz="3800" dirty="0" smtClean="0"/>
              <a:t>Anemia (Hb&lt;8.0g/dl) ou neutropenia (neutrófilos &lt; 1500 </a:t>
            </a:r>
            <a:r>
              <a:rPr lang="pt-PT" sz="3700" dirty="0" smtClean="0"/>
              <a:t>cels/mm</a:t>
            </a:r>
            <a:r>
              <a:rPr lang="pt-PT" sz="4000" baseline="30000" dirty="0" smtClean="0"/>
              <a:t>3</a:t>
            </a:r>
            <a:r>
              <a:rPr lang="pt-PT" sz="3800" dirty="0" smtClean="0"/>
              <a:t>).</a:t>
            </a:r>
            <a:endParaRPr lang="en-US" sz="3800" dirty="0" smtClean="0"/>
          </a:p>
          <a:p>
            <a:pPr algn="just">
              <a:lnSpc>
                <a:spcPct val="150000"/>
              </a:lnSpc>
            </a:pPr>
            <a:r>
              <a:rPr lang="pt-PT" sz="3800" dirty="0" smtClean="0"/>
              <a:t>Doente que tomou </a:t>
            </a:r>
            <a:r>
              <a:rPr lang="pt-PT" sz="3800" dirty="0" err="1" smtClean="0"/>
              <a:t>Fansidar</a:t>
            </a:r>
            <a:r>
              <a:rPr lang="pt-PT" sz="3800" dirty="0" smtClean="0"/>
              <a:t> há menos de 30 dias</a:t>
            </a:r>
            <a:endParaRPr lang="en-US" sz="3800" dirty="0" smtClean="0"/>
          </a:p>
          <a:p>
            <a:pPr algn="just">
              <a:lnSpc>
                <a:spcPct val="150000"/>
              </a:lnSpc>
              <a:buNone/>
            </a:pPr>
            <a:r>
              <a:rPr lang="pt-PT" sz="3200" strike="sngStrike" dirty="0" smtClean="0"/>
              <a:t>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 smtClean="0"/>
              <a:t>Passos para o Início de CTZ</a:t>
            </a:r>
            <a:endParaRPr lang="en-US" dirty="0"/>
          </a:p>
        </p:txBody>
      </p:sp>
      <p:sp>
        <p:nvSpPr>
          <p:cNvPr id="17411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None/>
            </a:pPr>
            <a:r>
              <a:rPr lang="pt-PT" dirty="0" smtClean="0"/>
              <a:t>Se o doente for elegível para a profilaxia com CTZ, explique:</a:t>
            </a:r>
            <a:endParaRPr lang="en-US" dirty="0" smtClean="0"/>
          </a:p>
          <a:p>
            <a:pPr lvl="0" algn="just"/>
            <a:r>
              <a:rPr lang="pt-PT" dirty="0" smtClean="0"/>
              <a:t>Os benefícios e riscos do CTZ.</a:t>
            </a:r>
            <a:endParaRPr lang="en-US" dirty="0" smtClean="0"/>
          </a:p>
          <a:p>
            <a:pPr lvl="0" algn="just"/>
            <a:r>
              <a:rPr lang="pt-PT" dirty="0" smtClean="0"/>
              <a:t>A diferença entre “profilaxia” e “tratamento”.</a:t>
            </a:r>
          </a:p>
          <a:p>
            <a:pPr lvl="0" algn="just"/>
            <a:r>
              <a:rPr lang="pt-PT" dirty="0" smtClean="0"/>
              <a:t>A importância de tomar uma dose a cada dia, até que o nível de CD4 aumente.</a:t>
            </a:r>
          </a:p>
          <a:p>
            <a:pPr lvl="0" algn="just"/>
            <a:r>
              <a:rPr lang="pt-PT" dirty="0" smtClean="0"/>
              <a:t>A importância de se apresentar à Unidade Sanitária para reportar qualquer sintoma de efeito adverso.</a:t>
            </a:r>
            <a:endParaRPr lang="en-US" dirty="0" smtClean="0"/>
          </a:p>
          <a:p>
            <a:endParaRPr lang="pt-BR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Actividade: Estudo de Caso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dirty="0" smtClean="0"/>
          </a:p>
          <a:p>
            <a:pPr algn="just"/>
            <a:r>
              <a:rPr lang="pt-PT" sz="3200" b="1" dirty="0" smtClean="0"/>
              <a:t>Folha de Exercícios: </a:t>
            </a:r>
            <a:r>
              <a:rPr lang="pt-PT" sz="3200" dirty="0" smtClean="0"/>
              <a:t>Casos clínicos para usar o algoritmo sobre utilização de CTZ Profilático</a:t>
            </a:r>
          </a:p>
          <a:p>
            <a:pPr algn="just"/>
            <a:r>
              <a:rPr lang="pt-PT" sz="3200" b="1" dirty="0" smtClean="0"/>
              <a:t>Pontos para discussão:</a:t>
            </a:r>
            <a:endParaRPr lang="pt-BR" b="1" i="1" dirty="0" smtClean="0">
              <a:solidFill>
                <a:srgbClr val="00B050"/>
              </a:solidFill>
            </a:endParaRPr>
          </a:p>
          <a:p>
            <a:pPr lvl="1" algn="just">
              <a:buFont typeface="Wingdings" pitchFamily="2" charset="2"/>
              <a:buChar char="ü"/>
            </a:pPr>
            <a:r>
              <a:rPr lang="pt-BR" sz="3200" smtClean="0"/>
              <a:t>Casos  1-4 </a:t>
            </a:r>
            <a:endParaRPr lang="pt-BR" sz="3200" dirty="0" smtClean="0"/>
          </a:p>
          <a:p>
            <a:pPr lvl="1" algn="just">
              <a:buFont typeface="Wingdings" pitchFamily="2" charset="2"/>
              <a:buChar char="ü"/>
            </a:pPr>
            <a:r>
              <a:rPr lang="pt-BR" sz="3200" dirty="0" smtClean="0"/>
              <a:t>Uso do algoritmo de </a:t>
            </a:r>
            <a:r>
              <a:rPr lang="pt-BR" sz="3200" dirty="0" err="1" smtClean="0"/>
              <a:t>CTZ</a:t>
            </a:r>
            <a:r>
              <a:rPr lang="pt-BR" sz="3200" dirty="0" smtClean="0"/>
              <a:t> </a:t>
            </a:r>
          </a:p>
          <a:p>
            <a:pPr>
              <a:buFont typeface="Wingdings" pitchFamily="2" charset="2"/>
              <a:buChar char="ü"/>
            </a:pPr>
            <a:endParaRPr lang="en-US" i="1" dirty="0">
              <a:solidFill>
                <a:srgbClr val="00B05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4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PT" dirty="0" smtClean="0"/>
              <a:t>Iniciação e Monitoria da Profilaxia</a:t>
            </a:r>
            <a:r>
              <a:rPr lang="en-US" dirty="0" smtClean="0"/>
              <a:t> </a:t>
            </a:r>
            <a:endParaRPr lang="pt-PT" dirty="0" smtClean="0"/>
          </a:p>
        </p:txBody>
      </p:sp>
      <p:sp>
        <p:nvSpPr>
          <p:cNvPr id="19459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just">
              <a:lnSpc>
                <a:spcPct val="150000"/>
              </a:lnSpc>
            </a:pPr>
            <a:r>
              <a:rPr lang="pt-PT" dirty="0" smtClean="0"/>
              <a:t>Registe o início da profilaxia no processo clínico</a:t>
            </a:r>
          </a:p>
          <a:p>
            <a:pPr algn="just">
              <a:lnSpc>
                <a:spcPct val="150000"/>
              </a:lnSpc>
            </a:pPr>
            <a:r>
              <a:rPr lang="pt-PT" dirty="0" smtClean="0"/>
              <a:t>Não inicie CTZ e TARV no mesmo momento</a:t>
            </a:r>
          </a:p>
          <a:p>
            <a:pPr algn="just">
              <a:lnSpc>
                <a:spcPct val="150000"/>
              </a:lnSpc>
            </a:pPr>
            <a:r>
              <a:rPr lang="pt-PT" dirty="0" smtClean="0"/>
              <a:t>Em cada consulta, pergunte por sinais e sintomas de reacção adversa ao CTZ e veja os resultados dos testes laboratoriais</a:t>
            </a:r>
          </a:p>
          <a:p>
            <a:pPr algn="just">
              <a:lnSpc>
                <a:spcPct val="150000"/>
              </a:lnSpc>
            </a:pPr>
            <a:r>
              <a:rPr lang="pt-PT" dirty="0" smtClean="0"/>
              <a:t>Em caso de alergia ao CTZ (ou Fansidar), a alternativa é Dapsona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 smtClean="0"/>
              <a:t>Quando Suspender a Profilaxia com CTZ?</a:t>
            </a:r>
            <a:endParaRPr lang="pt-PT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 algn="just">
              <a:lnSpc>
                <a:spcPct val="150000"/>
              </a:lnSpc>
            </a:pPr>
            <a:r>
              <a:rPr lang="pt-PT" sz="3200" dirty="0" smtClean="0"/>
              <a:t>Efeitos adversos graves (Síndrome de Stevens-Johnson, anemia grave, neutropenia)</a:t>
            </a:r>
          </a:p>
          <a:p>
            <a:pPr lvl="1" algn="just">
              <a:lnSpc>
                <a:spcPct val="150000"/>
              </a:lnSpc>
            </a:pPr>
            <a:r>
              <a:rPr lang="pt-PT" sz="3200" dirty="0" smtClean="0"/>
              <a:t>Aumento de CD4&gt;350 cels/mm</a:t>
            </a:r>
            <a:r>
              <a:rPr lang="pt-PT" sz="3200" baseline="30000" dirty="0" smtClean="0"/>
              <a:t>3 </a:t>
            </a:r>
            <a:r>
              <a:rPr lang="pt-PT" sz="3200" dirty="0" smtClean="0"/>
              <a:t>durante 6 meses consecutivos (Sempre que o doente estiver em TARV)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Pontos-Chave</a:t>
            </a:r>
            <a:endParaRPr lang="en-US" dirty="0" smtClean="0"/>
          </a:p>
        </p:txBody>
      </p:sp>
      <p:sp>
        <p:nvSpPr>
          <p:cNvPr id="21507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 algn="just">
              <a:lnSpc>
                <a:spcPct val="150000"/>
              </a:lnSpc>
            </a:pPr>
            <a:r>
              <a:rPr lang="pt-PT" dirty="0" smtClean="0"/>
              <a:t>Antes de iniciar a profilaxia com CTZ, é importante determinar a elegibilidade do doente.</a:t>
            </a:r>
            <a:endParaRPr lang="en-US" dirty="0" smtClean="0"/>
          </a:p>
          <a:p>
            <a:pPr lvl="0" algn="just">
              <a:lnSpc>
                <a:spcPct val="150000"/>
              </a:lnSpc>
            </a:pPr>
            <a:r>
              <a:rPr lang="pt-PT" dirty="0" smtClean="0"/>
              <a:t>As indicações e contra-indicações do doente devem ser avaliadas para se prescrever correctamente o </a:t>
            </a:r>
            <a:r>
              <a:rPr lang="pt-PT" smtClean="0"/>
              <a:t>CTZ profilático</a:t>
            </a:r>
            <a:r>
              <a:rPr lang="pt-PT" dirty="0" smtClean="0"/>
              <a:t>. </a:t>
            </a:r>
          </a:p>
          <a:p>
            <a:pPr lvl="0" algn="just">
              <a:lnSpc>
                <a:spcPct val="150000"/>
              </a:lnSpc>
            </a:pPr>
            <a:r>
              <a:rPr lang="en-US" dirty="0" smtClean="0"/>
              <a:t>É </a:t>
            </a:r>
            <a:r>
              <a:rPr lang="pt-PT" dirty="0" smtClean="0"/>
              <a:t>necessário monitorar o doente fazendo a profilaxia com CTZ. </a:t>
            </a:r>
            <a:endParaRPr lang="en-US" dirty="0" smtClean="0"/>
          </a:p>
          <a:p>
            <a:pPr lvl="0">
              <a:buNone/>
            </a:pPr>
            <a:endParaRPr lang="en-US" strike="sngStrik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 smtClean="0"/>
              <a:t>Divisão do Módulo 10</a:t>
            </a:r>
            <a:endParaRPr lang="pt-PT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458200" cy="4953000"/>
          </a:xfrm>
        </p:spPr>
        <p:txBody>
          <a:bodyPr/>
          <a:lstStyle/>
          <a:p>
            <a:r>
              <a:rPr lang="pt-BR" dirty="0" smtClean="0"/>
              <a:t>O Módulo 10 está dividido em sete unidades:</a:t>
            </a:r>
          </a:p>
          <a:p>
            <a:pPr lvl="1"/>
            <a:r>
              <a:rPr lang="af-ZA" sz="2800" dirty="0" smtClean="0"/>
              <a:t>10.1 Preven</a:t>
            </a:r>
            <a:r>
              <a:rPr lang="pt-PT" sz="2800" dirty="0" smtClean="0"/>
              <a:t>ção das IOs e </a:t>
            </a:r>
            <a:r>
              <a:rPr lang="af-ZA" sz="2800" dirty="0" smtClean="0"/>
              <a:t>Profilaxia com Cotrimoxazol (CTZ)</a:t>
            </a:r>
            <a:endParaRPr lang="en-US" sz="2800" dirty="0" smtClean="0"/>
          </a:p>
          <a:p>
            <a:pPr lvl="1"/>
            <a:r>
              <a:rPr lang="af-ZA" sz="2800" dirty="0" smtClean="0"/>
              <a:t>10.2 Introdução ao Tratamento Anti-retroviral</a:t>
            </a:r>
          </a:p>
          <a:p>
            <a:pPr lvl="1"/>
            <a:r>
              <a:rPr lang="af-ZA" sz="2800" dirty="0" smtClean="0"/>
              <a:t>10.3 Início do TARV</a:t>
            </a:r>
          </a:p>
          <a:p>
            <a:pPr lvl="1"/>
            <a:r>
              <a:rPr lang="af-ZA" sz="2800" dirty="0" smtClean="0"/>
              <a:t>10.4 Seguimento TARV e Falência Terapêutica</a:t>
            </a:r>
          </a:p>
          <a:p>
            <a:pPr lvl="1"/>
            <a:r>
              <a:rPr lang="af-ZA" sz="2800" dirty="0" smtClean="0"/>
              <a:t>10.5 Reacções Adversas aos Medicamentos</a:t>
            </a:r>
          </a:p>
          <a:p>
            <a:pPr lvl="1"/>
            <a:r>
              <a:rPr lang="af-ZA" sz="2800" dirty="0" smtClean="0"/>
              <a:t>10.6 Síndrome de Imuno-Restauração (SIR)</a:t>
            </a:r>
          </a:p>
          <a:p>
            <a:pPr lvl="1"/>
            <a:r>
              <a:rPr lang="af-ZA" sz="2800" dirty="0" smtClean="0"/>
              <a:t>10.7 Profilaxia Pós-Exposição</a:t>
            </a:r>
            <a:endParaRPr lang="en-US" sz="2800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PT" dirty="0" smtClean="0"/>
              <a:t>Unidade 10.1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type="subTitle" idx="1"/>
          </p:nvPr>
        </p:nvSpPr>
        <p:spPr>
          <a:xfrm>
            <a:off x="914400" y="3505200"/>
            <a:ext cx="7696200" cy="1676400"/>
          </a:xfrm>
        </p:spPr>
        <p:txBody>
          <a:bodyPr/>
          <a:lstStyle/>
          <a:p>
            <a:r>
              <a:rPr lang="pt-PT" sz="3600" b="1" dirty="0" smtClean="0"/>
              <a:t>Prevenção das IOs e</a:t>
            </a:r>
          </a:p>
          <a:p>
            <a:r>
              <a:rPr lang="pt-PT" sz="3600" b="1" dirty="0" smtClean="0"/>
              <a:t>Profilaxia com </a:t>
            </a:r>
            <a:r>
              <a:rPr lang="pt-PT" sz="3600" b="1" dirty="0" err="1" smtClean="0"/>
              <a:t>Cotrimoxazol</a:t>
            </a:r>
            <a:r>
              <a:rPr lang="pt-PT" sz="3600" b="1" dirty="0" smtClean="0"/>
              <a:t> </a:t>
            </a:r>
            <a:r>
              <a:rPr lang="pt-PT" sz="3600" b="1" dirty="0" smtClean="0">
                <a:solidFill>
                  <a:srgbClr val="000000"/>
                </a:solidFill>
              </a:rPr>
              <a:t>(</a:t>
            </a:r>
            <a:r>
              <a:rPr lang="pt-PT" sz="3600" b="1" dirty="0" err="1" smtClean="0">
                <a:solidFill>
                  <a:srgbClr val="000000"/>
                </a:solidFill>
              </a:rPr>
              <a:t>CTZ</a:t>
            </a:r>
            <a:r>
              <a:rPr lang="pt-PT" sz="3600" b="1" dirty="0" smtClean="0">
                <a:solidFill>
                  <a:srgbClr val="000000"/>
                </a:solidFill>
              </a:rPr>
              <a:t>)</a:t>
            </a:r>
            <a:endParaRPr 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 smtClean="0"/>
              <a:t>Introdução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pt-PT" dirty="0" smtClean="0"/>
              <a:t>As infecções oportunistas (</a:t>
            </a:r>
            <a:r>
              <a:rPr lang="pt-PT" dirty="0" err="1" smtClean="0"/>
              <a:t>IOs</a:t>
            </a:r>
            <a:r>
              <a:rPr lang="pt-PT" dirty="0" smtClean="0"/>
              <a:t>) são responsáveis pela maioria das complicações nos doentes HIV+. </a:t>
            </a:r>
          </a:p>
          <a:p>
            <a:pPr algn="just"/>
            <a:r>
              <a:rPr lang="pt-PT" dirty="0" smtClean="0"/>
              <a:t>O tratamento profilático com Cotrimoxazol (CTZ) pode muitas vezes evitar essas doenças.</a:t>
            </a:r>
          </a:p>
          <a:p>
            <a:pPr algn="just"/>
            <a:r>
              <a:rPr lang="pt-PT" dirty="0" smtClean="0"/>
              <a:t>Nesta unidade, dar-se-á enfoque aos seguintes aspectos: como e quando essa profilaxia é recomendada e quais são as suas contra-indicações. </a:t>
            </a:r>
            <a:endParaRPr lang="en-US" dirty="0" smtClean="0"/>
          </a:p>
          <a:p>
            <a:pPr algn="just">
              <a:buNone/>
            </a:pPr>
            <a:endParaRPr lang="en-US" dirty="0" smtClean="0"/>
          </a:p>
          <a:p>
            <a:pPr marL="514350" indent="-514350"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 smtClean="0"/>
              <a:t>Objectivos de Aprendizagem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>
              <a:buNone/>
            </a:pPr>
            <a:r>
              <a:rPr lang="af-ZA" dirty="0" smtClean="0"/>
              <a:t>No final desta unidade, os formandos  devem ser capazes de:</a:t>
            </a:r>
            <a:endParaRPr lang="pt-PT" dirty="0" smtClean="0"/>
          </a:p>
          <a:p>
            <a:pPr lvl="0" algn="just"/>
            <a:r>
              <a:rPr lang="pt-PT" dirty="0" smtClean="0"/>
              <a:t>Identificar os passos a seguir para determinar a elegibilidade para profilaxia com </a:t>
            </a:r>
            <a:r>
              <a:rPr lang="pt-PT" dirty="0" err="1" smtClean="0"/>
              <a:t>Cotrimoxazol</a:t>
            </a:r>
            <a:endParaRPr lang="en-US" dirty="0" smtClean="0"/>
          </a:p>
          <a:p>
            <a:pPr lvl="0" algn="just"/>
            <a:r>
              <a:rPr lang="pt-PT" dirty="0" smtClean="0"/>
              <a:t>Prescrever correctamente o </a:t>
            </a:r>
            <a:r>
              <a:rPr lang="pt-PT" dirty="0" err="1" smtClean="0"/>
              <a:t>CTZ</a:t>
            </a:r>
            <a:r>
              <a:rPr lang="pt-PT" dirty="0" smtClean="0"/>
              <a:t> nos doentes elegíveis</a:t>
            </a:r>
          </a:p>
          <a:p>
            <a:pPr lvl="0" algn="just"/>
            <a:r>
              <a:rPr lang="pt-PT" dirty="0" smtClean="0"/>
              <a:t>Explicar ao doente a importância do uso do CTZ como profilaxia para as Infecções Oportunistas (</a:t>
            </a:r>
            <a:r>
              <a:rPr lang="pt-PT" dirty="0" err="1" smtClean="0"/>
              <a:t>IOs</a:t>
            </a:r>
            <a:r>
              <a:rPr lang="pt-PT" dirty="0" smtClean="0"/>
              <a:t>) e outros problemas que podem complicar o doente com e sem </a:t>
            </a:r>
            <a:r>
              <a:rPr lang="pt-PT" dirty="0" err="1" smtClean="0"/>
              <a:t>TARV</a:t>
            </a:r>
            <a:endParaRPr lang="en-US" dirty="0" smtClean="0"/>
          </a:p>
          <a:p>
            <a:pPr lvl="0" algn="just"/>
            <a:r>
              <a:rPr lang="pt-PT" dirty="0" smtClean="0"/>
              <a:t>Usar o algoritmo de </a:t>
            </a:r>
            <a:r>
              <a:rPr lang="pt-PT" dirty="0" err="1" smtClean="0"/>
              <a:t>CTZ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Profilaxia com Cotrimoxazol (CTZ)</a:t>
            </a:r>
            <a:endParaRPr lang="pt-PT" dirty="0" smtClean="0"/>
          </a:p>
        </p:txBody>
      </p:sp>
      <p:sp>
        <p:nvSpPr>
          <p:cNvPr id="6147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pt-BR" b="1" dirty="0" smtClean="0"/>
              <a:t>Definição:</a:t>
            </a:r>
            <a:r>
              <a:rPr lang="en-US" b="1" dirty="0" smtClean="0"/>
              <a:t>	</a:t>
            </a:r>
          </a:p>
          <a:p>
            <a:pPr algn="just">
              <a:lnSpc>
                <a:spcPct val="150000"/>
              </a:lnSpc>
            </a:pPr>
            <a:r>
              <a:rPr lang="pt-PT" dirty="0" smtClean="0"/>
              <a:t>A profilaxia com CTZ significa tomar CTZ em doses recomendadas</a:t>
            </a:r>
            <a:r>
              <a:rPr lang="pt-PT" dirty="0" smtClean="0">
                <a:solidFill>
                  <a:srgbClr val="FF0000"/>
                </a:solidFill>
              </a:rPr>
              <a:t> </a:t>
            </a:r>
            <a:r>
              <a:rPr lang="pt-PT" dirty="0" smtClean="0"/>
              <a:t>diariamente e durante  meses ou anos para prevenir infecções oportunistas.</a:t>
            </a:r>
          </a:p>
          <a:p>
            <a:endParaRPr lang="pt-PT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 smtClean="0"/>
              <a:t>Importância da Profilaxia com CTZ  em Doentes HIV+</a:t>
            </a:r>
            <a:endParaRPr lang="en-US" dirty="0" smtClean="0"/>
          </a:p>
        </p:txBody>
      </p:sp>
      <p:sp>
        <p:nvSpPr>
          <p:cNvPr id="717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pt-PT" dirty="0" smtClean="0"/>
              <a:t>Redução da carga de infecções oportunistas</a:t>
            </a:r>
            <a:endParaRPr lang="en-US" dirty="0" smtClean="0"/>
          </a:p>
          <a:p>
            <a:pPr>
              <a:lnSpc>
                <a:spcPct val="150000"/>
              </a:lnSpc>
            </a:pPr>
            <a:r>
              <a:rPr lang="pt-PT" dirty="0" smtClean="0"/>
              <a:t>Redução da carga de infecções comuns</a:t>
            </a:r>
            <a:endParaRPr lang="en-US" dirty="0" smtClean="0"/>
          </a:p>
          <a:p>
            <a:pPr>
              <a:lnSpc>
                <a:spcPct val="150000"/>
              </a:lnSpc>
            </a:pPr>
            <a:r>
              <a:rPr lang="pt-PT" dirty="0" smtClean="0"/>
              <a:t>Redução da taxa de mortalidade</a:t>
            </a:r>
            <a:endParaRPr lang="en-US" dirty="0" smtClean="0"/>
          </a:p>
          <a:p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 smtClean="0"/>
              <a:t/>
            </a:r>
            <a:br>
              <a:rPr lang="pt-PT" dirty="0" smtClean="0"/>
            </a:br>
            <a:r>
              <a:rPr lang="pt-PT" dirty="0" smtClean="0"/>
              <a:t>Benefícios do Uso do </a:t>
            </a:r>
            <a:r>
              <a:rPr lang="pt-PT" dirty="0" err="1" smtClean="0"/>
              <a:t>CTZ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</p:txBody>
      </p:sp>
      <p:sp>
        <p:nvSpPr>
          <p:cNvPr id="8195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pt-PT" dirty="0" smtClean="0"/>
              <a:t>Redução da incidência de infecções oportunistas (</a:t>
            </a:r>
            <a:r>
              <a:rPr lang="pt-PT" dirty="0" err="1" smtClean="0"/>
              <a:t>IOs</a:t>
            </a:r>
            <a:r>
              <a:rPr lang="pt-PT" dirty="0" smtClean="0"/>
              <a:t>) e infecções comuns nos doentes HIV+, tais como:</a:t>
            </a:r>
          </a:p>
          <a:p>
            <a:pPr lvl="2" algn="just"/>
            <a:r>
              <a:rPr lang="pt-PT" sz="2600" dirty="0" smtClean="0"/>
              <a:t>Malária</a:t>
            </a:r>
          </a:p>
          <a:p>
            <a:pPr lvl="2" algn="just"/>
            <a:r>
              <a:rPr lang="pt-PT" sz="2600" dirty="0" smtClean="0"/>
              <a:t>Diarreias causadas por </a:t>
            </a:r>
            <a:r>
              <a:rPr lang="pt-PT" sz="2600" dirty="0" err="1" smtClean="0"/>
              <a:t>IOs</a:t>
            </a:r>
            <a:r>
              <a:rPr lang="pt-PT" sz="2600" dirty="0" smtClean="0"/>
              <a:t> e outras doenças (p. ex: </a:t>
            </a:r>
            <a:r>
              <a:rPr lang="pt-PT" sz="2600" dirty="0" err="1" smtClean="0"/>
              <a:t>Salmonella</a:t>
            </a:r>
            <a:r>
              <a:rPr lang="pt-PT" sz="2600" dirty="0" smtClean="0"/>
              <a:t>)</a:t>
            </a:r>
          </a:p>
          <a:p>
            <a:pPr lvl="2" algn="just"/>
            <a:r>
              <a:rPr lang="pt-PT" sz="2600" dirty="0" smtClean="0"/>
              <a:t>Pneumonia por </a:t>
            </a:r>
            <a:r>
              <a:rPr lang="pt-PT" sz="2600" i="1" dirty="0" err="1" smtClean="0"/>
              <a:t>Pneumocistis</a:t>
            </a:r>
            <a:r>
              <a:rPr lang="pt-PT" sz="2600" i="1" dirty="0" smtClean="0"/>
              <a:t> </a:t>
            </a:r>
            <a:r>
              <a:rPr lang="pt-PT" sz="2600" i="1" dirty="0" err="1" smtClean="0"/>
              <a:t>jiroveci</a:t>
            </a:r>
            <a:r>
              <a:rPr lang="pt-PT" sz="2600" i="1" dirty="0" smtClean="0"/>
              <a:t> </a:t>
            </a:r>
            <a:r>
              <a:rPr lang="pt-PT" sz="2600" dirty="0" smtClean="0"/>
              <a:t>(PCP) e outros</a:t>
            </a:r>
          </a:p>
          <a:p>
            <a:pPr lvl="2" algn="just"/>
            <a:r>
              <a:rPr lang="pt-PT" sz="2600" dirty="0" smtClean="0"/>
              <a:t>Pneumonias bacterianas</a:t>
            </a:r>
          </a:p>
          <a:p>
            <a:pPr lvl="2" algn="just"/>
            <a:r>
              <a:rPr lang="pt-PT" sz="2600" dirty="0" smtClean="0"/>
              <a:t>Toxoplasmose cerebral</a:t>
            </a:r>
          </a:p>
          <a:p>
            <a:pPr algn="just"/>
            <a:r>
              <a:rPr lang="pt-PT" dirty="0" smtClean="0"/>
              <a:t>Redução da mortalidade dos doentes HIV+ devida às IOs e a causas comuns</a:t>
            </a:r>
          </a:p>
          <a:p>
            <a:endParaRPr lang="pt-PT" dirty="0" smtClean="0"/>
          </a:p>
          <a:p>
            <a:endParaRPr lang="pt-PT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 smtClean="0"/>
              <a:t/>
            </a:r>
            <a:br>
              <a:rPr lang="pt-PT" dirty="0" smtClean="0"/>
            </a:br>
            <a:r>
              <a:rPr lang="pt-PT" dirty="0" smtClean="0"/>
              <a:t>Efeitos Adversos do CTZ 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</p:txBody>
      </p:sp>
      <p:sp>
        <p:nvSpPr>
          <p:cNvPr id="9219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382000" cy="4572000"/>
          </a:xfrm>
        </p:spPr>
        <p:txBody>
          <a:bodyPr/>
          <a:lstStyle/>
          <a:p>
            <a:pPr algn="just"/>
            <a:r>
              <a:rPr lang="pt-PT" dirty="0" smtClean="0"/>
              <a:t>Reacções cutâneas:</a:t>
            </a:r>
            <a:endParaRPr lang="en-US" dirty="0" smtClean="0"/>
          </a:p>
          <a:p>
            <a:pPr lvl="1" algn="just"/>
            <a:r>
              <a:rPr lang="pt-PT" dirty="0" smtClean="0"/>
              <a:t>Reacção fixa ao fármaco (lesão </a:t>
            </a:r>
            <a:r>
              <a:rPr lang="pt-PT" dirty="0" err="1" smtClean="0"/>
              <a:t>hiperpigmentada</a:t>
            </a:r>
            <a:r>
              <a:rPr lang="pt-PT" dirty="0" smtClean="0"/>
              <a:t> que aparece sempre no mesmo lugar do corpo quando se toma o medicamento)</a:t>
            </a:r>
            <a:endParaRPr lang="en-US" dirty="0" smtClean="0"/>
          </a:p>
          <a:p>
            <a:pPr lvl="1" algn="just"/>
            <a:r>
              <a:rPr lang="pt-PT" dirty="0" smtClean="0"/>
              <a:t>Erupção cutânea generalizada</a:t>
            </a:r>
            <a:endParaRPr lang="en-US" dirty="0" smtClean="0"/>
          </a:p>
          <a:p>
            <a:pPr lvl="1" algn="just"/>
            <a:r>
              <a:rPr lang="pt-PT" dirty="0" smtClean="0"/>
              <a:t>Síndrome de </a:t>
            </a:r>
            <a:r>
              <a:rPr lang="pt-PT" dirty="0" err="1" smtClean="0"/>
              <a:t>Stevens-Johnson</a:t>
            </a:r>
            <a:endParaRPr lang="en-US" dirty="0" smtClean="0"/>
          </a:p>
          <a:p>
            <a:pPr algn="just"/>
            <a:r>
              <a:rPr lang="pt-PT" dirty="0" smtClean="0"/>
              <a:t>Outras reacções:</a:t>
            </a:r>
            <a:endParaRPr lang="en-US" dirty="0" smtClean="0"/>
          </a:p>
          <a:p>
            <a:pPr lvl="1" algn="just"/>
            <a:r>
              <a:rPr lang="pt-PT" dirty="0" smtClean="0"/>
              <a:t>Insuficiência medular (anemia, leucopenia, trombocitopenia)</a:t>
            </a:r>
            <a:endParaRPr lang="en-US" dirty="0" smtClean="0"/>
          </a:p>
          <a:p>
            <a:pPr lvl="1" algn="just"/>
            <a:r>
              <a:rPr lang="pt-PT" dirty="0" smtClean="0"/>
              <a:t>Insuficiência hepática</a:t>
            </a:r>
            <a:endParaRPr lang="en-US" dirty="0" smtClean="0"/>
          </a:p>
          <a:p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5"/>
  <p:tag name="MMPROD_UIDATA" val="&lt;database version=&quot;6.0&quot;&gt;&lt;object type=&quot;1&quot; unique_id=&quot;10001&quot;&gt;&lt;object type=&quot;8&quot; unique_id=&quot;13933&quot;&gt;&lt;/object&gt;&lt;object type=&quot;2&quot; unique_id=&quot;13934&quot;&gt;&lt;object type=&quot;3&quot; unique_id=&quot;13935&quot;&gt;&lt;property id=&quot;20148&quot; value=&quot;5&quot;/&gt;&lt;property id=&quot;20300&quot; value=&quot;Slide 1&quot;/&gt;&lt;property id=&quot;20307&quot; value=&quot;256&quot;/&gt;&lt;/object&gt;&lt;object type=&quot;3&quot; unique_id=&quot;13936&quot;&gt;&lt;property id=&quot;20148&quot; value=&quot;5&quot;/&gt;&lt;property id=&quot;20300&quot; value=&quot;Slide 2 - &amp;quot;Divisão do Módulo 10&amp;quot;&quot;/&gt;&lt;property id=&quot;20307&quot; value=&quot;363&quot;/&gt;&lt;/object&gt;&lt;object type=&quot;3&quot; unique_id=&quot;13937&quot;&gt;&lt;property id=&quot;20148&quot; value=&quot;5&quot;/&gt;&lt;property id=&quot;20300&quot; value=&quot;Slide 3 - &amp;quot;Unidade 10.1&amp;quot;&quot;/&gt;&lt;property id=&quot;20307&quot; value=&quot;364&quot;/&gt;&lt;/object&gt;&lt;object type=&quot;3&quot; unique_id=&quot;13938&quot;&gt;&lt;property id=&quot;20148&quot; value=&quot;5&quot;/&gt;&lt;property id=&quot;20300&quot; value=&quot;Slide 4 - &amp;quot;Introdução&amp;quot;&quot;/&gt;&lt;property id=&quot;20307&quot; value=&quot;355&quot;/&gt;&lt;/object&gt;&lt;object type=&quot;3&quot; unique_id=&quot;13939&quot;&gt;&lt;property id=&quot;20148&quot; value=&quot;5&quot;/&gt;&lt;property id=&quot;20300&quot; value=&quot;Slide 5 - &amp;quot;Objectivos de Aprendizagem &amp;quot;&quot;/&gt;&lt;property id=&quot;20307&quot; value=&quot;352&quot;/&gt;&lt;/object&gt;&lt;object type=&quot;3&quot; unique_id=&quot;13940&quot;&gt;&lt;property id=&quot;20148&quot; value=&quot;5&quot;/&gt;&lt;property id=&quot;20300&quot; value=&quot;Slide 6 - &amp;quot;Profilaxia com Cotrimoxazol (CTZ)&amp;quot;&quot;/&gt;&lt;property id=&quot;20307&quot; value=&quot;263&quot;/&gt;&lt;/object&gt;&lt;object type=&quot;3&quot; unique_id=&quot;13941&quot;&gt;&lt;property id=&quot;20148&quot; value=&quot;5&quot;/&gt;&lt;property id=&quot;20300&quot; value=&quot;Slide 7 - &amp;quot;Importância da Profilaxia com CTZ  em Doentes HIV+&amp;quot;&quot;/&gt;&lt;property id=&quot;20307&quot; value=&quot;340&quot;/&gt;&lt;/object&gt;&lt;object type=&quot;3&quot; unique_id=&quot;13942&quot;&gt;&lt;property id=&quot;20148&quot; value=&quot;5&quot;/&gt;&lt;property id=&quot;20300&quot; value=&quot;Slide 8 - &amp;quot;&amp;#x0D;&amp;#x0A;Benefícios do Uso do CTZ&amp;#x0D;&amp;#x0A;&amp;quot;&quot;/&gt;&lt;property id=&quot;20307&quot; value=&quot;341&quot;/&gt;&lt;/object&gt;&lt;object type=&quot;3&quot; unique_id=&quot;13943&quot;&gt;&lt;property id=&quot;20148&quot; value=&quot;5&quot;/&gt;&lt;property id=&quot;20300&quot; value=&quot;Slide 9 - &amp;quot;&amp;#x0D;&amp;#x0A;Efeitos Adversos do CTZ &amp;#x0D;&amp;#x0A;&amp;quot;&quot;/&gt;&lt;property id=&quot;20307&quot; value=&quot;342&quot;/&gt;&lt;/object&gt;&lt;object type=&quot;3&quot; unique_id=&quot;13944&quot;&gt;&lt;property id=&quot;20148&quot; value=&quot;5&quot;/&gt;&lt;property id=&quot;20300&quot; value=&quot;Slide 10 - &amp;quot;&amp;#x0D;&amp;#x0A;Possíveis Riscos da Profilaxia com  CTZ &amp;#x0D;&amp;#x0A;&amp;quot;&quot;/&gt;&lt;property id=&quot;20307&quot; value=&quot;347&quot;/&gt;&lt;/object&gt;&lt;object type=&quot;3&quot; unique_id=&quot;13945&quot;&gt;&lt;property id=&quot;20148&quot; value=&quot;5&quot;/&gt;&lt;property id=&quot;20300&quot; value=&quot;Slide 11 - &amp;quot;Indicações para CTZ em Adultos, Adolescentes e Grávidas HIV+ (1):&amp;quot;&quot;/&gt;&lt;property id=&quot;20307&quot; value=&quot;365&quot;/&gt;&lt;/object&gt;&lt;object type=&quot;3&quot; unique_id=&quot;13946&quot;&gt;&lt;property id=&quot;20148&quot; value=&quot;5&quot;/&gt;&lt;property id=&quot;20300&quot; value=&quot;Slide 12 - &amp;quot;Indicações para CTZ em Adultos, Adolescentes e Grávidas HIV+ (2)&amp;quot;&quot;/&gt;&lt;property id=&quot;20307&quot; value=&quot;317&quot;/&gt;&lt;/object&gt;&lt;object type=&quot;3&quot; unique_id=&quot;13947&quot;&gt;&lt;property id=&quot;20148&quot; value=&quot;5&quot;/&gt;&lt;property id=&quot;20300&quot; value=&quot;Slide 13 - &amp;quot;Contra-indicações para CTZ &amp;quot;&quot;/&gt;&lt;property id=&quot;20307&quot; value=&quot;349&quot;/&gt;&lt;/object&gt;&lt;object type=&quot;3&quot; unique_id=&quot;13948&quot;&gt;&lt;property id=&quot;20148&quot; value=&quot;5&quot;/&gt;&lt;property id=&quot;20300&quot; value=&quot;Slide 14 - &amp;quot;Passos para o Início de CTZ&amp;quot;&quot;/&gt;&lt;property id=&quot;20307&quot; value=&quot;322&quot;/&gt;&lt;/object&gt;&lt;object type=&quot;3&quot; unique_id=&quot;13949&quot;&gt;&lt;property id=&quot;20148&quot; value=&quot;5&quot;/&gt;&lt;property id=&quot;20300&quot; value=&quot;Slide 15 - &amp;quot;Actividade: Estudo de Caso &amp;quot;&quot;/&gt;&lt;property id=&quot;20307&quot; value=&quot;359&quot;/&gt;&lt;/object&gt;&lt;object type=&quot;3&quot; unique_id=&quot;13950&quot;&gt;&lt;property id=&quot;20148&quot; value=&quot;5&quot;/&gt;&lt;property id=&quot;20300&quot; value=&quot;Slide 16 - &amp;quot;Iniciação e Monitoria da Profilaxia &amp;quot;&quot;/&gt;&lt;property id=&quot;20307&quot; value=&quot;286&quot;/&gt;&lt;/object&gt;&lt;object type=&quot;3&quot; unique_id=&quot;13951&quot;&gt;&lt;property id=&quot;20148&quot; value=&quot;5&quot;/&gt;&lt;property id=&quot;20300&quot; value=&quot;Slide 17 - &amp;quot;Quando Suspender a Profilaxia com CTZ?&amp;quot;&quot;/&gt;&lt;property id=&quot;20307&quot; value=&quot;361&quot;/&gt;&lt;/object&gt;&lt;object type=&quot;3&quot; unique_id=&quot;13952&quot;&gt;&lt;property id=&quot;20148&quot; value=&quot;5&quot;/&gt;&lt;property id=&quot;20300&quot; value=&quot;Slide 18 - &amp;quot;Considerações&amp;quot;&quot;/&gt;&lt;property id=&quot;20307&quot; value=&quot;358&quot;/&gt;&lt;/object&gt;&lt;/object&gt;&lt;/object&gt;&lt;/database&gt;"/>
</p:tagLst>
</file>

<file path=ppt/theme/theme1.xml><?xml version="1.0" encoding="utf-8"?>
<a:theme xmlns:a="http://schemas.openxmlformats.org/drawingml/2006/main" name="MISAU">
  <a:themeElements>
    <a:clrScheme name="TBOI Landscape Draf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BOI Landscape Draf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TBOI Landscape Draf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BOI Landscape Draf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BOI Landscape Draf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BOI Landscape Draf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BOI Landscape Draf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BOI Landscape Draf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BOI Landscape Draf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BOI Landscape Draf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BOI Landscape Draf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BOI Landscape Draf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BOI Landscape Draf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BOI Landscape Draf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TBOI Landscape Draft">
  <a:themeElements>
    <a:clrScheme name="1_TBOI Landscape Draf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TBOI Landscape Draf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TBOI Landscape Draf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TBOI Landscape Draf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TBOI Landscape Draf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TBOI Landscape Draf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TBOI Landscape Draf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TBOI Landscape Draf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TBOI Landscape Draf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TBOI Landscape Draf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TBOI Landscape Draf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TBOI Landscape Draf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TBOI Landscape Draf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TBOI Landscape Draf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MISAU</Template>
  <TotalTime>4035</TotalTime>
  <Words>831</Words>
  <Application>Microsoft Office PowerPoint</Application>
  <PresentationFormat>On-screen Show (4:3)</PresentationFormat>
  <Paragraphs>116</Paragraphs>
  <Slides>17</Slides>
  <Notes>17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17</vt:i4>
      </vt:variant>
    </vt:vector>
  </HeadingPairs>
  <TitlesOfParts>
    <vt:vector size="19" baseType="lpstr">
      <vt:lpstr>MISAU</vt:lpstr>
      <vt:lpstr>1_TBOI Landscape Draft</vt:lpstr>
      <vt:lpstr>Slide 1</vt:lpstr>
      <vt:lpstr>Divisão do Módulo 10</vt:lpstr>
      <vt:lpstr>Unidade 10.1</vt:lpstr>
      <vt:lpstr>Introdução</vt:lpstr>
      <vt:lpstr>Objectivos de Aprendizagem </vt:lpstr>
      <vt:lpstr>Profilaxia com Cotrimoxazol (CTZ)</vt:lpstr>
      <vt:lpstr>Importância da Profilaxia com CTZ  em Doentes HIV+</vt:lpstr>
      <vt:lpstr> Benefícios do Uso do CTZ </vt:lpstr>
      <vt:lpstr> Efeitos Adversos do CTZ  </vt:lpstr>
      <vt:lpstr> Possíveis Riscos da Profilaxia com  CTZ  </vt:lpstr>
      <vt:lpstr>Indicações para CTZ em Adultos, Adolescentes e Grávidas HIV+ :</vt:lpstr>
      <vt:lpstr>Contra-indicações para CTZ </vt:lpstr>
      <vt:lpstr>Passos para o Início de CTZ</vt:lpstr>
      <vt:lpstr>Actividade: Estudo de Caso </vt:lpstr>
      <vt:lpstr>Iniciação e Monitoria da Profilaxia </vt:lpstr>
      <vt:lpstr>Quando Suspender a Profilaxia com CTZ?</vt:lpstr>
      <vt:lpstr>Pontos-Chave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Unidade 15</dc:title>
  <dc:creator>Pilar Martinez</dc:creator>
  <cp:lastModifiedBy>pilarm</cp:lastModifiedBy>
  <cp:revision>488</cp:revision>
  <dcterms:created xsi:type="dcterms:W3CDTF">2007-09-04T15:46:26Z</dcterms:created>
  <dcterms:modified xsi:type="dcterms:W3CDTF">2013-02-20T14:55:14Z</dcterms:modified>
</cp:coreProperties>
</file>