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31"/>
  </p:notesMasterIdLst>
  <p:handoutMasterIdLst>
    <p:handoutMasterId r:id="rId32"/>
  </p:handoutMasterIdLst>
  <p:sldIdLst>
    <p:sldId id="256" r:id="rId3"/>
    <p:sldId id="286" r:id="rId4"/>
    <p:sldId id="257" r:id="rId5"/>
    <p:sldId id="299" r:id="rId6"/>
    <p:sldId id="259" r:id="rId7"/>
    <p:sldId id="301" r:id="rId8"/>
    <p:sldId id="290" r:id="rId9"/>
    <p:sldId id="291" r:id="rId10"/>
    <p:sldId id="292" r:id="rId11"/>
    <p:sldId id="293" r:id="rId12"/>
    <p:sldId id="294" r:id="rId13"/>
    <p:sldId id="296" r:id="rId14"/>
    <p:sldId id="302" r:id="rId15"/>
    <p:sldId id="303" r:id="rId16"/>
    <p:sldId id="289" r:id="rId17"/>
    <p:sldId id="265" r:id="rId18"/>
    <p:sldId id="266" r:id="rId19"/>
    <p:sldId id="267" r:id="rId20"/>
    <p:sldId id="284" r:id="rId21"/>
    <p:sldId id="300" r:id="rId22"/>
    <p:sldId id="268" r:id="rId23"/>
    <p:sldId id="274" r:id="rId24"/>
    <p:sldId id="297" r:id="rId25"/>
    <p:sldId id="270" r:id="rId26"/>
    <p:sldId id="271" r:id="rId27"/>
    <p:sldId id="272" r:id="rId28"/>
    <p:sldId id="275" r:id="rId29"/>
    <p:sldId id="298" r:id="rId30"/>
  </p:sldIdLst>
  <p:sldSz cx="9144000" cy="6858000" type="screen4x3"/>
  <p:notesSz cx="6797675" cy="9928225"/>
  <p:custDataLst>
    <p:tags r:id="rId3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rekcla" initials="cs" lastIdx="4" clrIdx="0"/>
  <p:cmAuthor id="1" name="anabelaa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84515" autoAdjust="0"/>
  </p:normalViewPr>
  <p:slideViewPr>
    <p:cSldViewPr>
      <p:cViewPr varScale="1">
        <p:scale>
          <a:sx n="61" d="100"/>
          <a:sy n="61" d="100"/>
        </p:scale>
        <p:origin x="-16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2100" y="-102"/>
      </p:cViewPr>
      <p:guideLst>
        <p:guide orient="horz" pos="3127"/>
        <p:guide pos="214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gs" Target="tags/tag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A5886505-6430-4FF4-9B79-A9400EAF8585}" type="datetimeFigureOut">
              <a:rPr lang="af-ZA"/>
              <a:pPr>
                <a:defRPr/>
              </a:pPr>
              <a:t>2013/02/20</a:t>
            </a:fld>
            <a:endParaRPr lang="pt-P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0B5D228E-6360-400A-9EDD-7AFF1D85102F}" type="slidenum">
              <a:rPr lang="pt-PT"/>
              <a:pPr>
                <a:defRPr/>
              </a:pPr>
              <a:t>‹#›</a:t>
            </a:fld>
            <a:endParaRPr lang="pt-P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412317CC-CF44-4237-8B6D-71F13E65CC91}" type="datetimeFigureOut">
              <a:rPr lang="af-ZA"/>
              <a:pPr>
                <a:defRPr/>
              </a:pPr>
              <a:t>2013/02/20</a:t>
            </a:fld>
            <a:endParaRPr lang="pt-P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pt-PT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03A98143-0C68-4D84-BA1D-FFBB9C38A7AB}" type="slidenum">
              <a:rPr lang="pt-PT"/>
              <a:pPr>
                <a:defRPr/>
              </a:pPr>
              <a:t>‹#›</a:t>
            </a:fld>
            <a:endParaRPr lang="pt-P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Arial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4350A9-809C-4EFC-ABBC-058A297ECD19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839A25A-C53D-4515-A480-8B2AFC1CC031}" type="slidenum">
              <a:rPr lang="pt-PT" smtClean="0"/>
              <a:pPr>
                <a:defRPr/>
              </a:pPr>
              <a:t>10</a:t>
            </a:fld>
            <a:endParaRPr lang="pt-PT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f-ZA" smtClean="0">
              <a:latin typeface="Arial" charset="0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E08851-FB03-4CB4-8D58-57A899BA598E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f-ZA" smtClean="0">
              <a:latin typeface="Arial" charset="0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B547DC-0D53-43D4-B007-F00099FF994E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Legenda</a:t>
            </a:r>
            <a:r>
              <a:rPr lang="pt-PT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: 1 nos esquemas com IPs; 2 nos esquemas com com d4T ou ddI; </a:t>
            </a:r>
          </a:p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A98143-0C68-4D84-BA1D-FFBB9C38A7AB}" type="slidenum">
              <a:rPr lang="pt-PT" smtClean="0"/>
              <a:pPr>
                <a:defRPr/>
              </a:pPr>
              <a:t>14</a:t>
            </a:fld>
            <a:endParaRPr lang="pt-PT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smtClean="0">
                <a:latin typeface="Arial" charset="0"/>
              </a:rPr>
              <a:t>Instruções para o Docente: </a:t>
            </a:r>
          </a:p>
          <a:p>
            <a:pPr eaLnBrk="1" hangingPunct="1">
              <a:spcBef>
                <a:spcPct val="0"/>
              </a:spcBef>
            </a:pPr>
            <a:r>
              <a:rPr lang="pt-BR" smtClean="0">
                <a:latin typeface="Arial" charset="0"/>
              </a:rPr>
              <a:t>Peça aos formandos para consultarem a folha de exerc</a:t>
            </a:r>
            <a:r>
              <a:rPr lang="pt-PT" smtClean="0">
                <a:latin typeface="Arial" charset="0"/>
              </a:rPr>
              <a:t>ícios da unidade 10.4 “Casos clínicos para trabalhar o algoritmo de seguimento do paciente em TARV” do Caderno de Exercícios.</a:t>
            </a:r>
            <a:endParaRPr lang="pt-BR" smtClean="0">
              <a:latin typeface="Arial" charset="0"/>
            </a:endParaRPr>
          </a:p>
          <a:p>
            <a:pPr eaLnBrk="1" hangingPunct="1">
              <a:spcBef>
                <a:spcPct val="0"/>
              </a:spcBef>
            </a:pPr>
            <a:r>
              <a:rPr lang="pt-BR" smtClean="0">
                <a:latin typeface="Arial" charset="0"/>
              </a:rPr>
              <a:t>Consulte as instruções na folha de exercício a seguir para realizar a actividade.</a:t>
            </a:r>
          </a:p>
          <a:p>
            <a:pPr eaLnBrk="1" hangingPunct="1">
              <a:spcBef>
                <a:spcPct val="0"/>
              </a:spcBef>
            </a:pPr>
            <a:endParaRPr lang="af-ZA" b="1" i="1" smtClean="0">
              <a:latin typeface="Arial" charset="0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C4F06B-FAD8-4F83-89D5-A749DE483B27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Arial" charset="0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BFAF50-C749-4C59-AAE8-D6DCE22D871B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Arial" charset="0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0D5EC6-8FFD-4EF1-A826-69551107297E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Arial" charset="0"/>
              </a:rPr>
              <a:t>Informação para o docente</a:t>
            </a:r>
          </a:p>
          <a:p>
            <a:pPr eaLnBrk="1" hangingPunct="1">
              <a:spcBef>
                <a:spcPct val="0"/>
              </a:spcBef>
            </a:pPr>
            <a:endParaRPr lang="pt-PT" dirty="0" smtClean="0">
              <a:latin typeface="Arial" charset="0"/>
            </a:endParaRPr>
          </a:p>
          <a:p>
            <a:pPr eaLnBrk="1" hangingPunct="1">
              <a:spcBef>
                <a:spcPct val="0"/>
              </a:spcBef>
            </a:pPr>
            <a:r>
              <a:rPr lang="pt-PT" dirty="0" smtClean="0">
                <a:latin typeface="Arial" charset="0"/>
              </a:rPr>
              <a:t>Noutras unidades será explicado o conteúdo relativo </a:t>
            </a:r>
            <a:r>
              <a:rPr lang="pt-PT" dirty="0" smtClean="0">
                <a:latin typeface="Calibri" pitchFamily="-108" charset="0"/>
              </a:rPr>
              <a:t>à</a:t>
            </a:r>
            <a:r>
              <a:rPr lang="pt-PT" dirty="0" smtClean="0">
                <a:latin typeface="Arial" charset="0"/>
              </a:rPr>
              <a:t>s reacções adversas e Síndrome de Imuno-restauração. </a:t>
            </a:r>
            <a:endParaRPr lang="af-ZA" dirty="0" smtClean="0">
              <a:latin typeface="Arial" charset="0"/>
            </a:endParaRPr>
          </a:p>
          <a:p>
            <a:pPr eaLnBrk="1" hangingPunct="1">
              <a:spcBef>
                <a:spcPct val="0"/>
              </a:spcBef>
            </a:pPr>
            <a:endParaRPr lang="pt-PT" dirty="0" smtClean="0">
              <a:latin typeface="Arial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756DBB-AF5B-474D-8457-FA26E2910468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Arial" charset="0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496C1C-CCDE-4506-95FC-0EEDDF67C8C0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296A64-6564-4D7C-9887-1D6D97AD1B21}" type="slidenum">
              <a:rPr lang="pt-PT" smtClean="0"/>
              <a:pPr>
                <a:defRPr/>
              </a:pPr>
              <a:t>20</a:t>
            </a:fld>
            <a:endParaRPr lang="pt-PT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dirty="0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F342755-7CE3-478D-BE92-94EA4FEC9C59}" type="slidenum">
              <a:rPr lang="pt-PT" smtClean="0"/>
              <a:pPr>
                <a:defRPr/>
              </a:pPr>
              <a:t>2</a:t>
            </a:fld>
            <a:endParaRPr lang="pt-PT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Arial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6B575-59A8-4649-BE0D-BECAE4506FE1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45A99E-48B3-4A2B-BF67-C004D0092C27}" type="slidenum">
              <a:rPr lang="en-US" smtClean="0">
                <a:latin typeface="Arial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b="1" smtClean="0">
              <a:latin typeface="Arial" charset="0"/>
              <a:ea typeface="ＭＳ Ｐゴシック" pitchFamily="-108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Arial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C0DBDA-FD03-467A-8AB6-22FABC7534E0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Arial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7EDBB2-924C-46DD-A596-20D838972360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Arial" charset="0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C49428-073B-4B15-949B-043F41BBA4ED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Arial" charset="0"/>
              </a:rPr>
              <a:t>Nota para o docente:</a:t>
            </a:r>
          </a:p>
          <a:p>
            <a:pPr eaLnBrk="1" hangingPunct="1">
              <a:spcBef>
                <a:spcPct val="0"/>
              </a:spcBef>
            </a:pPr>
            <a:r>
              <a:rPr lang="pt-PT" dirty="0" smtClean="0">
                <a:latin typeface="Arial" charset="0"/>
              </a:rPr>
              <a:t>O docente deve informar aos formandos que este conteúdo será estudado com detalhes noutra unidade.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CF837C-62AD-483D-B859-CD1068F62D7D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f-ZA" smtClean="0">
              <a:latin typeface="Arial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765F08-117C-4E09-8502-0EF7530922D0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f-ZA" smtClean="0">
              <a:latin typeface="Arial" charset="0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641FE4-BA84-444B-A9E8-3845A48ECA5B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Arial" charset="0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BB087F-ADE2-4EFE-B201-B87200451BF2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Arial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A3CFEE-AE4D-45F9-A530-E1089E50576D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Arial" charset="0"/>
            </a:endParaRP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4D8E51-FFAE-4061-BFB2-AD3EBA8225E3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PT" b="1" dirty="0" smtClean="0">
                <a:latin typeface="Arial" charset="0"/>
              </a:rPr>
              <a:t>Instruções para o docente:</a:t>
            </a:r>
          </a:p>
          <a:p>
            <a:r>
              <a:rPr lang="pt-PT" dirty="0" smtClean="0">
                <a:latin typeface="Arial" charset="0"/>
              </a:rPr>
              <a:t>Peça aos formandos para consultarem a Unidade 10.4 sobre Seguimento do paciente/doente em TARV; nela podem encontrar o algoritmo correspondente em anexo.</a:t>
            </a:r>
          </a:p>
          <a:p>
            <a:pPr eaLnBrk="1" hangingPunct="1">
              <a:spcBef>
                <a:spcPct val="0"/>
              </a:spcBef>
            </a:pPr>
            <a:endParaRPr lang="pt-PT" dirty="0" smtClean="0">
              <a:latin typeface="Arial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2AF773-7D99-4D15-BA5A-9D161F528123}" type="slidenum">
              <a:rPr lang="pt-PT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pt-P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9BE94F-0566-4202-B2F7-C1C053D03E7E}" type="slidenum">
              <a:rPr lang="pt-PT" smtClean="0"/>
              <a:pPr>
                <a:defRPr/>
              </a:pPr>
              <a:t>7</a:t>
            </a:fld>
            <a:endParaRPr lang="pt-PT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8F53B0-6F40-4C4A-AEA2-6759C59FCB47}" type="slidenum">
              <a:rPr lang="pt-PT" smtClean="0"/>
              <a:pPr>
                <a:defRPr/>
              </a:pPr>
              <a:t>8</a:t>
            </a:fld>
            <a:endParaRPr lang="pt-PT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PT" b="1" smtClean="0">
                <a:latin typeface="Arial" charset="0"/>
              </a:rPr>
              <a:t>Informações adicionais:</a:t>
            </a:r>
          </a:p>
          <a:p>
            <a:r>
              <a:rPr lang="pt-PT" smtClean="0">
                <a:latin typeface="Arial" charset="0"/>
              </a:rPr>
              <a:t>A avaliação na procura de reacções adversas deve ser feita regularmente, e </a:t>
            </a:r>
            <a:r>
              <a:rPr lang="pt-PT" smtClean="0">
                <a:latin typeface="Calibri" pitchFamily="-108" charset="0"/>
              </a:rPr>
              <a:t>é</a:t>
            </a:r>
            <a:r>
              <a:rPr lang="pt-PT" smtClean="0">
                <a:latin typeface="Arial" charset="0"/>
              </a:rPr>
              <a:t> mais importante ainda nos primeiros momentos após o início do TARV.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385E7C-F3D2-440B-B693-6AF2543E0EA3}" type="slidenum">
              <a:rPr lang="pt-PT" smtClean="0"/>
              <a:pPr>
                <a:defRPr/>
              </a:pPr>
              <a:t>9</a:t>
            </a:fld>
            <a:endParaRPr lang="pt-P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0B64134-D278-4DFF-A1E7-A75EFDB38077}" type="slidenum">
              <a:rPr lang="en-US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762000" y="457200"/>
          <a:ext cx="1517650" cy="1600200"/>
        </p:xfrm>
        <a:graphic>
          <a:graphicData uri="http://schemas.openxmlformats.org/presentationml/2006/ole">
            <p:oleObj spid="_x0000_s88066" name="Picture" r:id="rId3" imgW="1058116" imgH="1114885" progId="Word.Picture.8">
              <p:embed/>
            </p:oleObj>
          </a:graphicData>
        </a:graphic>
      </p:graphicFrame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848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oleObject" Target="../embeddings/oleObject3.bin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vmlDrawing" Target="../drawings/vmlDrawing3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E104623-F916-499B-9AA8-D2C5FFA9C566}" type="slidenum">
              <a:rPr lang="en-US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8001000" y="304800"/>
          <a:ext cx="866775" cy="914400"/>
        </p:xfrm>
        <a:graphic>
          <a:graphicData uri="http://schemas.openxmlformats.org/presentationml/2006/ole">
            <p:oleObj spid="_x0000_s1026" name="Picture" r:id="rId15" imgW="1058116" imgH="1114885" progId="Word.Picture.8">
              <p:embed/>
            </p:oleObj>
          </a:graphicData>
        </a:graphic>
      </p:graphicFrame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0" r:id="rId1"/>
    <p:sldLayoutId id="2147484087" r:id="rId2"/>
    <p:sldLayoutId id="2147484088" r:id="rId3"/>
    <p:sldLayoutId id="2147484089" r:id="rId4"/>
    <p:sldLayoutId id="2147484090" r:id="rId5"/>
    <p:sldLayoutId id="2147484091" r:id="rId6"/>
    <p:sldLayoutId id="2147484092" r:id="rId7"/>
    <p:sldLayoutId id="2147484093" r:id="rId8"/>
    <p:sldLayoutId id="2147484094" r:id="rId9"/>
    <p:sldLayoutId id="2147484095" r:id="rId10"/>
    <p:sldLayoutId id="2147484096" r:id="rId11"/>
    <p:sldLayoutId id="214748409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FEDB33E-2023-4934-8700-58988B587033}" type="slidenum">
              <a:rPr lang="en-US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/>
        </p:nvGraphicFramePr>
        <p:xfrm>
          <a:off x="8001000" y="304800"/>
          <a:ext cx="866775" cy="914400"/>
        </p:xfrm>
        <a:graphic>
          <a:graphicData uri="http://schemas.openxmlformats.org/presentationml/2006/ole">
            <p:oleObj spid="_x0000_s3074" name="Picture" r:id="rId15" imgW="1058116" imgH="1114885" progId="Word.Picture.8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098" r:id="rId1"/>
    <p:sldLayoutId id="2147484099" r:id="rId2"/>
    <p:sldLayoutId id="2147484100" r:id="rId3"/>
    <p:sldLayoutId id="2147484101" r:id="rId4"/>
    <p:sldLayoutId id="2147484102" r:id="rId5"/>
    <p:sldLayoutId id="2147484103" r:id="rId6"/>
    <p:sldLayoutId id="2147484104" r:id="rId7"/>
    <p:sldLayoutId id="2147484105" r:id="rId8"/>
    <p:sldLayoutId id="2147484106" r:id="rId9"/>
    <p:sldLayoutId id="2147484107" r:id="rId10"/>
    <p:sldLayoutId id="2147484108" r:id="rId11"/>
    <p:sldLayoutId id="2147484109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Microsoft_Office_Excel_Worksheet2.xlsx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PT" sz="4000" dirty="0" smtClean="0">
                <a:latin typeface="+mn-lt"/>
              </a:rPr>
              <a:t>Unidade 10.4</a:t>
            </a:r>
            <a:r>
              <a:rPr lang="pt-PT" dirty="0" smtClean="0">
                <a:latin typeface="+mn-lt"/>
              </a:rPr>
              <a:t>	</a:t>
            </a:r>
            <a:endParaRPr lang="pt-PT" dirty="0">
              <a:latin typeface="+mn-lt"/>
            </a:endParaRPr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t-PT" sz="4000" b="1" dirty="0" smtClean="0"/>
              <a:t>Seguimento do Doente em TARV e Falência Terapêutica</a:t>
            </a:r>
          </a:p>
          <a:p>
            <a:pPr eaLnBrk="1" hangingPunct="1"/>
            <a:endParaRPr lang="pt-PT" dirty="0" smtClean="0">
              <a:solidFill>
                <a:srgbClr val="FF0000"/>
              </a:solidFill>
            </a:endParaRPr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Passos a Seguir na Consulta de Seguimento do TARV (4)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5720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defRPr/>
            </a:pPr>
            <a:r>
              <a:rPr lang="pt-PT" dirty="0" smtClean="0"/>
              <a:t>Examine:</a:t>
            </a:r>
          </a:p>
          <a:p>
            <a:pPr lvl="1" algn="just" eaLnBrk="1" hangingPunct="1">
              <a:defRPr/>
            </a:pPr>
            <a:r>
              <a:rPr lang="pt-PT" sz="2800" dirty="0" smtClean="0"/>
              <a:t>Palidez</a:t>
            </a:r>
            <a:endParaRPr lang="af-ZA" sz="2800" dirty="0" smtClean="0"/>
          </a:p>
          <a:p>
            <a:pPr lvl="1" algn="just" eaLnBrk="1" hangingPunct="1">
              <a:defRPr/>
            </a:pPr>
            <a:r>
              <a:rPr lang="pt-PT" sz="2800" dirty="0" err="1" smtClean="0"/>
              <a:t>Taquipneia</a:t>
            </a:r>
            <a:endParaRPr lang="af-ZA" sz="2800" dirty="0" smtClean="0"/>
          </a:p>
          <a:p>
            <a:pPr lvl="1" algn="just" eaLnBrk="1" hangingPunct="1">
              <a:defRPr/>
            </a:pPr>
            <a:r>
              <a:rPr lang="pt-PT" sz="2800" dirty="0" smtClean="0"/>
              <a:t>Linfadenopatia</a:t>
            </a:r>
            <a:endParaRPr lang="af-ZA" sz="2800" dirty="0" smtClean="0"/>
          </a:p>
          <a:p>
            <a:pPr lvl="1" algn="just" eaLnBrk="1" hangingPunct="1">
              <a:defRPr/>
            </a:pPr>
            <a:r>
              <a:rPr lang="pt-PT" sz="2800" dirty="0" smtClean="0"/>
              <a:t>Erupção cutânea</a:t>
            </a:r>
            <a:endParaRPr lang="af-ZA" sz="2800" dirty="0" smtClean="0"/>
          </a:p>
          <a:p>
            <a:pPr lvl="1" algn="just" eaLnBrk="1" hangingPunct="1">
              <a:defRPr/>
            </a:pPr>
            <a:r>
              <a:rPr lang="pt-PT" sz="2800" dirty="0" smtClean="0"/>
              <a:t>Icterícia, Hepatomegalia, Dor abdominal</a:t>
            </a:r>
            <a:endParaRPr lang="af-ZA" sz="2800" dirty="0" smtClean="0"/>
          </a:p>
          <a:p>
            <a:pPr lvl="1" algn="just" eaLnBrk="1" hangingPunct="1">
              <a:defRPr/>
            </a:pPr>
            <a:r>
              <a:rPr lang="pt-PT" sz="2800" dirty="0" smtClean="0"/>
              <a:t>Perda de sensibilidade ou de reflexos das pernas</a:t>
            </a:r>
          </a:p>
          <a:p>
            <a:pPr lvl="1" algn="just" eaLnBrk="1" hangingPunct="1">
              <a:defRPr/>
            </a:pPr>
            <a:r>
              <a:rPr lang="pt-PT" sz="2800" dirty="0" smtClean="0"/>
              <a:t>Existência de edemas</a:t>
            </a:r>
          </a:p>
          <a:p>
            <a:pPr algn="just" eaLnBrk="1" hangingPunct="1">
              <a:defRPr/>
            </a:pPr>
            <a:r>
              <a:rPr lang="pt-PT" dirty="0" smtClean="0"/>
              <a:t>Se houver novo sinal ou sintoma: determinar a causa e tratar ou referir.</a:t>
            </a:r>
          </a:p>
          <a:p>
            <a:pPr eaLnBrk="1" hangingPunct="1">
              <a:buFontTx/>
              <a:buNone/>
              <a:defRPr/>
            </a:pPr>
            <a:endParaRPr lang="af-ZA" sz="2400" dirty="0" smtClean="0"/>
          </a:p>
          <a:p>
            <a:pPr lvl="2" eaLnBrk="1" hangingPunct="1"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Passos a Seguir na Consulta de Seguimento do TARV (5)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4724400"/>
          </a:xfrm>
        </p:spPr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pt-PT" sz="2600" dirty="0" smtClean="0">
                <a:cs typeface="Arial" charset="0"/>
              </a:rPr>
              <a:t>Analisar os resultados dos exames (hemograma, CD4)</a:t>
            </a:r>
          </a:p>
          <a:p>
            <a:pPr lvl="1" algn="just" eaLnBrk="1" hangingPunct="1">
              <a:defRPr/>
            </a:pPr>
            <a:r>
              <a:rPr lang="pt-PT" dirty="0" smtClean="0">
                <a:cs typeface="Arial" charset="0"/>
              </a:rPr>
              <a:t>Pedido de provas segundo o calendário</a:t>
            </a:r>
          </a:p>
          <a:p>
            <a:pPr lvl="1" algn="just" eaLnBrk="1" hangingPunct="1">
              <a:defRPr/>
            </a:pPr>
            <a:r>
              <a:rPr lang="pt-PT" dirty="0" smtClean="0">
                <a:cs typeface="Arial" charset="0"/>
              </a:rPr>
              <a:t>Pedido de outras provas solicitadas (por exemplo: resultado de BK ou </a:t>
            </a:r>
            <a:r>
              <a:rPr lang="pt-PT" dirty="0" err="1" smtClean="0">
                <a:cs typeface="Arial" charset="0"/>
              </a:rPr>
              <a:t>Rx</a:t>
            </a:r>
            <a:r>
              <a:rPr lang="pt-PT" dirty="0" smtClean="0">
                <a:cs typeface="Arial" charset="0"/>
              </a:rPr>
              <a:t> tórax)</a:t>
            </a:r>
          </a:p>
          <a:p>
            <a:pPr algn="just" eaLnBrk="1" hangingPunct="1">
              <a:defRPr/>
            </a:pPr>
            <a:r>
              <a:rPr lang="pt-PT" sz="2600" dirty="0" smtClean="0">
                <a:cs typeface="Arial" charset="0"/>
              </a:rPr>
              <a:t>Rever qualquer problema apresentado pelo doente nas últimas consultas  (ver se está a melhorar)</a:t>
            </a:r>
          </a:p>
          <a:p>
            <a:pPr lvl="1" algn="just" eaLnBrk="1" hangingPunct="1">
              <a:defRPr/>
            </a:pPr>
            <a:r>
              <a:rPr lang="pt-PT" dirty="0" smtClean="0">
                <a:cs typeface="Arial" charset="0"/>
              </a:rPr>
              <a:t>Rever informações no processo clínico sobre consultas anteriores (importância do registo da informação no processo)</a:t>
            </a:r>
          </a:p>
          <a:p>
            <a:pPr lvl="1" algn="just" eaLnBrk="1" hangingPunct="1">
              <a:defRPr/>
            </a:pPr>
            <a:r>
              <a:rPr lang="pt-PT" dirty="0" smtClean="0">
                <a:cs typeface="Arial" charset="0"/>
              </a:rPr>
              <a:t>Perguntar ao doente se tem melhorado</a:t>
            </a:r>
          </a:p>
          <a:p>
            <a:pPr eaLnBrk="1" hangingPunct="1">
              <a:buFontTx/>
              <a:buNone/>
              <a:defRPr/>
            </a:pPr>
            <a:endParaRPr lang="pt-PT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Passos a Seguir na Consulta de Seguimento do TARV (6)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/>
          <a:lstStyle/>
          <a:p>
            <a:pPr algn="just" eaLnBrk="1" hangingPunct="1"/>
            <a:r>
              <a:rPr lang="pt-PT" dirty="0" smtClean="0"/>
              <a:t>Planificar as próximas consultas com o doente</a:t>
            </a:r>
          </a:p>
          <a:p>
            <a:pPr lvl="1" algn="just" eaLnBrk="1" hangingPunct="1"/>
            <a:r>
              <a:rPr lang="pt-PT" dirty="0" smtClean="0"/>
              <a:t>Marcar a consulta seguinte conforme o calendário</a:t>
            </a:r>
          </a:p>
          <a:p>
            <a:pPr lvl="1" algn="just" eaLnBrk="1" hangingPunct="1"/>
            <a:r>
              <a:rPr lang="pt-PT" dirty="0" smtClean="0"/>
              <a:t>Marcar a consulta seguinte conforme as necessidades</a:t>
            </a:r>
          </a:p>
          <a:p>
            <a:pPr algn="just" eaLnBrk="1" hangingPunct="1"/>
            <a:r>
              <a:rPr lang="pt-PT" dirty="0" smtClean="0"/>
              <a:t>Aconselhar sobre a reinfecção entre parceiros positivos</a:t>
            </a:r>
          </a:p>
          <a:p>
            <a:pPr lvl="1" algn="just" eaLnBrk="1" hangingPunct="1"/>
            <a:r>
              <a:rPr lang="pt-PT" dirty="0" smtClean="0"/>
              <a:t>Os doentes devem compreender o risco de reinfecção quando não usam camisinha com o/as seu/sua(s) parceiro/a(s) também positivo/a(s)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Seguimento: Calendario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PT" dirty="0"/>
          </a:p>
        </p:txBody>
      </p:sp>
      <p:graphicFrame>
        <p:nvGraphicFramePr>
          <p:cNvPr id="140292" name="Object 4"/>
          <p:cNvGraphicFramePr>
            <a:graphicFrameLocks noChangeAspect="1"/>
          </p:cNvGraphicFramePr>
          <p:nvPr/>
        </p:nvGraphicFramePr>
        <p:xfrm>
          <a:off x="533400" y="2209800"/>
          <a:ext cx="8153400" cy="3276600"/>
        </p:xfrm>
        <a:graphic>
          <a:graphicData uri="http://schemas.openxmlformats.org/presentationml/2006/ole">
            <p:oleObj spid="_x0000_s140292" name="Worksheet" r:id="rId3" imgW="9358771" imgH="1874668" progId="Excel.Sheet.12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Investigações Laboratoriais Marcadas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924800" cy="3886200"/>
          </a:xfrm>
        </p:spPr>
        <p:txBody>
          <a:bodyPr/>
          <a:lstStyle/>
          <a:p>
            <a:pPr>
              <a:buNone/>
            </a:pPr>
            <a:endParaRPr lang="pt-PT" dirty="0"/>
          </a:p>
        </p:txBody>
      </p:sp>
      <p:graphicFrame>
        <p:nvGraphicFramePr>
          <p:cNvPr id="174084" name="Object 4"/>
          <p:cNvGraphicFramePr>
            <a:graphicFrameLocks noChangeAspect="1"/>
          </p:cNvGraphicFramePr>
          <p:nvPr/>
        </p:nvGraphicFramePr>
        <p:xfrm>
          <a:off x="533400" y="1752600"/>
          <a:ext cx="7975600" cy="3810000"/>
        </p:xfrm>
        <a:graphic>
          <a:graphicData uri="http://schemas.openxmlformats.org/presentationml/2006/ole">
            <p:oleObj spid="_x0000_s174084" name="Worksheet" r:id="rId4" imgW="6696153" imgH="2905025" progId="Excel.Sheet.12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Actividade: Estudo de Caso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4100" b="1" dirty="0" smtClean="0"/>
              <a:t>Folha de Exercícios </a:t>
            </a:r>
            <a:r>
              <a:rPr lang="pt-PT" sz="4100" dirty="0" smtClean="0"/>
              <a:t>– Casos clínicos para trabalhar o algoritmo de seguimento do paciente em </a:t>
            </a:r>
            <a:r>
              <a:rPr lang="pt-PT" sz="4100" dirty="0" err="1" smtClean="0"/>
              <a:t>TARV</a:t>
            </a:r>
            <a:endParaRPr lang="pt-PT" sz="4100" dirty="0" smtClean="0"/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4100" b="1" dirty="0" smtClean="0"/>
              <a:t>Pontos para Discussão:</a:t>
            </a:r>
          </a:p>
          <a:p>
            <a:pPr lvl="1" algn="just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PT" sz="4100" dirty="0" smtClean="0"/>
              <a:t>Casos 1-3</a:t>
            </a:r>
          </a:p>
          <a:p>
            <a:pPr lvl="1" algn="just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PT" sz="4100" dirty="0" smtClean="0"/>
              <a:t> Uso do algoritmo de seguimento do paciente em TARV</a:t>
            </a:r>
          </a:p>
          <a:p>
            <a:pPr algn="just" eaLnBrk="1" hangingPunct="1">
              <a:lnSpc>
                <a:spcPct val="150000"/>
              </a:lnSpc>
              <a:defRPr/>
            </a:pPr>
            <a:endParaRPr lang="af-ZA" sz="3600" dirty="0" smtClean="0"/>
          </a:p>
          <a:p>
            <a:pPr eaLnBrk="1" hangingPunct="1">
              <a:buFontTx/>
              <a:buNone/>
              <a:defRPr/>
            </a:pPr>
            <a:endParaRPr lang="pt-PT" dirty="0" smtClean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Conclusões da Avaliação do Doente Durante o Seguimento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120000"/>
              </a:lnSpc>
              <a:defRPr/>
            </a:pPr>
            <a:r>
              <a:rPr lang="pt-PT" sz="2600" b="1" dirty="0" smtClean="0"/>
              <a:t>Continuar o tratamento sem mudanças e sem mais investigações se, depois de uma avaliação activa do doente, notar-se o seguinte:</a:t>
            </a:r>
          </a:p>
          <a:p>
            <a:pPr lvl="1" algn="just" eaLnBrk="1" hangingPunct="1">
              <a:lnSpc>
                <a:spcPct val="120000"/>
              </a:lnSpc>
              <a:defRPr/>
            </a:pPr>
            <a:r>
              <a:rPr lang="pt-PT" dirty="0" smtClean="0"/>
              <a:t>Não se encontrar nenhum problema </a:t>
            </a:r>
          </a:p>
          <a:p>
            <a:pPr lvl="1" algn="just" eaLnBrk="1" hangingPunct="1">
              <a:lnSpc>
                <a:spcPct val="120000"/>
              </a:lnSpc>
              <a:defRPr/>
            </a:pPr>
            <a:r>
              <a:rPr lang="pt-PT" dirty="0" smtClean="0"/>
              <a:t>Sem sintomas nem sinais de nova infecção oportunista</a:t>
            </a:r>
          </a:p>
          <a:p>
            <a:pPr lvl="1" algn="just" eaLnBrk="1" hangingPunct="1">
              <a:lnSpc>
                <a:spcPct val="120000"/>
              </a:lnSpc>
              <a:defRPr/>
            </a:pPr>
            <a:r>
              <a:rPr lang="pt-PT" dirty="0" smtClean="0"/>
              <a:t>Sem sintomas nem sinais de reacção adversa</a:t>
            </a:r>
          </a:p>
          <a:p>
            <a:pPr lvl="1" algn="just" eaLnBrk="1" hangingPunct="1">
              <a:lnSpc>
                <a:spcPct val="120000"/>
              </a:lnSpc>
              <a:defRPr/>
            </a:pPr>
            <a:r>
              <a:rPr lang="pt-PT" dirty="0" smtClean="0"/>
              <a:t>Aumento de peso (pode demorar algum tempo)</a:t>
            </a:r>
          </a:p>
          <a:p>
            <a:pPr lvl="1" algn="just" eaLnBrk="1" hangingPunct="1">
              <a:lnSpc>
                <a:spcPct val="120000"/>
              </a:lnSpc>
              <a:defRPr/>
            </a:pPr>
            <a:r>
              <a:rPr lang="pt-PT" dirty="0" smtClean="0"/>
              <a:t>Aumento de </a:t>
            </a:r>
            <a:r>
              <a:rPr lang="pt-PT" dirty="0" err="1" smtClean="0"/>
              <a:t>CD4</a:t>
            </a:r>
            <a:r>
              <a:rPr lang="pt-PT" dirty="0" smtClean="0"/>
              <a:t> (pode demorar algum tempo)</a:t>
            </a:r>
          </a:p>
          <a:p>
            <a:pPr lvl="1" algn="just" eaLnBrk="1" hangingPunct="1">
              <a:lnSpc>
                <a:spcPct val="120000"/>
              </a:lnSpc>
              <a:defRPr/>
            </a:pPr>
            <a:r>
              <a:rPr lang="pt-PT" dirty="0" smtClean="0"/>
              <a:t>O doente sentir-se melhor</a:t>
            </a:r>
            <a:endParaRPr lang="af-ZA" dirty="0" smtClean="0"/>
          </a:p>
          <a:p>
            <a:pPr algn="just" eaLnBrk="1" hangingPunct="1">
              <a:lnSpc>
                <a:spcPct val="120000"/>
              </a:lnSpc>
              <a:buFontTx/>
              <a:buNone/>
              <a:defRPr/>
            </a:pPr>
            <a:endParaRPr lang="pt-PT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Conclusões da Avaliação do Doente Durante o Seguimento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>
              <a:defRPr/>
            </a:pPr>
            <a:r>
              <a:rPr lang="pt-PT" b="1" dirty="0" smtClean="0"/>
              <a:t>Continuar o tratamento sem mudanças e iniciar outras investigações ou tratamentos se existirem:</a:t>
            </a:r>
          </a:p>
          <a:p>
            <a:pPr lvl="1" algn="just" eaLnBrk="1" hangingPunct="1">
              <a:defRPr/>
            </a:pPr>
            <a:r>
              <a:rPr lang="pt-PT" dirty="0" smtClean="0"/>
              <a:t>Sinais e sintomas de infecção oportunista ou outra doença que possa ser investigada e tratada sem mudar a linha de TARV (por exemplo: herpes zóster, diarreia simples)</a:t>
            </a:r>
          </a:p>
          <a:p>
            <a:pPr lvl="1" algn="just" eaLnBrk="1" hangingPunct="1">
              <a:defRPr/>
            </a:pPr>
            <a:r>
              <a:rPr lang="pt-PT" dirty="0" smtClean="0"/>
              <a:t>Sinais e sintomas de reacção adversa leve (reacção que pode ser controlada só com tratamento sintomático, por exemplo: cefaleia que pode ser controlada com paracetamol)</a:t>
            </a:r>
          </a:p>
          <a:p>
            <a:pPr lvl="1" algn="just" eaLnBrk="1" hangingPunct="1">
              <a:defRPr/>
            </a:pPr>
            <a:r>
              <a:rPr lang="pt-PT" dirty="0" smtClean="0"/>
              <a:t>Nova contra-indicação à primeira linha, fácil de gerir (exemplo: novo caso de TB no doente que esteja a tomar nevirapina)</a:t>
            </a:r>
          </a:p>
          <a:p>
            <a:pPr lvl="1" eaLnBrk="1" hangingPunct="1">
              <a:defRPr/>
            </a:pPr>
            <a:endParaRPr lang="pt-PT" dirty="0" smtClean="0"/>
          </a:p>
          <a:p>
            <a:pPr eaLnBrk="1" hangingPunct="1">
              <a:defRPr/>
            </a:pPr>
            <a:endParaRPr lang="pt-P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 eaLnBrk="1" hangingPunct="1">
              <a:defRPr/>
            </a:pPr>
            <a:r>
              <a:rPr lang="pt-PT" dirty="0" smtClean="0"/>
              <a:t>Conclusões da Avaliação do Doente Durante o Seguimento (3)</a:t>
            </a:r>
            <a:endParaRPr lang="pt-PT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/>
          <a:lstStyle/>
          <a:p>
            <a:pPr algn="just" eaLnBrk="1" hangingPunct="1"/>
            <a:r>
              <a:rPr lang="pt-PT" sz="2600" b="1" dirty="0" smtClean="0"/>
              <a:t>Encaminhar ao médico ou internar se houver:</a:t>
            </a:r>
          </a:p>
          <a:p>
            <a:pPr lvl="1" algn="just" eaLnBrk="1" hangingPunct="1"/>
            <a:r>
              <a:rPr lang="pt-PT" sz="2500" dirty="0" smtClean="0"/>
              <a:t>Nova infecção oportunista do estadio III ou IV</a:t>
            </a:r>
          </a:p>
          <a:p>
            <a:pPr lvl="1" algn="just" eaLnBrk="1" hangingPunct="1"/>
            <a:r>
              <a:rPr lang="pt-PT" sz="2500" dirty="0" smtClean="0"/>
              <a:t>Nova contra-indicação ao regime de TARV que o técnico não possa gerir (exemplo: novo caso de TB na doente grávida)</a:t>
            </a:r>
          </a:p>
          <a:p>
            <a:pPr lvl="1" algn="just" eaLnBrk="1" hangingPunct="1"/>
            <a:r>
              <a:rPr lang="pt-PT" sz="2500" dirty="0" smtClean="0"/>
              <a:t>Reacção adversa de grau III ou IV (exemplo: Síndrome de Stevens-Johnson)</a:t>
            </a:r>
          </a:p>
          <a:p>
            <a:pPr lvl="1" algn="just" eaLnBrk="1" hangingPunct="1"/>
            <a:r>
              <a:rPr lang="pt-PT" sz="2500" dirty="0" smtClean="0"/>
              <a:t>Síndrome de Imuno-restauração com sintomas moderados/severos</a:t>
            </a:r>
          </a:p>
          <a:p>
            <a:pPr lvl="1" algn="just" eaLnBrk="1" hangingPunct="1"/>
            <a:r>
              <a:rPr lang="pt-PT" sz="2500" dirty="0" smtClean="0"/>
              <a:t>Queda do CD4 (depois de algum tempo)</a:t>
            </a:r>
          </a:p>
          <a:p>
            <a:pPr lvl="1" algn="just" eaLnBrk="1" hangingPunct="1"/>
            <a:r>
              <a:rPr lang="pt-PT" sz="2500" dirty="0" smtClean="0"/>
              <a:t>Doente que piora ou não melhora, sem explicação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0772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t-PT" dirty="0" smtClean="0"/>
              <a:t>Características da Boa Resposta ao TARV</a:t>
            </a:r>
            <a:endParaRPr lang="pt-PT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Aumento de peso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Aumento de CD4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Redução na frequência de infecções oportunistas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Aumento da capacidade de realizar trabalho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Introdução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>
                <a:cs typeface="Arial" pitchFamily="34" charset="0"/>
              </a:rPr>
              <a:t>Durante a avaliação nacional da qualidade dos cuidados relativos ao HIV/SIDA </a:t>
            </a:r>
            <a:r>
              <a:rPr lang="pt-PT" sz="2400" dirty="0" smtClean="0"/>
              <a:t>realizada de Outubro a Dezembro de 2007</a:t>
            </a:r>
            <a:r>
              <a:rPr lang="pt-PT" sz="2400" dirty="0" smtClean="0">
                <a:cs typeface="Arial" pitchFamily="34" charset="0"/>
              </a:rPr>
              <a:t>, frequentemente foram observados erros no seguimento dos doentes seropositivos, especialmente na gestão do TARV. 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>
                <a:cs typeface="Arial" pitchFamily="34" charset="0"/>
              </a:rPr>
              <a:t>Com frequência, os erros foram associados à ausência duma abordagem sistemática para detectar e manejar sinais e sintomas de progressão da doença, reacções adversas aos medicamentos, falência terapêutica, entre outras complicações da terapia anti-retroviral.</a:t>
            </a:r>
            <a:endParaRPr lang="en-US" sz="2400" dirty="0" smtClean="0">
              <a:cs typeface="Arial" pitchFamily="34" charset="0"/>
            </a:endParaRPr>
          </a:p>
          <a:p>
            <a:pPr algn="just" eaLnBrk="1" hangingPunct="1">
              <a:lnSpc>
                <a:spcPct val="150000"/>
              </a:lnSpc>
              <a:defRPr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/>
          </p:nvPr>
        </p:nvSpPr>
        <p:spPr>
          <a:prstGeom prst="rect">
            <a:avLst/>
          </a:prstGeom>
        </p:spPr>
        <p:txBody>
          <a:bodyPr/>
          <a:lstStyle/>
          <a:p>
            <a:endParaRPr lang="pt-PT" sz="4000" dirty="0" smtClean="0"/>
          </a:p>
          <a:p>
            <a:endParaRPr lang="pt-PT" sz="4000" dirty="0" smtClean="0"/>
          </a:p>
          <a:p>
            <a:pPr algn="ctr">
              <a:buFontTx/>
              <a:buNone/>
            </a:pPr>
            <a:r>
              <a:rPr lang="pt-PT" sz="4000" b="1" dirty="0" smtClean="0"/>
              <a:t>Falência Terapêutica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Falência Terapêutica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r>
              <a:rPr lang="pt-PT" dirty="0" smtClean="0"/>
              <a:t>Verifica-se falência terapêutica quando: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O CD4 não sobe e/ou o doente não melhora depois de iniciar o TARV. (Onde é possível medir a carga viral, também pode-se notar que a carga viral não desce depois de iniciar o TARV).</a:t>
            </a:r>
            <a:endParaRPr lang="af-ZA" dirty="0" smtClean="0"/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A resposta ao tratamento ARV (ou a falência do mesmo) só pode ser reconhecida após 6 meses de tratamento.</a:t>
            </a:r>
          </a:p>
          <a:p>
            <a:pPr eaLnBrk="1" hangingPunct="1">
              <a:defRPr/>
            </a:pPr>
            <a:endParaRPr lang="pt-PT" dirty="0" smtClean="0"/>
          </a:p>
          <a:p>
            <a:pPr eaLnBrk="1" hangingPunct="1">
              <a:defRPr/>
            </a:pPr>
            <a:endParaRPr lang="pt-P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Falência Terapêutica: Definições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98638"/>
            <a:ext cx="8458200" cy="4525962"/>
          </a:xfrm>
        </p:spPr>
        <p:txBody>
          <a:bodyPr>
            <a:normAutofit fontScale="70000" lnSpcReduction="20000"/>
          </a:bodyPr>
          <a:lstStyle/>
          <a:p>
            <a:pPr algn="just" eaLnBrk="1" hangingPunct="1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pt-PT" sz="3600" b="1" u="sng" dirty="0" smtClean="0"/>
              <a:t>Falência Virológica:</a:t>
            </a:r>
            <a:r>
              <a:rPr lang="pt-PT" sz="3600" dirty="0" smtClean="0"/>
              <a:t> A carga viral não diminui, ou diminui e volta a aumentar quando o doente recebe TARV.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pt-PT" sz="3600" b="1" u="sng" dirty="0" smtClean="0"/>
              <a:t>Falência Imunológica:</a:t>
            </a:r>
            <a:r>
              <a:rPr lang="pt-PT" sz="3600" dirty="0" smtClean="0"/>
              <a:t> A contagem de CD4 desce, ou aumenta e volta a descer no doente que está a receber TARV (veja definição no slide seguinte).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pt-PT" sz="3600" b="1" u="sng" dirty="0" smtClean="0"/>
              <a:t>Falência Clínica:</a:t>
            </a:r>
            <a:r>
              <a:rPr lang="pt-PT" sz="3600" dirty="0" smtClean="0"/>
              <a:t> O doente que está a receber o </a:t>
            </a:r>
            <a:r>
              <a:rPr lang="pt-PT" sz="3600" dirty="0" err="1" smtClean="0"/>
              <a:t>TARV</a:t>
            </a:r>
            <a:r>
              <a:rPr lang="pt-PT" sz="3600" dirty="0" smtClean="0"/>
              <a:t> piora ou continua a adoecer apesar do TARV.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pt-PT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Falência Imunológica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2" indent="-342900" algn="just" eaLnBrk="1" hangingPunct="1">
              <a:lnSpc>
                <a:spcPct val="150000"/>
              </a:lnSpc>
              <a:buClr>
                <a:srgbClr val="FF3300"/>
              </a:buClr>
              <a:defRPr/>
            </a:pPr>
            <a:r>
              <a:rPr lang="pt-PT" dirty="0" smtClean="0"/>
              <a:t>As reduções &gt;25% da contagem CD4 máxima, atingidas pelo doente após o início do TARV são consideradas consistentes com a falência imunológica.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Uma redução constante da contagem CD4 de base ou nenhuma alteração na contagem CD4 também é considerada consistente com a falência imunológica.</a:t>
            </a:r>
          </a:p>
          <a:p>
            <a:pPr marL="342900" lvl="2" indent="-342900" algn="just" eaLnBrk="1" hangingPunct="1">
              <a:lnSpc>
                <a:spcPct val="150000"/>
              </a:lnSpc>
              <a:buClr>
                <a:srgbClr val="FF3300"/>
              </a:buClr>
              <a:defRPr/>
            </a:pPr>
            <a:r>
              <a:rPr lang="pt-PT" dirty="0" smtClean="0"/>
              <a:t>A resposta ao tratamento ARV (ou a falência do mesmo) medida a partir da contagem de </a:t>
            </a:r>
            <a:r>
              <a:rPr lang="pt-PT" dirty="0" err="1" smtClean="0"/>
              <a:t>CD4</a:t>
            </a:r>
            <a:r>
              <a:rPr lang="pt-PT" dirty="0" smtClean="0"/>
              <a:t> só pode ser reconhecida após 6 meses de tratamento.</a:t>
            </a:r>
          </a:p>
          <a:p>
            <a:pPr eaLnBrk="1" hangingPunct="1">
              <a:defRPr/>
            </a:pPr>
            <a:endParaRPr lang="pt-P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Falência Clínica (1)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2600" dirty="0" smtClean="0"/>
              <a:t>Num doente que tenha tido boa adesão ao TARV por mais de 6 meses, define-se  falência clínica como:</a:t>
            </a:r>
            <a:endParaRPr lang="af-ZA" sz="2600" dirty="0" smtClean="0"/>
          </a:p>
          <a:p>
            <a:pPr lvl="1" algn="just" eaLnBrk="1" hangingPunct="1">
              <a:lnSpc>
                <a:spcPct val="150000"/>
              </a:lnSpc>
            </a:pPr>
            <a:r>
              <a:rPr lang="pt-PT" dirty="0" smtClean="0"/>
              <a:t>Aparecimento de uma nova doença do Estadio III ou IV </a:t>
            </a:r>
            <a:endParaRPr lang="af-ZA" dirty="0" smtClean="0"/>
          </a:p>
          <a:p>
            <a:pPr lvl="1" algn="just" eaLnBrk="1" hangingPunct="1">
              <a:lnSpc>
                <a:spcPct val="150000"/>
              </a:lnSpc>
            </a:pPr>
            <a:r>
              <a:rPr lang="pt-PT" dirty="0" smtClean="0"/>
              <a:t>Um doente que não ganhou peso (ou que continua a perder peso)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Falência Clínica (2)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2600" dirty="0" smtClean="0"/>
              <a:t>A falência clínica poderá ser difícil de determinar, especialmente nos doentes que estejam no início do TARV.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2600" dirty="0" smtClean="0"/>
              <a:t> As doenças intercorrentes</a:t>
            </a:r>
            <a:r>
              <a:rPr lang="pt-PT" sz="2600" dirty="0" smtClean="0">
                <a:solidFill>
                  <a:srgbClr val="FF0000"/>
                </a:solidFill>
              </a:rPr>
              <a:t> </a:t>
            </a:r>
            <a:r>
              <a:rPr lang="pt-PT" sz="2600" dirty="0" smtClean="0"/>
              <a:t>(malária, infecções virais) podem ser erroneamente  interpretadas como falência clínica.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2600" dirty="0" smtClean="0"/>
              <a:t>Deverão ser conduzidas avaliações completas.</a:t>
            </a:r>
            <a:endParaRPr lang="af-ZA" sz="2600" dirty="0" smtClean="0"/>
          </a:p>
          <a:p>
            <a:pPr eaLnBrk="1" hangingPunct="1">
              <a:buFontTx/>
              <a:buNone/>
            </a:pPr>
            <a:endParaRPr lang="pt-PT" sz="2600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Falência Clínica (3)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70000"/>
              </a:lnSpc>
            </a:pPr>
            <a:r>
              <a:rPr lang="pt-PT" sz="2400" dirty="0" smtClean="0"/>
              <a:t>O Síndrome de Imuno-restauração (SIR) pode aparecer mais tarde durante o curso do TARV (especialmente TB ou meningite criptocócica) e pode ser mal interpretado com uma nova infecção oportunista.</a:t>
            </a:r>
          </a:p>
          <a:p>
            <a:pPr algn="just" eaLnBrk="1" hangingPunct="1">
              <a:lnSpc>
                <a:spcPct val="170000"/>
              </a:lnSpc>
            </a:pPr>
            <a:r>
              <a:rPr lang="pt-PT" sz="2400" dirty="0" smtClean="0"/>
              <a:t>Algumas reacções adversas (acidose láctica) ou outros problemas (perda de peso por outros motivos) podem ser mal interpretados como falência terapêutica.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pt-PT" dirty="0" smtClean="0"/>
              <a:t>Combinação da Informação: Falência Clínica + Imunológica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Falência clínica + queda de CD4 = suspeitar falência terapêutica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Falência clínica + aumento de CD4 = suspeitar  Síndrome de Imuno-restauração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Todos os casos de possível falência devem ser encaminhados para o médico. Ele é responsável por solicitar a mudança de linha de tratamento.</a:t>
            </a:r>
            <a:endParaRPr lang="pt-PT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</a:t>
            </a:r>
            <a:endParaRPr lang="pt-PT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defRPr/>
            </a:pPr>
            <a:r>
              <a:rPr lang="pt-PT" sz="2600" dirty="0" smtClean="0">
                <a:cs typeface="Arial" pitchFamily="34" charset="0"/>
              </a:rPr>
              <a:t>A adesão ao tratamento é crucial para obter uma boa resposta ao mesmo. Há uma necessidade de parceria entre a equipa cl</a:t>
            </a:r>
            <a:r>
              <a:rPr lang="pt-PT" sz="2600" dirty="0" smtClean="0">
                <a:latin typeface="Calibri"/>
                <a:cs typeface="Arial" pitchFamily="34" charset="0"/>
              </a:rPr>
              <a:t>í</a:t>
            </a:r>
            <a:r>
              <a:rPr lang="pt-PT" sz="2600" dirty="0" smtClean="0">
                <a:cs typeface="Arial" pitchFamily="34" charset="0"/>
              </a:rPr>
              <a:t>nica e o doente</a:t>
            </a:r>
          </a:p>
          <a:p>
            <a:pPr algn="just" eaLnBrk="1" hangingPunct="1">
              <a:defRPr/>
            </a:pPr>
            <a:r>
              <a:rPr lang="pt-PT" sz="2600" dirty="0" smtClean="0">
                <a:cs typeface="Arial" pitchFamily="34" charset="0"/>
              </a:rPr>
              <a:t>O cumprimento do calendário de seguimento (visitas clínicas, farmácia, testes de laboratório) e a avaliação sistemática e activa do doente durante as visitas permite a detecção atempada de problemas e sua resolução. Os problemas podem ser:</a:t>
            </a:r>
          </a:p>
          <a:p>
            <a:pPr lvl="1" algn="just" eaLnBrk="1" hangingPunct="1">
              <a:defRPr/>
            </a:pPr>
            <a:r>
              <a:rPr lang="pt-PT" dirty="0" smtClean="0">
                <a:cs typeface="Arial" pitchFamily="34" charset="0"/>
              </a:rPr>
              <a:t>Reacções adversas;</a:t>
            </a:r>
          </a:p>
          <a:p>
            <a:pPr lvl="1" algn="just" eaLnBrk="1" hangingPunct="1">
              <a:defRPr/>
            </a:pPr>
            <a:r>
              <a:rPr lang="pt-PT" dirty="0" smtClean="0">
                <a:cs typeface="Arial" pitchFamily="34" charset="0"/>
              </a:rPr>
              <a:t>Novas infecções oportunistas;</a:t>
            </a:r>
          </a:p>
          <a:p>
            <a:pPr lvl="1" algn="just" eaLnBrk="1" hangingPunct="1">
              <a:defRPr/>
            </a:pPr>
            <a:r>
              <a:rPr lang="pt-PT" dirty="0" smtClean="0">
                <a:cs typeface="Arial" pitchFamily="34" charset="0"/>
              </a:rPr>
              <a:t>Síndrome de Imuno-restauração (SIR);</a:t>
            </a:r>
          </a:p>
          <a:p>
            <a:pPr lvl="1" algn="just" eaLnBrk="1" hangingPunct="1">
              <a:defRPr/>
            </a:pPr>
            <a:r>
              <a:rPr lang="pt-PT" dirty="0" smtClean="0">
                <a:cs typeface="Arial" pitchFamily="34" charset="0"/>
              </a:rPr>
              <a:t>Falência do tratamento.</a:t>
            </a:r>
            <a:endParaRPr lang="en-US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de Aprendizagem (1)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PT" dirty="0" smtClean="0">
                <a:cs typeface="Arial" charset="0"/>
              </a:rPr>
              <a:t>  No final desta unidade, os formandos devem ser capazes de:</a:t>
            </a:r>
          </a:p>
          <a:p>
            <a:pPr algn="just" eaLnBrk="1" hangingPunct="1"/>
            <a:r>
              <a:rPr lang="pt-PT" sz="3000" dirty="0" smtClean="0">
                <a:cs typeface="Arial" charset="0"/>
              </a:rPr>
              <a:t>Identificar e gerir sinais de perigo nos doentes em TARV  </a:t>
            </a:r>
          </a:p>
          <a:p>
            <a:pPr algn="just" eaLnBrk="1" hangingPunct="1"/>
            <a:r>
              <a:rPr lang="pt-PT" sz="3000" dirty="0" smtClean="0">
                <a:cs typeface="Arial" charset="0"/>
              </a:rPr>
              <a:t>Avaliar a adesão dos doentes</a:t>
            </a:r>
            <a:endParaRPr lang="af-ZA" sz="3000" dirty="0" smtClean="0">
              <a:cs typeface="Arial" charset="0"/>
            </a:endParaRPr>
          </a:p>
          <a:p>
            <a:pPr algn="just" eaLnBrk="1" hangingPunct="1"/>
            <a:r>
              <a:rPr lang="pt-PT" sz="3000" dirty="0" smtClean="0">
                <a:cs typeface="Arial" charset="0"/>
              </a:rPr>
              <a:t>Avaliar a existência de reacções adversas a fármacos nos doentes em TARV</a:t>
            </a:r>
            <a:endParaRPr lang="af-ZA" sz="3000" dirty="0" smtClean="0">
              <a:cs typeface="Arial" charset="0"/>
            </a:endParaRPr>
          </a:p>
          <a:p>
            <a:pPr eaLnBrk="1" hangingPunct="1">
              <a:buFontTx/>
              <a:buNone/>
            </a:pPr>
            <a:endParaRPr lang="af-ZA" dirty="0" smtClean="0">
              <a:cs typeface="Arial" charset="0"/>
            </a:endParaRPr>
          </a:p>
          <a:p>
            <a:pPr eaLnBrk="1" hangingPunct="1"/>
            <a:endParaRPr lang="pt-PT" dirty="0" smtClean="0"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de Aprendizagem (2)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3000" dirty="0" smtClean="0">
                <a:cs typeface="Arial" charset="0"/>
              </a:rPr>
              <a:t>Avaliar a evolução de qualquer problema previamente apresentado pelo doente</a:t>
            </a:r>
            <a:endParaRPr lang="af-ZA" sz="3000" dirty="0" smtClean="0"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pt-PT" sz="3000" dirty="0" smtClean="0">
                <a:cs typeface="Arial" charset="0"/>
              </a:rPr>
              <a:t>Avaliar a resposta ao TARV</a:t>
            </a:r>
            <a:endParaRPr lang="af-ZA" sz="3000" dirty="0" smtClean="0"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pt-PT" sz="3000" dirty="0" smtClean="0">
                <a:cs typeface="Arial" charset="0"/>
              </a:rPr>
              <a:t>Fazer a gestão de tudo o que foi avaliado anteriormente</a:t>
            </a:r>
            <a:endParaRPr lang="af-ZA" sz="3000" dirty="0" smtClean="0">
              <a:cs typeface="Arial" charset="0"/>
            </a:endParaRPr>
          </a:p>
          <a:p>
            <a:pPr lvl="1" eaLnBrk="1" hangingPunct="1">
              <a:lnSpc>
                <a:spcPct val="150000"/>
              </a:lnSpc>
              <a:buFontTx/>
              <a:buNone/>
            </a:pPr>
            <a:endParaRPr lang="af-ZA" dirty="0" smtClean="0">
              <a:cs typeface="Arial" charset="0"/>
            </a:endParaRPr>
          </a:p>
          <a:p>
            <a:pPr lvl="1" eaLnBrk="1" hangingPunct="1"/>
            <a:endParaRPr lang="pt-PT" dirty="0" smtClean="0"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924800" cy="1219200"/>
          </a:xfrm>
        </p:spPr>
        <p:txBody>
          <a:bodyPr/>
          <a:lstStyle/>
          <a:p>
            <a:pPr eaLnBrk="1" hangingPunct="1"/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Seguimento do Doente Seropositivo</a:t>
            </a:r>
            <a:br>
              <a:rPr lang="pt-BR" sz="3200" dirty="0" smtClean="0"/>
            </a:br>
            <a:r>
              <a:rPr lang="pt-BR" sz="3200" dirty="0" smtClean="0"/>
              <a:t>em TARV - Introdução</a:t>
            </a:r>
            <a:r>
              <a:rPr lang="en-US" dirty="0" smtClean="0"/>
              <a:t/>
            </a:r>
            <a:br>
              <a:rPr lang="en-US" dirty="0" smtClean="0"/>
            </a:br>
            <a:endParaRPr lang="pt-PT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O TARV é um compromisso para toda a vida entre o pessoal de saúde e o doente.</a:t>
            </a:r>
          </a:p>
          <a:p>
            <a:pPr algn="just" eaLnBrk="1" hangingPunct="1"/>
            <a:r>
              <a:rPr lang="pt-PT" dirty="0" smtClean="0"/>
              <a:t>Constrangimentos do TARV:</a:t>
            </a:r>
          </a:p>
          <a:p>
            <a:pPr lvl="1" algn="just" eaLnBrk="1" hangingPunct="1"/>
            <a:r>
              <a:rPr lang="pt-PT" dirty="0" smtClean="0"/>
              <a:t>Reacções adversas aos medicamentos (RAM) </a:t>
            </a:r>
          </a:p>
          <a:p>
            <a:pPr lvl="1" algn="just" eaLnBrk="1" hangingPunct="1"/>
            <a:r>
              <a:rPr lang="pt-PT" dirty="0" smtClean="0"/>
              <a:t>Infecções oportunistas e outras doenças que complicam o tratamento</a:t>
            </a:r>
          </a:p>
          <a:p>
            <a:pPr lvl="1" algn="just" eaLnBrk="1" hangingPunct="1"/>
            <a:r>
              <a:rPr lang="pt-PT" dirty="0" smtClean="0"/>
              <a:t>Síndrome de Imuno-restauração (SIR)</a:t>
            </a:r>
          </a:p>
          <a:p>
            <a:pPr lvl="1" algn="just" eaLnBrk="1" hangingPunct="1"/>
            <a:r>
              <a:rPr lang="pt-PT" dirty="0" smtClean="0"/>
              <a:t>Falta de adesão </a:t>
            </a:r>
          </a:p>
          <a:p>
            <a:pPr lvl="1" algn="just" eaLnBrk="1" hangingPunct="1"/>
            <a:r>
              <a:rPr lang="pt-PT" dirty="0" smtClean="0"/>
              <a:t>Falência terapêutica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2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2381250"/>
          </a:xfrm>
        </p:spPr>
        <p:txBody>
          <a:bodyPr/>
          <a:lstStyle/>
          <a:p>
            <a:r>
              <a:rPr lang="pt-PT" sz="4000" dirty="0" smtClean="0"/>
              <a:t/>
            </a:r>
            <a:br>
              <a:rPr lang="pt-PT" sz="4000" dirty="0" smtClean="0"/>
            </a:br>
            <a:r>
              <a:rPr lang="pt-PT" sz="4000" dirty="0" smtClean="0"/>
              <a:t/>
            </a:r>
            <a:br>
              <a:rPr lang="pt-PT" sz="4000" dirty="0" smtClean="0"/>
            </a:br>
            <a:r>
              <a:rPr lang="pt-PT" sz="4000" dirty="0" smtClean="0"/>
              <a:t>Algoritmo para o Seguimento do Doente em TARV</a:t>
            </a:r>
            <a:br>
              <a:rPr lang="pt-PT" sz="4000" dirty="0" smtClean="0"/>
            </a:br>
            <a:endParaRPr lang="en-US" sz="4000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type="subTitle" idx="1"/>
          </p:nvPr>
        </p:nvSpPr>
        <p:spPr bwMode="auto">
          <a:xfrm>
            <a:off x="1371600" y="3962400"/>
            <a:ext cx="6400800" cy="1752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smtClean="0">
              <a:solidFill>
                <a:srgbClr val="92D050"/>
              </a:solidFill>
            </a:endParaRPr>
          </a:p>
          <a:p>
            <a:pPr eaLnBrk="1" hangingPunct="1"/>
            <a:endParaRPr lang="pt-PT" smtClean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Passos a Seguir na Consulta de Seguimento do TARV (1)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Na hora de avaliar os doentes em TARV que se apresentam para o seguimento, os TMGs devem seguir uma rotina para não esquecerem de nenhum passo importante.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dirty="0" smtClean="0"/>
              <a:t>Iniciar sempre a avaliação procurando sinais de perigo.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Passos a Seguir na Consulta de Seguimento do TARV (2)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Avaliar adesão, aconselhar. Perguntar ao doente:</a:t>
            </a:r>
          </a:p>
          <a:p>
            <a:pPr lvl="1" algn="just" eaLnBrk="1" hangingPunct="1"/>
            <a:r>
              <a:rPr lang="pt-PT" dirty="0" smtClean="0"/>
              <a:t>Como é que toma os medicamentos? </a:t>
            </a:r>
            <a:endParaRPr lang="af-ZA" sz="2200" dirty="0" smtClean="0"/>
          </a:p>
          <a:p>
            <a:pPr lvl="1" algn="just" eaLnBrk="1" hangingPunct="1"/>
            <a:r>
              <a:rPr lang="pt-PT" dirty="0" smtClean="0"/>
              <a:t>Esqueceu-se de tomar algum medicamento na última semana?</a:t>
            </a:r>
          </a:p>
          <a:p>
            <a:pPr algn="just" eaLnBrk="1" hangingPunct="1"/>
            <a:r>
              <a:rPr lang="pt-PT" dirty="0" smtClean="0"/>
              <a:t>Consultar o cartão do utente e a folha FILA (conferir a data prevista da visita e a data actual).</a:t>
            </a:r>
            <a:endParaRPr lang="af-ZA" dirty="0" smtClean="0"/>
          </a:p>
          <a:p>
            <a:pPr lvl="1" eaLnBrk="1" hangingPunct="1"/>
            <a:endParaRPr lang="pt-PT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Passos a Seguir na Consulta de Seguimento do TARV (3)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z="2400" dirty="0" smtClean="0"/>
              <a:t>Procurar activamente sinais e sintomas de reacções adversas  e/ou infecções oportunistas (anamnese, exame físico e analisar resultados de testes laboratoriais). </a:t>
            </a:r>
          </a:p>
          <a:p>
            <a:pPr algn="just" eaLnBrk="1" hangingPunct="1"/>
            <a:r>
              <a:rPr lang="pt-PT" sz="2400" dirty="0" smtClean="0"/>
              <a:t>Pergunte se sente ou tem:</a:t>
            </a:r>
          </a:p>
          <a:p>
            <a:pPr lvl="1" algn="just" eaLnBrk="1" hangingPunct="1"/>
            <a:r>
              <a:rPr lang="pt-PT" sz="2000" dirty="0" smtClean="0"/>
              <a:t>Fadiga, mal-estar, fraqueza?</a:t>
            </a:r>
            <a:endParaRPr lang="af-ZA" sz="2000" dirty="0" smtClean="0"/>
          </a:p>
          <a:p>
            <a:pPr lvl="1" algn="just" eaLnBrk="1" hangingPunct="1"/>
            <a:r>
              <a:rPr lang="pt-PT" sz="2000" dirty="0" smtClean="0"/>
              <a:t>Erupção cutânea, feridas na boca?</a:t>
            </a:r>
            <a:endParaRPr lang="af-ZA" sz="2000" dirty="0" smtClean="0"/>
          </a:p>
          <a:p>
            <a:pPr lvl="1" algn="just" eaLnBrk="1" hangingPunct="1"/>
            <a:r>
              <a:rPr lang="pt-PT" sz="2000" dirty="0" smtClean="0"/>
              <a:t>Dor abdominal, diarreia, náusea?</a:t>
            </a:r>
            <a:endParaRPr lang="af-ZA" sz="2000" dirty="0" smtClean="0"/>
          </a:p>
          <a:p>
            <a:pPr lvl="1" algn="just" eaLnBrk="1" hangingPunct="1"/>
            <a:r>
              <a:rPr lang="pt-PT" sz="2000" dirty="0" smtClean="0"/>
              <a:t>Dispneia, cansaço?</a:t>
            </a:r>
            <a:endParaRPr lang="af-ZA" sz="2000" dirty="0" smtClean="0"/>
          </a:p>
          <a:p>
            <a:pPr lvl="1" algn="just" eaLnBrk="1" hangingPunct="1"/>
            <a:r>
              <a:rPr lang="pt-PT" sz="2000" dirty="0" smtClean="0"/>
              <a:t>Insónia, cefaleia?</a:t>
            </a:r>
            <a:endParaRPr lang="af-ZA" sz="2000" dirty="0" smtClean="0"/>
          </a:p>
          <a:p>
            <a:pPr lvl="1" algn="just" eaLnBrk="1" hangingPunct="1"/>
            <a:r>
              <a:rPr lang="pt-PT" sz="2000" dirty="0" smtClean="0"/>
              <a:t>Dor ou formigueiro dos pés? </a:t>
            </a:r>
            <a:endParaRPr lang="af-ZA" sz="2000" dirty="0" smtClean="0"/>
          </a:p>
          <a:p>
            <a:pPr lvl="1" algn="just" eaLnBrk="1" hangingPunct="1"/>
            <a:r>
              <a:rPr lang="pt-PT" sz="2000" dirty="0" smtClean="0"/>
              <a:t>Perguntas de rastreio de tuberculose</a:t>
            </a:r>
          </a:p>
          <a:p>
            <a:pPr lvl="1" algn="just" eaLnBrk="1" hangingPunct="1">
              <a:buNone/>
            </a:pPr>
            <a:r>
              <a:rPr lang="pt-PT" sz="2000" dirty="0" smtClean="0"/>
              <a:t> </a:t>
            </a:r>
          </a:p>
          <a:p>
            <a:pPr eaLnBrk="1" hangingPunct="1"/>
            <a:endParaRPr lang="pt-P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Unidade 10.4&amp;amp;#x09;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Introdução&amp;quot;&quot;/&gt;&lt;property id=&quot;20307&quot; value=&quot;286&quot;/&gt;&lt;/object&gt;&lt;object type=&quot;3&quot; unique_id=&quot;10006&quot;&gt;&lt;property id=&quot;20148&quot; value=&quot;5&quot;/&gt;&lt;property id=&quot;20300&quot; value=&quot;Slide 3 - &amp;quot;Objectivos de Aprendizagem (1)&amp;quot;&quot;/&gt;&lt;property id=&quot;20307&quot; value=&quot;257&quot;/&gt;&lt;/object&gt;&lt;object type=&quot;3&quot; unique_id=&quot;10007&quot;&gt;&lt;property id=&quot;20148&quot; value=&quot;5&quot;/&gt;&lt;property id=&quot;20300&quot; value=&quot;Slide 4 - &amp;quot;Objectivos de Aprendizagem (2)&amp;quot;&quot;/&gt;&lt;property id=&quot;20307&quot; value=&quot;299&quot;/&gt;&lt;/object&gt;&lt;object type=&quot;3&quot; unique_id=&quot;10008&quot;&gt;&lt;property id=&quot;20148&quot; value=&quot;5&quot;/&gt;&lt;property id=&quot;20300&quot; value=&quot;Slide 5 - &amp;quot;&amp;#x0D;&amp;#x0A;Seguimento do Doente Seropositivo&amp;#x0D;&amp;#x0A;em TARV - Introdução&amp;#x0D;&amp;#x0A;&amp;quot;&quot;/&gt;&lt;property id=&quot;20307&quot; value=&quot;259&quot;/&gt;&lt;/object&gt;&lt;object type=&quot;3&quot; unique_id=&quot;10009&quot;&gt;&lt;property id=&quot;20148&quot; value=&quot;5&quot;/&gt;&lt;property id=&quot;20300&quot; value=&quot;Slide 6 - &amp;quot;&amp;#x0D;&amp;#x0A;&amp;#x0D;&amp;#x0A;Algoritmo para o Seguimento do Doente em TARV&amp;#x0D;&amp;#x0A;&amp;quot;&quot;/&gt;&lt;property id=&quot;20307&quot; value=&quot;301&quot;/&gt;&lt;/object&gt;&lt;object type=&quot;3&quot; unique_id=&quot;10010&quot;&gt;&lt;property id=&quot;20148&quot; value=&quot;5&quot;/&gt;&lt;property id=&quot;20300&quot; value=&quot;Slide 7 - &amp;quot;Passos a Seguir na Consulta de Seguimento do TARV (1)&amp;quot;&quot;/&gt;&lt;property id=&quot;20307&quot; value=&quot;290&quot;/&gt;&lt;/object&gt;&lt;object type=&quot;3&quot; unique_id=&quot;10011&quot;&gt;&lt;property id=&quot;20148&quot; value=&quot;5&quot;/&gt;&lt;property id=&quot;20300&quot; value=&quot;Slide 8 - &amp;quot;Passos a Seguir na Consulta de Seguimento do TARV (2)&amp;quot;&quot;/&gt;&lt;property id=&quot;20307&quot; value=&quot;291&quot;/&gt;&lt;/object&gt;&lt;object type=&quot;3&quot; unique_id=&quot;10012&quot;&gt;&lt;property id=&quot;20148&quot; value=&quot;5&quot;/&gt;&lt;property id=&quot;20300&quot; value=&quot;Slide 9 - &amp;quot;Passos a Seguir na Consulta de Seguimento do TARV (3)&amp;quot;&quot;/&gt;&lt;property id=&quot;20307&quot; value=&quot;292&quot;/&gt;&lt;/object&gt;&lt;object type=&quot;3&quot; unique_id=&quot;10013&quot;&gt;&lt;property id=&quot;20148&quot; value=&quot;5&quot;/&gt;&lt;property id=&quot;20300&quot; value=&quot;Slide 10 - &amp;quot;Passos a Seguir na Consulta de Seguimento do TARV (4)&amp;quot;&quot;/&gt;&lt;property id=&quot;20307&quot; value=&quot;293&quot;/&gt;&lt;/object&gt;&lt;object type=&quot;3&quot; unique_id=&quot;10014&quot;&gt;&lt;property id=&quot;20148&quot; value=&quot;5&quot;/&gt;&lt;property id=&quot;20300&quot; value=&quot;Slide 11 - &amp;quot;Passos a Seguir na Consulta de Seguimento do TARV (5)&amp;quot;&quot;/&gt;&lt;property id=&quot;20307&quot; value=&quot;294&quot;/&gt;&lt;/object&gt;&lt;object type=&quot;3&quot; unique_id=&quot;10015&quot;&gt;&lt;property id=&quot;20148&quot; value=&quot;5&quot;/&gt;&lt;property id=&quot;20300&quot; value=&quot;Slide 12 - &amp;quot;Passos a Seguir na Consulta de Seguimento do TARV (6)&amp;quot;&quot;/&gt;&lt;property id=&quot;20307&quot; value=&quot;296&quot;/&gt;&lt;/object&gt;&lt;object type=&quot;3&quot; unique_id=&quot;10016&quot;&gt;&lt;property id=&quot;20148&quot; value=&quot;5&quot;/&gt;&lt;property id=&quot;20300&quot; value=&quot;Slide 13 - &amp;quot;Seguimento: Calendário &amp;quot;&quot;/&gt;&lt;property id=&quot;20307&quot; value=&quot;277&quot;/&gt;&lt;/object&gt;&lt;object type=&quot;3&quot; unique_id=&quot;10017&quot;&gt;&lt;property id=&quot;20148&quot; value=&quot;5&quot;/&gt;&lt;property id=&quot;20300&quot; value=&quot;Slide 14 - &amp;quot;Investigações Laboratoriais Marcadas&amp;quot;&quot;/&gt;&lt;property id=&quot;20307&quot; value=&quot;263&quot;/&gt;&lt;/object&gt;&lt;object type=&quot;3&quot; unique_id=&quot;10018&quot;&gt;&lt;property id=&quot;20148&quot; value=&quot;5&quot;/&gt;&lt;property id=&quot;20300&quot; value=&quot;Slide 15 - &amp;quot;Actividade: Estudo de Caso&amp;quot;&quot;/&gt;&lt;property id=&quot;20307&quot; value=&quot;289&quot;/&gt;&lt;/object&gt;&lt;object type=&quot;3&quot; unique_id=&quot;10019&quot;&gt;&lt;property id=&quot;20148&quot; value=&quot;5&quot;/&gt;&lt;property id=&quot;20300&quot; value=&quot;Slide 16 - &amp;quot;Conclusões da Avaliação do Doente Durante o Seguimento (1)&amp;quot;&quot;/&gt;&lt;property id=&quot;20307&quot; value=&quot;265&quot;/&gt;&lt;/object&gt;&lt;object type=&quot;3&quot; unique_id=&quot;10020&quot;&gt;&lt;property id=&quot;20148&quot; value=&quot;5&quot;/&gt;&lt;property id=&quot;20300&quot; value=&quot;Slide 17 - &amp;quot;Conclusões da Avaliação do Doente Durante o Seguimento (2)&amp;quot;&quot;/&gt;&lt;property id=&quot;20307&quot; value=&quot;266&quot;/&gt;&lt;/object&gt;&lt;object type=&quot;3&quot; unique_id=&quot;10021&quot;&gt;&lt;property id=&quot;20148&quot; value=&quot;5&quot;/&gt;&lt;property id=&quot;20300&quot; value=&quot;Slide 18 - &amp;quot;Conclusões da Avaliação do Doente Durante o Seguimento (3)&amp;quot;&quot;/&gt;&lt;property id=&quot;20307&quot; value=&quot;267&quot;/&gt;&lt;/object&gt;&lt;object type=&quot;3&quot; unique_id=&quot;10022&quot;&gt;&lt;property id=&quot;20148&quot; value=&quot;5&quot;/&gt;&lt;property id=&quot;20300&quot; value=&quot;Slide 19 - &amp;quot;Características da Boa Resposta ao TARV&amp;quot;&quot;/&gt;&lt;property id=&quot;20307&quot; value=&quot;284&quot;/&gt;&lt;/object&gt;&lt;object type=&quot;3&quot; unique_id=&quot;10023&quot;&gt;&lt;property id=&quot;20148&quot; value=&quot;5&quot;/&gt;&lt;property id=&quot;20300&quot; value=&quot;Slide 20&quot;/&gt;&lt;property id=&quot;20307&quot; value=&quot;300&quot;/&gt;&lt;/object&gt;&lt;object type=&quot;3&quot; unique_id=&quot;10024&quot;&gt;&lt;property id=&quot;20148&quot; value=&quot;5&quot;/&gt;&lt;property id=&quot;20300&quot; value=&quot;Slide 21 - &amp;quot;Falência Terapêutica&amp;quot;&quot;/&gt;&lt;property id=&quot;20307&quot; value=&quot;268&quot;/&gt;&lt;/object&gt;&lt;object type=&quot;3&quot; unique_id=&quot;10025&quot;&gt;&lt;property id=&quot;20148&quot; value=&quot;5&quot;/&gt;&lt;property id=&quot;20300&quot; value=&quot;Slide 22 - &amp;quot;Falência Terapêutica: Definições&amp;quot;&quot;/&gt;&lt;property id=&quot;20307&quot; value=&quot;274&quot;/&gt;&lt;/object&gt;&lt;object type=&quot;3&quot; unique_id=&quot;10026&quot;&gt;&lt;property id=&quot;20148&quot; value=&quot;5&quot;/&gt;&lt;property id=&quot;20300&quot; value=&quot;Slide 23 - &amp;quot;Falência Imunológica&amp;quot;&quot;/&gt;&lt;property id=&quot;20307&quot; value=&quot;297&quot;/&gt;&lt;/object&gt;&lt;object type=&quot;3&quot; unique_id=&quot;10027&quot;&gt;&lt;property id=&quot;20148&quot; value=&quot;5&quot;/&gt;&lt;property id=&quot;20300&quot; value=&quot;Slide 24 - &amp;quot;Falência Clínica (1)&amp;quot;&quot;/&gt;&lt;property id=&quot;20307&quot; value=&quot;270&quot;/&gt;&lt;/object&gt;&lt;object type=&quot;3&quot; unique_id=&quot;10028&quot;&gt;&lt;property id=&quot;20148&quot; value=&quot;5&quot;/&gt;&lt;property id=&quot;20300&quot; value=&quot;Slide 25 - &amp;quot;Falência Clínica (2)&amp;quot;&quot;/&gt;&lt;property id=&quot;20307&quot; value=&quot;271&quot;/&gt;&lt;/object&gt;&lt;object type=&quot;3&quot; unique_id=&quot;10029&quot;&gt;&lt;property id=&quot;20148&quot; value=&quot;5&quot;/&gt;&lt;property id=&quot;20300&quot; value=&quot;Slide 26 - &amp;quot;Falência Clínica (3)&amp;quot;&quot;/&gt;&lt;property id=&quot;20307&quot; value=&quot;272&quot;/&gt;&lt;/object&gt;&lt;object type=&quot;3&quot; unique_id=&quot;10030&quot;&gt;&lt;property id=&quot;20148&quot; value=&quot;5&quot;/&gt;&lt;property id=&quot;20300&quot; value=&quot;Slide 27 - &amp;quot;Combinação da Informação: Falência Clínica + Imunológica&amp;quot;&quot;/&gt;&lt;property id=&quot;20307&quot; value=&quot;275&quot;/&gt;&lt;/object&gt;&lt;object type=&quot;3&quot; unique_id=&quot;10031&quot;&gt;&lt;property id=&quot;20148&quot; value=&quot;5&quot;/&gt;&lt;property id=&quot;20300&quot; value=&quot;Slide 28 - &amp;quot;Considerações&amp;quot;&quot;/&gt;&lt;property id=&quot;20307&quot; value=&quot;298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1785</TotalTime>
  <Words>1651</Words>
  <Application>Microsoft Office PowerPoint</Application>
  <PresentationFormat>On-screen Show (4:3)</PresentationFormat>
  <Paragraphs>175</Paragraphs>
  <Slides>28</Slides>
  <Notes>27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MISAU</vt:lpstr>
      <vt:lpstr>1_TBOI Landscape Draft</vt:lpstr>
      <vt:lpstr>Picture</vt:lpstr>
      <vt:lpstr>Worksheet</vt:lpstr>
      <vt:lpstr>Unidade 10.4 </vt:lpstr>
      <vt:lpstr>Introdução</vt:lpstr>
      <vt:lpstr>Objectivos de Aprendizagem (1)</vt:lpstr>
      <vt:lpstr>Objectivos de Aprendizagem (2)</vt:lpstr>
      <vt:lpstr> Seguimento do Doente Seropositivo em TARV - Introdução </vt:lpstr>
      <vt:lpstr>  Algoritmo para o Seguimento do Doente em TARV </vt:lpstr>
      <vt:lpstr>Passos a Seguir na Consulta de Seguimento do TARV (1)</vt:lpstr>
      <vt:lpstr>Passos a Seguir na Consulta de Seguimento do TARV (2)</vt:lpstr>
      <vt:lpstr>Passos a Seguir na Consulta de Seguimento do TARV (3)</vt:lpstr>
      <vt:lpstr>Passos a Seguir na Consulta de Seguimento do TARV (4)</vt:lpstr>
      <vt:lpstr>Passos a Seguir na Consulta de Seguimento do TARV (5)</vt:lpstr>
      <vt:lpstr>Passos a Seguir na Consulta de Seguimento do TARV (6)</vt:lpstr>
      <vt:lpstr>Seguimento: Calendario</vt:lpstr>
      <vt:lpstr>Investigações Laboratoriais Marcadas</vt:lpstr>
      <vt:lpstr>Actividade: Estudo de Caso</vt:lpstr>
      <vt:lpstr>Conclusões da Avaliação do Doente Durante o Seguimento (1)</vt:lpstr>
      <vt:lpstr>Conclusões da Avaliação do Doente Durante o Seguimento (2)</vt:lpstr>
      <vt:lpstr>Conclusões da Avaliação do Doente Durante o Seguimento (3)</vt:lpstr>
      <vt:lpstr>Características da Boa Resposta ao TARV</vt:lpstr>
      <vt:lpstr>Slide 20</vt:lpstr>
      <vt:lpstr>Falência Terapêutica</vt:lpstr>
      <vt:lpstr>Falência Terapêutica: Definições</vt:lpstr>
      <vt:lpstr>Falência Imunológica</vt:lpstr>
      <vt:lpstr>Falência Clínica (1)</vt:lpstr>
      <vt:lpstr>Falência Clínica (2)</vt:lpstr>
      <vt:lpstr>Falência Clínica (3)</vt:lpstr>
      <vt:lpstr>Combinação da Informação: Falência Clínica + Imunológica</vt:lpstr>
      <vt:lpstr>Pontos-chave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15</dc:title>
  <dc:creator>Maria Ruano</dc:creator>
  <cp:lastModifiedBy>pilarm</cp:lastModifiedBy>
  <cp:revision>157</cp:revision>
  <dcterms:created xsi:type="dcterms:W3CDTF">2006-08-16T00:00:00Z</dcterms:created>
  <dcterms:modified xsi:type="dcterms:W3CDTF">2013-02-20T19:35:25Z</dcterms:modified>
</cp:coreProperties>
</file>