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5"/>
  </p:notesMasterIdLst>
  <p:handoutMasterIdLst>
    <p:handoutMasterId r:id="rId36"/>
  </p:handoutMasterIdLst>
  <p:sldIdLst>
    <p:sldId id="257" r:id="rId3"/>
    <p:sldId id="274" r:id="rId4"/>
    <p:sldId id="302" r:id="rId5"/>
    <p:sldId id="258" r:id="rId6"/>
    <p:sldId id="275" r:id="rId7"/>
    <p:sldId id="281" r:id="rId8"/>
    <p:sldId id="272" r:id="rId9"/>
    <p:sldId id="282" r:id="rId10"/>
    <p:sldId id="283" r:id="rId11"/>
    <p:sldId id="284" r:id="rId12"/>
    <p:sldId id="261" r:id="rId13"/>
    <p:sldId id="285" r:id="rId14"/>
    <p:sldId id="299" r:id="rId15"/>
    <p:sldId id="300" r:id="rId16"/>
    <p:sldId id="301" r:id="rId17"/>
    <p:sldId id="267" r:id="rId18"/>
    <p:sldId id="286" r:id="rId19"/>
    <p:sldId id="287" r:id="rId20"/>
    <p:sldId id="288" r:id="rId21"/>
    <p:sldId id="289" r:id="rId22"/>
    <p:sldId id="290" r:id="rId23"/>
    <p:sldId id="297" r:id="rId24"/>
    <p:sldId id="291" r:id="rId25"/>
    <p:sldId id="298" r:id="rId26"/>
    <p:sldId id="292" r:id="rId27"/>
    <p:sldId id="293" r:id="rId28"/>
    <p:sldId id="303" r:id="rId29"/>
    <p:sldId id="294" r:id="rId30"/>
    <p:sldId id="295" r:id="rId31"/>
    <p:sldId id="296" r:id="rId32"/>
    <p:sldId id="276" r:id="rId33"/>
    <p:sldId id="273" r:id="rId34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75627" autoAdjust="0"/>
  </p:normalViewPr>
  <p:slideViewPr>
    <p:cSldViewPr>
      <p:cViewPr>
        <p:scale>
          <a:sx n="66" d="100"/>
          <a:sy n="66" d="100"/>
        </p:scale>
        <p:origin x="-150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0"/>
    </p:cViewPr>
  </p:sorter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A346F-9379-4A8F-BF69-F3E146E51412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CA6D0-AACE-46EF-B49A-AA70E5A07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D61255-9EF8-44E4-94E4-6195396C31CB}" type="datetimeFigureOut">
              <a:rPr lang="af-ZA"/>
              <a:pPr>
                <a:defRPr/>
              </a:pPr>
              <a:t>2013/02/24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E87385-D3A6-4DCB-8B80-12CD29CA3D8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6E6D78-0810-4A91-B3E7-F17DB8D77BB4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A4CE1E-08A1-467E-A823-A584016CBB46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7FF3B2-28DE-4A51-9D57-277E41549136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Instruções para o Docente:</a:t>
            </a:r>
            <a:endParaRPr lang="pt-PT" i="1" dirty="0" smtClean="0"/>
          </a:p>
          <a:p>
            <a:r>
              <a:rPr lang="pt-PT" dirty="0" smtClean="0"/>
              <a:t>Peça aos formandos para consultarem as tabelas 1 e 2 em anexo na Unidade 10.5 de Reacções Adversas</a:t>
            </a:r>
            <a:r>
              <a:rPr lang="pt-PT" b="1" dirty="0" smtClean="0"/>
              <a:t> </a:t>
            </a:r>
            <a:r>
              <a:rPr lang="pt-PT" dirty="0" smtClean="0"/>
              <a:t>no Manual de Referência.</a:t>
            </a:r>
          </a:p>
          <a:p>
            <a:r>
              <a:rPr lang="pt-PT" dirty="0" smtClean="0">
                <a:solidFill>
                  <a:srgbClr val="FF0000"/>
                </a:solidFill>
              </a:rPr>
              <a:t>Conceda uns minutos para uma leitura individual.</a:t>
            </a:r>
          </a:p>
          <a:p>
            <a:r>
              <a:rPr lang="pt-PT" dirty="0" smtClean="0">
                <a:solidFill>
                  <a:srgbClr val="FF0000"/>
                </a:solidFill>
              </a:rPr>
              <a:t>Depois pergunte aos formandos como funcionam as tabelas 1 e 2</a:t>
            </a:r>
          </a:p>
          <a:p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6F2729-A1DD-4485-BFCD-AD2F8F7DA465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630B2-0570-45BC-9410-199F30E2B2C6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P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EECEC7-26D8-4ACF-ABA5-599C69075430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t-P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Instruções para o Docente:</a:t>
            </a:r>
          </a:p>
          <a:p>
            <a:pPr>
              <a:buFontTx/>
              <a:buChar char="•"/>
            </a:pPr>
            <a:r>
              <a:rPr lang="pt-PT" dirty="0" smtClean="0"/>
              <a:t>Peça aos formandos para consultarem a folha de exercícios da unidade 10.5 “Uso das tabelas de RAM” do Caderno de Exercícios.</a:t>
            </a:r>
          </a:p>
          <a:p>
            <a:pPr>
              <a:buFontTx/>
              <a:buChar char="•"/>
            </a:pPr>
            <a:r>
              <a:rPr lang="pt-BR" dirty="0" smtClean="0"/>
              <a:t>Consulte as instruções na Folha de Exercícios a seguir para realizar a actividade.</a:t>
            </a: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FF16E6-185B-42BB-A229-1A06F2145AED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t-P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DDC5AD-F27F-4BE3-8E5B-88DC03F0021D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t-P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b="1" dirty="0" smtClean="0"/>
          </a:p>
          <a:p>
            <a:r>
              <a:rPr lang="pt-PT" b="1" dirty="0" smtClean="0"/>
              <a:t>Informação para o Docente:</a:t>
            </a:r>
          </a:p>
          <a:p>
            <a:r>
              <a:rPr lang="pt-PT" dirty="0" smtClean="0"/>
              <a:t>Peça aos formandos para consultarem os anexos da Unidade sobre Reacções Adversas do Manual de Referência, onde irão encontrar as tabelas que classificam a gravidade das reacções adversas (clínicas na tabela XI; laboratoriais na tabela X)</a:t>
            </a:r>
          </a:p>
          <a:p>
            <a:endParaRPr lang="pt-PT" dirty="0" smtClean="0"/>
          </a:p>
          <a:p>
            <a:r>
              <a:rPr lang="pt-PT" b="1" dirty="0" smtClean="0"/>
              <a:t>Fonte:</a:t>
            </a:r>
          </a:p>
          <a:p>
            <a:r>
              <a:rPr lang="pt-PT" dirty="0" smtClean="0"/>
              <a:t>Guia de Bolso. Tratamento anti-retroviral e infecções oportunistas do adulto e adolescente. MISAU. Páginas 29 e 30.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1D506D-8F48-4BFD-ADA0-545C36A63F5D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Informação para o Docente:</a:t>
            </a:r>
          </a:p>
          <a:p>
            <a:r>
              <a:rPr lang="pt-PT" dirty="0" smtClean="0"/>
              <a:t>Peça aos formandos para consultarem os anexos da Unidade sobre Reacções Adversas do Manual de Referência, onde irão encontrar as tabelas que classificam a gravidade das reacções adversas (clínicas na tabela XI; laboratoriais na tabela X)</a:t>
            </a:r>
          </a:p>
          <a:p>
            <a:endParaRPr lang="pt-PT" dirty="0" smtClean="0"/>
          </a:p>
          <a:p>
            <a:r>
              <a:rPr lang="pt-PT" b="1" dirty="0" smtClean="0"/>
              <a:t>Fonte:</a:t>
            </a:r>
          </a:p>
          <a:p>
            <a:r>
              <a:rPr lang="pt-PT" dirty="0" smtClean="0"/>
              <a:t>Guia de Bolso. Tratamento anti-retroviral e infecções oportunistas do adulto e adolescente. MISAU.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59A77D-B560-4DFC-85D5-AE1B1AB80D11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759C57-A03A-46B2-972E-18CA9AFCF9B9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t-P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EDA7F3-589C-4109-83D0-946B0608ADAA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E46673-22A2-4E2D-A27A-0E84DEFD1FB6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7882F1-D1C1-42BF-9084-1509D3974D24}" type="slidenum">
              <a:rPr lang="en-US" smtClean="0">
                <a:latin typeface="Arial" pitchFamily="34" charset="0"/>
              </a:rPr>
              <a:pPr>
                <a:defRPr/>
              </a:pPr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CBB5F6-26A7-4616-895A-6488819E3A01}" type="slidenum">
              <a:rPr lang="en-US" smtClean="0">
                <a:latin typeface="Arial" pitchFamily="34" charset="0"/>
              </a:rPr>
              <a:pPr>
                <a:defRPr/>
              </a:pPr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18CF09-1377-4840-8A59-61D80E162A6F}" type="slidenum">
              <a:rPr lang="en-US" smtClean="0">
                <a:latin typeface="Arial" pitchFamily="34" charset="0"/>
              </a:rPr>
              <a:pPr>
                <a:defRPr/>
              </a:pPr>
              <a:t>23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Informações adicionais:</a:t>
            </a:r>
            <a:endParaRPr lang="pt-PT" dirty="0" smtClean="0">
              <a:latin typeface="Arial" pitchFamily="34" charset="0"/>
            </a:endParaRPr>
          </a:p>
          <a:p>
            <a:pPr eaLnBrk="1" hangingPunct="1"/>
            <a:r>
              <a:rPr lang="pt-PT" dirty="0" smtClean="0">
                <a:latin typeface="Arial" pitchFamily="34" charset="0"/>
              </a:rPr>
              <a:t>A suspensão sequencial dos ARVs tem como objectivo evitar a aparição de resistências ao tratamento (a vida média da Nevirapina </a:t>
            </a:r>
            <a:r>
              <a:rPr lang="pt-PT" dirty="0" smtClean="0"/>
              <a:t>é</a:t>
            </a:r>
            <a:r>
              <a:rPr lang="pt-PT" dirty="0" smtClean="0">
                <a:latin typeface="Arial" pitchFamily="34" charset="0"/>
              </a:rPr>
              <a:t> muito mais longa).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A9A141-B827-40A9-9079-129E4A999F6F}" type="slidenum">
              <a:rPr lang="en-US" smtClean="0">
                <a:latin typeface="Arial" pitchFamily="34" charset="0"/>
              </a:rPr>
              <a:pPr>
                <a:defRPr/>
              </a:pPr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745610-4DF9-4354-AB3D-9818933ABD8A}" type="slidenum">
              <a:rPr lang="en-US" smtClean="0">
                <a:latin typeface="Arial" pitchFamily="34" charset="0"/>
              </a:rPr>
              <a:pPr>
                <a:defRPr/>
              </a:pPr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0CC2F6-701D-49D8-AE92-048945F2E493}" type="slidenum">
              <a:rPr lang="pt-PT" smtClean="0"/>
              <a:pPr>
                <a:defRPr/>
              </a:pPr>
              <a:t>26</a:t>
            </a:fld>
            <a:endParaRPr lang="pt-PT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397416-3C2D-4A86-940F-DE26D806A3A1}" type="slidenum">
              <a:rPr lang="en-US" smtClean="0">
                <a:latin typeface="Arial" pitchFamily="34" charset="0"/>
              </a:rPr>
              <a:pPr>
                <a:defRPr/>
              </a:pPr>
              <a:t>27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397416-3C2D-4A86-940F-DE26D806A3A1}" type="slidenum">
              <a:rPr lang="en-US" smtClean="0">
                <a:latin typeface="Arial" pitchFamily="34" charset="0"/>
              </a:rPr>
              <a:pPr>
                <a:defRPr/>
              </a:pPr>
              <a:t>28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ED2742-D5B9-4FB0-A4E7-6305ADD1B34A}" type="slidenum">
              <a:rPr lang="en-US" smtClean="0">
                <a:latin typeface="Arial" pitchFamily="34" charset="0"/>
              </a:rPr>
              <a:pPr>
                <a:defRPr/>
              </a:pPr>
              <a:t>29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C99A38-1136-4551-A3DA-552E8EC67F80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B455D-E7EA-47DA-9B78-6FF217743D75}" type="slidenum">
              <a:rPr lang="en-US" smtClean="0">
                <a:latin typeface="Arial" pitchFamily="34" charset="0"/>
              </a:rPr>
              <a:pPr>
                <a:defRPr/>
              </a:pPr>
              <a:t>30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smtClean="0"/>
              <a:t>Instruções para o Docente:</a:t>
            </a:r>
            <a:endParaRPr lang="af-ZA" smtClean="0"/>
          </a:p>
          <a:p>
            <a:pPr>
              <a:buFontTx/>
              <a:buChar char="•"/>
            </a:pPr>
            <a:r>
              <a:rPr lang="pt-PT" i="1" smtClean="0"/>
              <a:t> </a:t>
            </a:r>
            <a:r>
              <a:rPr lang="pt-PT" smtClean="0"/>
              <a:t>Peça aos formandos para consultarem a folha de exercícios da unidade 10.5 “Casos clínicos sobre Reacções Adversas aos Fármacos” do Caderno de Exercícios</a:t>
            </a:r>
          </a:p>
          <a:p>
            <a:pPr>
              <a:buFontTx/>
              <a:buChar char="•"/>
            </a:pPr>
            <a:r>
              <a:rPr lang="pt-BR" smtClean="0"/>
              <a:t> Consulte as instruções na folha de exercícios a seguir para realizar a actividade</a:t>
            </a:r>
          </a:p>
          <a:p>
            <a:endParaRPr lang="en-US" smtClean="0">
              <a:latin typeface="Arial" pitchFamily="34" charset="0"/>
              <a:ea typeface="MS PGothic" pitchFamily="34" charset="-128"/>
            </a:endParaRPr>
          </a:p>
          <a:p>
            <a:endParaRPr lang="af-ZA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DA0910-890B-4FF1-9E44-2597634762BE}" type="slidenum">
              <a:rPr lang="pt-PT" smtClean="0"/>
              <a:pPr>
                <a:defRPr/>
              </a:pPr>
              <a:t>31</a:t>
            </a:fld>
            <a:endParaRPr lang="pt-PT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9925BC-2BA6-49F7-83D2-7DF6764F594D}" type="slidenum">
              <a:rPr lang="pt-PT" smtClean="0"/>
              <a:pPr>
                <a:defRPr/>
              </a:pPr>
              <a:t>32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92A1D8-035A-4A4E-87CD-A09C320BB5D0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2EAE0D-A0BF-4AF7-93F7-6DB0AE713F9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AE7CC5-D2DD-4718-B000-8BD77BB69AB2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14735E-C9C6-4805-88BF-5BDD0471BE49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E8526B-5DE0-4B4B-BB1F-BCAF77BD5331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Docente:  </a:t>
            </a:r>
            <a:endParaRPr lang="pt-PT" dirty="0" smtClean="0"/>
          </a:p>
          <a:p>
            <a:pPr algn="just" eaLnBrk="1" hangingPunct="1">
              <a:lnSpc>
                <a:spcPct val="150000"/>
              </a:lnSpc>
              <a:buFontTx/>
              <a:buChar char="•"/>
            </a:pPr>
            <a:r>
              <a:rPr lang="pt-PT" dirty="0" smtClean="0"/>
              <a:t>Quando é que começou a tomar o medicamento ou os medicamentos?</a:t>
            </a:r>
          </a:p>
          <a:p>
            <a:pPr algn="just" eaLnBrk="1" hangingPunct="1">
              <a:lnSpc>
                <a:spcPct val="150000"/>
              </a:lnSpc>
              <a:buFontTx/>
              <a:buChar char="•"/>
            </a:pPr>
            <a:r>
              <a:rPr lang="pt-PT" dirty="0" smtClean="0"/>
              <a:t>O possível efeito adverso (clínico ou laboratorial) começou antes ou depois de iniciar o medicamento? (Qual foi a altura exacta?)</a:t>
            </a:r>
          </a:p>
          <a:p>
            <a:pPr algn="just" eaLnBrk="1" hangingPunct="1">
              <a:lnSpc>
                <a:spcPct val="150000"/>
              </a:lnSpc>
              <a:buFontTx/>
              <a:buChar char="•"/>
            </a:pPr>
            <a:r>
              <a:rPr lang="pt-PT" dirty="0" smtClean="0"/>
              <a:t>O possível efeito adverso começou no momento esperado (cedo ou tarde)?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pt-PT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30B747-772B-4D5C-9EEF-7D4C2E061BB6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AD5BADF-9BEF-45B9-8884-3D369931BDFA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0F4FEE4-ABB0-4F7E-9048-F63BBF7E5FED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6115BDD2-5AA4-4655-BB83-D03D768DEAB0}" type="slidenum">
              <a:rPr lang="en-US" sz="1200"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Arial" charset="0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  <p:sldLayoutId id="2147484187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1752600"/>
            <a:ext cx="7772400" cy="1470025"/>
          </a:xfrm>
        </p:spPr>
        <p:txBody>
          <a:bodyPr/>
          <a:lstStyle/>
          <a:p>
            <a:pPr algn="ctr" eaLnBrk="1" hangingPunct="1"/>
            <a:r>
              <a:rPr lang="pt-PT" sz="4000" dirty="0" smtClean="0"/>
              <a:t>Unidade 10.5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752600" y="2895600"/>
            <a:ext cx="6400800" cy="1752600"/>
          </a:xfrm>
        </p:spPr>
        <p:txBody>
          <a:bodyPr/>
          <a:lstStyle/>
          <a:p>
            <a:pPr eaLnBrk="1" hangingPunct="1"/>
            <a:r>
              <a:rPr lang="pt-PT" sz="3600" dirty="0" smtClean="0"/>
              <a:t>Reacções Adversas a</a:t>
            </a:r>
            <a:r>
              <a:rPr lang="pt-BR" sz="3600" dirty="0" smtClean="0"/>
              <a:t> Medicamentos</a:t>
            </a:r>
            <a:endParaRPr lang="pt-PT" sz="3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Exame Físico: Busca Activa de Reacções Adversas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t-PT" sz="3200" dirty="0" smtClean="0"/>
              <a:t>Examinar:</a:t>
            </a:r>
          </a:p>
          <a:p>
            <a:pPr lvl="1">
              <a:defRPr/>
            </a:pPr>
            <a:r>
              <a:rPr lang="pt-PT" sz="3200" dirty="0" smtClean="0"/>
              <a:t>Palidez</a:t>
            </a:r>
            <a:endParaRPr lang="af-ZA" sz="3200" dirty="0" smtClean="0"/>
          </a:p>
          <a:p>
            <a:pPr lvl="1">
              <a:defRPr/>
            </a:pPr>
            <a:r>
              <a:rPr lang="pt-PT" sz="3200" dirty="0" err="1" smtClean="0"/>
              <a:t>Taquipneia</a:t>
            </a:r>
            <a:r>
              <a:rPr lang="pt-PT" sz="3200" dirty="0" smtClean="0"/>
              <a:t> </a:t>
            </a:r>
            <a:endParaRPr lang="af-ZA" sz="3200" dirty="0" smtClean="0"/>
          </a:p>
          <a:p>
            <a:pPr lvl="1">
              <a:defRPr/>
            </a:pPr>
            <a:r>
              <a:rPr lang="pt-PT" sz="3200" dirty="0" smtClean="0"/>
              <a:t>Linfadenopatia</a:t>
            </a:r>
            <a:endParaRPr lang="af-ZA" sz="3200" dirty="0" smtClean="0"/>
          </a:p>
          <a:p>
            <a:pPr lvl="1">
              <a:defRPr/>
            </a:pPr>
            <a:r>
              <a:rPr lang="pt-PT" sz="3200" dirty="0" smtClean="0"/>
              <a:t>Erupção cutânea</a:t>
            </a:r>
            <a:endParaRPr lang="af-ZA" sz="3200" dirty="0" smtClean="0"/>
          </a:p>
          <a:p>
            <a:pPr lvl="1">
              <a:defRPr/>
            </a:pPr>
            <a:r>
              <a:rPr lang="pt-PT" sz="3200" dirty="0" smtClean="0"/>
              <a:t>Icterícia, Hepatomegalia, Dor abdominal</a:t>
            </a:r>
            <a:endParaRPr lang="af-ZA" sz="3200" dirty="0" smtClean="0"/>
          </a:p>
          <a:p>
            <a:pPr lvl="1">
              <a:defRPr/>
            </a:pPr>
            <a:r>
              <a:rPr lang="pt-PT" sz="3200" dirty="0" smtClean="0"/>
              <a:t>Perda da sensibilidade ou dos reflexos das pernas</a:t>
            </a:r>
          </a:p>
          <a:p>
            <a:pPr lvl="1">
              <a:defRPr/>
            </a:pPr>
            <a:r>
              <a:rPr lang="pt-PT" sz="3200" dirty="0" smtClean="0"/>
              <a:t>Edemas</a:t>
            </a:r>
          </a:p>
          <a:p>
            <a:pPr lvl="1">
              <a:defRPr/>
            </a:pPr>
            <a:endParaRPr lang="pt-PT" sz="3200" dirty="0" smtClean="0">
              <a:solidFill>
                <a:srgbClr val="FF0000"/>
              </a:solidFill>
            </a:endParaRPr>
          </a:p>
          <a:p>
            <a:pPr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Diagnóstico Diferencial das Reacções Adversas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O clínico deve considerar outras possíveis causas dos sinais ou sintomas (diagnóstico diferencial): 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3200" dirty="0" smtClean="0"/>
              <a:t>Doença infecciosa (oportunista ou não)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3200" dirty="0" smtClean="0"/>
              <a:t>Síndrome de Imuno-restauração (SIR)</a:t>
            </a:r>
          </a:p>
          <a:p>
            <a:pPr eaLnBrk="1" hangingPunct="1">
              <a:lnSpc>
                <a:spcPct val="150000"/>
              </a:lnSpc>
            </a:pPr>
            <a:endParaRPr lang="pt-PT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pitchFamily="34" charset="0"/>
              <a:buChar char="–"/>
            </a:pPr>
            <a:endParaRPr lang="pt-PT" dirty="0" smtClean="0"/>
          </a:p>
          <a:p>
            <a:pPr lvl="1" eaLnBrk="1" hangingPunct="1">
              <a:buFont typeface="Arial" pitchFamily="34" charset="0"/>
              <a:buChar char="–"/>
            </a:pPr>
            <a:endParaRPr lang="pt-PT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pt-PT" sz="4000" dirty="0" smtClean="0"/>
              <a:t>Abordagem das Tabelas de Reacções Adversas</a:t>
            </a:r>
            <a:endParaRPr lang="en-US" sz="40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f-ZA" smtClean="0"/>
          </a:p>
          <a:p>
            <a:endParaRPr lang="af-ZA" smtClean="0">
              <a:solidFill>
                <a:srgbClr val="92D050"/>
              </a:solidFill>
            </a:endParaRPr>
          </a:p>
          <a:p>
            <a:pPr>
              <a:lnSpc>
                <a:spcPct val="150000"/>
              </a:lnSpc>
            </a:pPr>
            <a:r>
              <a:rPr lang="pt-PT" sz="3200" smtClean="0">
                <a:solidFill>
                  <a:srgbClr val="92D050"/>
                </a:solidFill>
              </a:rPr>
              <a:t>   </a:t>
            </a:r>
            <a:endParaRPr lang="pt-PT" sz="36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Abordagem das Tabelas de RAM (1)</a:t>
            </a:r>
            <a:endParaRPr lang="pt-PT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1" indent="-228600">
              <a:buFontTx/>
              <a:buNone/>
              <a:defRPr/>
            </a:pPr>
            <a:r>
              <a:rPr lang="pt-PT" b="1" dirty="0" smtClean="0"/>
              <a:t>	</a:t>
            </a:r>
          </a:p>
          <a:p>
            <a:pPr marL="685800" lvl="1" indent="-228600" algn="just">
              <a:lnSpc>
                <a:spcPct val="150000"/>
              </a:lnSpc>
              <a:buFontTx/>
              <a:buNone/>
              <a:defRPr/>
            </a:pPr>
            <a:r>
              <a:rPr lang="pt-PT" sz="2800" b="1" dirty="0" smtClean="0"/>
              <a:t>Tabela 1: </a:t>
            </a:r>
            <a:r>
              <a:rPr lang="pt-PT" sz="2800" dirty="0" smtClean="0"/>
              <a:t>Sinais e sintomas de possível reacção adversa a fármacos que possam estar implicados. Esta tabela permite ao clínico relacionar um sinal ou sintoma que o doente refira com certos fármacos. 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pt-PT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pt-PT" dirty="0" smtClean="0"/>
          </a:p>
          <a:p>
            <a:pPr lvl="1" eaLnBrk="1" hangingPunct="1">
              <a:buFont typeface="Arial" charset="0"/>
              <a:buChar char="–"/>
              <a:defRPr/>
            </a:pPr>
            <a:endParaRPr lang="pt-PT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Abordagem das Tabelas de RAM (2)</a:t>
            </a:r>
            <a:endParaRPr lang="pt-PT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1" indent="-228600">
              <a:buFontTx/>
              <a:buNone/>
              <a:defRPr/>
            </a:pPr>
            <a:r>
              <a:rPr lang="pt-PT" b="1" dirty="0" smtClean="0"/>
              <a:t>	</a:t>
            </a:r>
          </a:p>
          <a:p>
            <a:pPr marL="685800" lvl="1" indent="-228600" algn="just">
              <a:lnSpc>
                <a:spcPct val="150000"/>
              </a:lnSpc>
              <a:buFontTx/>
              <a:buNone/>
              <a:defRPr/>
            </a:pPr>
            <a:r>
              <a:rPr lang="pt-PT" b="1" dirty="0" smtClean="0"/>
              <a:t>Tabela 2: </a:t>
            </a:r>
            <a:r>
              <a:rPr lang="pt-PT" sz="2800" kern="1200" dirty="0" smtClean="0"/>
              <a:t>Fármacos usados nos doentes HIV, seus efeitos adversos mais frequentes e manejo dos mesmos (1</a:t>
            </a:r>
            <a:r>
              <a:rPr lang="pt-PT" sz="2800" kern="1200" baseline="30000" dirty="0" smtClean="0"/>
              <a:t>a</a:t>
            </a:r>
            <a:r>
              <a:rPr lang="pt-PT" sz="2800" kern="1200" dirty="0" smtClean="0"/>
              <a:t> linha, 1</a:t>
            </a:r>
            <a:r>
              <a:rPr lang="pt-PT" sz="2800" kern="1200" baseline="30000" dirty="0" smtClean="0"/>
              <a:t>a</a:t>
            </a:r>
            <a:r>
              <a:rPr lang="pt-PT" sz="2800" kern="1200" dirty="0" smtClean="0"/>
              <a:t> linha alternativa, fármacos para TB, profilaxia de </a:t>
            </a:r>
            <a:r>
              <a:rPr lang="pt-PT" sz="2800" kern="1200" dirty="0" err="1" smtClean="0"/>
              <a:t>IOs</a:t>
            </a:r>
            <a:r>
              <a:rPr lang="pt-PT" sz="2800" kern="1200" dirty="0" smtClean="0"/>
              <a:t>) </a:t>
            </a:r>
            <a:endParaRPr lang="pt-PT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charset="0"/>
              <a:buChar char="–"/>
              <a:defRPr/>
            </a:pPr>
            <a:endParaRPr lang="pt-PT" dirty="0" smtClean="0"/>
          </a:p>
          <a:p>
            <a:pPr lvl="1" eaLnBrk="1" hangingPunct="1">
              <a:buFont typeface="Arial" charset="0"/>
              <a:buChar char="–"/>
              <a:defRPr/>
            </a:pPr>
            <a:endParaRPr lang="pt-PT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3600" b="1" dirty="0" smtClean="0"/>
              <a:t>Folha de exercícios </a:t>
            </a:r>
            <a:r>
              <a:rPr lang="pt-PT" sz="3600" dirty="0" smtClean="0"/>
              <a:t>- Uso das tabelas de RAM</a:t>
            </a:r>
          </a:p>
          <a:p>
            <a:pPr algn="just">
              <a:lnSpc>
                <a:spcPct val="150000"/>
              </a:lnSpc>
            </a:pPr>
            <a:r>
              <a:rPr lang="pt-PT" sz="3600" b="1" dirty="0" smtClean="0"/>
              <a:t>Pontos para Discussão: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400" dirty="0" smtClean="0"/>
              <a:t>Caso 1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400" dirty="0" smtClean="0"/>
              <a:t>Uso de tabelas de </a:t>
            </a:r>
            <a:r>
              <a:rPr lang="pt-PT" sz="3400" dirty="0" err="1" smtClean="0"/>
              <a:t>RAM</a:t>
            </a:r>
            <a:endParaRPr lang="pt-PT" sz="3400" dirty="0" smtClean="0"/>
          </a:p>
          <a:p>
            <a:pPr lvl="1" eaLnBrk="1" hangingPunct="1">
              <a:buFont typeface="Arial" pitchFamily="34" charset="0"/>
              <a:buChar char="–"/>
            </a:pPr>
            <a:endParaRPr lang="pt-PT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Classificação dos Graus de Gravidade de Reacções Adversas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dirty="0" smtClean="0"/>
              <a:t>Quatro categorias de reacção adversa ao </a:t>
            </a:r>
            <a:r>
              <a:rPr lang="pt-PT" b="1" dirty="0" smtClean="0"/>
              <a:t>TARV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 Grau 1: leves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 Grau 2: moderadas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 Grau 3: graves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 Grau 4: graves com risco de vida</a:t>
            </a:r>
            <a:endParaRPr lang="pt-PT" dirty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pt-PT" b="1" dirty="0" smtClean="0"/>
              <a:t>Outros medicamentos </a:t>
            </a:r>
            <a:r>
              <a:rPr lang="pt-PT" dirty="0" smtClean="0"/>
              <a:t>(</a:t>
            </a:r>
            <a:r>
              <a:rPr lang="pt-PT" dirty="0" err="1" smtClean="0"/>
              <a:t>CTZ</a:t>
            </a:r>
            <a:r>
              <a:rPr lang="pt-PT" dirty="0" smtClean="0"/>
              <a:t>, medicamentos para TB): classificação e manejo das reacções adversas semelhantes.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Gravidade das Reacções Adversas (Clínica)</a:t>
            </a:r>
          </a:p>
        </p:txBody>
      </p:sp>
      <p:pic>
        <p:nvPicPr>
          <p:cNvPr id="21507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1600200"/>
            <a:ext cx="78486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Gravidade das Reacções Adversas (Laboratório)</a:t>
            </a:r>
          </a:p>
        </p:txBody>
      </p:sp>
      <p:pic>
        <p:nvPicPr>
          <p:cNvPr id="22531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76000" y="2466300"/>
            <a:ext cx="6192000" cy="2916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pt-PT" smtClean="0"/>
              <a:t>Conduta de Acordo com o Grau de Reacção Adversa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Considere sempre o diagnóstico diferencial e  investigue outras possíveis causas da anormalidade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Trate com base nos sintomas e vigie de perto se a reacção for de grau 1 e 2;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Consulte o médico ou refira, se a reacção for de grau 3 ou 4;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dirty="0" smtClean="0"/>
              <a:t>Consulte o médico se o doente estiver a tomar medicamentos para TB e </a:t>
            </a:r>
            <a:r>
              <a:rPr lang="pt-PT" dirty="0" err="1" smtClean="0"/>
              <a:t>TARV</a:t>
            </a:r>
            <a:r>
              <a:rPr lang="pt-PT" dirty="0" smtClean="0">
                <a:solidFill>
                  <a:srgbClr val="FF0000"/>
                </a:solidFill>
              </a:rPr>
              <a:t>.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 (1)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 primeira linha de terapia anti-retroviral usada em Moçambique contém medicamentos que podem causar toxicidade severa, p. ex.: a Nevirapina que pode causar o Síndrome Stevens-Johnson ou hepatite; a Zidovudina que pode causar anemia</a:t>
            </a:r>
            <a:r>
              <a:rPr lang="pt-PT" sz="2400" smtClean="0"/>
              <a:t>; </a:t>
            </a:r>
            <a:r>
              <a:rPr lang="pt-PT" sz="2400" smtClean="0"/>
              <a:t>Tenofovir </a:t>
            </a:r>
            <a:r>
              <a:rPr lang="pt-PT" sz="2400" dirty="0" smtClean="0"/>
              <a:t>que pode </a:t>
            </a:r>
            <a:r>
              <a:rPr lang="pt-PT" sz="2400" smtClean="0"/>
              <a:t>causar </a:t>
            </a:r>
            <a:r>
              <a:rPr lang="pt-PT" sz="2400" smtClean="0"/>
              <a:t>toxicidade renal; o Efavirenz, </a:t>
            </a:r>
            <a:r>
              <a:rPr lang="pt-PT" sz="2400" dirty="0" smtClean="0"/>
              <a:t>problemas neuropsiquiátricos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2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362200"/>
          </a:xfrm>
        </p:spPr>
        <p:txBody>
          <a:bodyPr/>
          <a:lstStyle/>
          <a:p>
            <a:r>
              <a:rPr lang="pt-PT" sz="4000" smtClean="0"/>
              <a:t/>
            </a:r>
            <a:br>
              <a:rPr lang="pt-PT" sz="4000" smtClean="0"/>
            </a:br>
            <a:r>
              <a:rPr lang="pt-PT" sz="4000" smtClean="0"/>
              <a:t/>
            </a:r>
            <a:br>
              <a:rPr lang="pt-PT" sz="4000" smtClean="0"/>
            </a:br>
            <a:r>
              <a:rPr lang="pt-PT" sz="4000" smtClean="0"/>
              <a:t>Descrição das Reacções Adversas mais Frequentes</a:t>
            </a:r>
            <a:br>
              <a:rPr lang="pt-PT" sz="4000" smtClean="0"/>
            </a:br>
            <a:endParaRPr lang="en-US" sz="4000" smtClean="0"/>
          </a:p>
        </p:txBody>
      </p:sp>
      <p:sp>
        <p:nvSpPr>
          <p:cNvPr id="24579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  <a:p>
            <a:endParaRPr lang="pt-PT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Nevirapina</a:t>
            </a:r>
            <a:r>
              <a:rPr lang="en-US" dirty="0" smtClean="0"/>
              <a:t>: </a:t>
            </a:r>
            <a:r>
              <a:rPr lang="en-US" dirty="0" err="1" smtClean="0"/>
              <a:t>Hepatite</a:t>
            </a:r>
            <a:r>
              <a:rPr lang="en-US" dirty="0" smtClean="0"/>
              <a:t> (1)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15340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PT" dirty="0" smtClean="0">
                <a:cs typeface="Arial" pitchFamily="34" charset="0"/>
              </a:rPr>
              <a:t>Também </a:t>
            </a:r>
            <a:r>
              <a:rPr lang="pt-PT" b="1" dirty="0" smtClean="0">
                <a:cs typeface="Arial" pitchFamily="34" charset="0"/>
              </a:rPr>
              <a:t>Efavirenz, Cotrimoxazol, Isoniazida, Rifampicina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>
                <a:cs typeface="Arial" pitchFamily="34" charset="0"/>
              </a:rPr>
              <a:t>Risco elevado nas primeiras semanas e meses do tratamento 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dirty="0" smtClean="0">
                <a:cs typeface="Arial" pitchFamily="34" charset="0"/>
              </a:rPr>
              <a:t>Factores de risco (para hepatite por Nevirapina):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PT" sz="2800" dirty="0" smtClean="0">
                <a:cs typeface="Arial" pitchFamily="34" charset="0"/>
              </a:rPr>
              <a:t>	 Mulheres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PT" sz="2800" dirty="0" smtClean="0">
                <a:cs typeface="Arial" pitchFamily="34" charset="0"/>
              </a:rPr>
              <a:t>	 CD4 &gt;250 cel/mm</a:t>
            </a:r>
            <a:r>
              <a:rPr lang="pt-PT" sz="2800" baseline="30000" dirty="0" smtClean="0">
                <a:cs typeface="Arial" pitchFamily="34" charset="0"/>
              </a:rPr>
              <a:t>3</a:t>
            </a:r>
            <a:r>
              <a:rPr lang="pt-PT" sz="2800" dirty="0" smtClean="0">
                <a:cs typeface="Arial" pitchFamily="34" charset="0"/>
              </a:rPr>
              <a:t> (na mulher) e &gt;400 cel/mm</a:t>
            </a:r>
            <a:r>
              <a:rPr lang="pt-PT" sz="2800" baseline="30000" dirty="0" smtClean="0">
                <a:cs typeface="Arial" pitchFamily="34" charset="0"/>
              </a:rPr>
              <a:t>3</a:t>
            </a:r>
            <a:r>
              <a:rPr lang="pt-PT" sz="2800" dirty="0" smtClean="0">
                <a:cs typeface="Arial" pitchFamily="34" charset="0"/>
              </a:rPr>
              <a:t>(no homem);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PT" sz="2800" dirty="0" smtClean="0">
                <a:cs typeface="Arial" pitchFamily="34" charset="0"/>
              </a:rPr>
              <a:t>   </a:t>
            </a:r>
            <a:r>
              <a:rPr lang="pt-PT" sz="2800" dirty="0" err="1" smtClean="0">
                <a:cs typeface="Arial" pitchFamily="34" charset="0"/>
              </a:rPr>
              <a:t>Transaminases</a:t>
            </a:r>
            <a:r>
              <a:rPr lang="pt-PT" sz="2800" dirty="0" smtClean="0">
                <a:cs typeface="Arial" pitchFamily="34" charset="0"/>
              </a:rPr>
              <a:t> elevadas no in</a:t>
            </a:r>
            <a:r>
              <a:rPr lang="pt-PT" sz="2800" dirty="0" smtClean="0">
                <a:latin typeface="Calibri" pitchFamily="34" charset="0"/>
                <a:cs typeface="Arial" pitchFamily="34" charset="0"/>
              </a:rPr>
              <a:t>í</a:t>
            </a:r>
            <a:r>
              <a:rPr lang="pt-PT" sz="2800" dirty="0" smtClean="0">
                <a:cs typeface="Arial" pitchFamily="34" charset="0"/>
              </a:rPr>
              <a:t>cio;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PT" sz="2800" dirty="0" smtClean="0">
                <a:cs typeface="Arial" pitchFamily="34" charset="0"/>
              </a:rPr>
              <a:t>   Tratamento concomitante para TB.</a:t>
            </a:r>
          </a:p>
          <a:p>
            <a:pPr algn="just" eaLnBrk="1" hangingPunct="1"/>
            <a:endParaRPr lang="pt-PT" dirty="0" smtClean="0">
              <a:cs typeface="Arial" pitchFamily="34" charset="0"/>
            </a:endParaRPr>
          </a:p>
          <a:p>
            <a:pPr lvl="1" algn="just" eaLnBrk="1" hangingPunct="1"/>
            <a:endParaRPr lang="pt-PT" sz="2800" dirty="0" smtClean="0">
              <a:cs typeface="Arial" pitchFamily="34" charset="0"/>
            </a:endParaRPr>
          </a:p>
          <a:p>
            <a:pPr lvl="1" algn="just" eaLnBrk="1" hangingPunct="1">
              <a:buFontTx/>
              <a:buNone/>
            </a:pPr>
            <a:r>
              <a:rPr lang="pt-PT" sz="2800" dirty="0" smtClean="0">
                <a:cs typeface="Arial" pitchFamily="34" charset="0"/>
              </a:rPr>
              <a:t>		</a:t>
            </a:r>
          </a:p>
          <a:p>
            <a:pPr algn="just" eaLnBrk="1" hangingPunct="1">
              <a:buFontTx/>
              <a:buNone/>
            </a:pPr>
            <a:r>
              <a:rPr lang="pt-PT" dirty="0" smtClean="0">
                <a:cs typeface="Arial" pitchFamily="34" charset="0"/>
              </a:rPr>
              <a:t>		 </a:t>
            </a:r>
          </a:p>
          <a:p>
            <a:pPr eaLnBrk="1" hangingPunct="1">
              <a:buFontTx/>
              <a:buNone/>
            </a:pPr>
            <a:endParaRPr lang="pt-PT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Nevirapina</a:t>
            </a:r>
            <a:r>
              <a:rPr lang="en-US" dirty="0" smtClean="0"/>
              <a:t>: </a:t>
            </a:r>
            <a:r>
              <a:rPr lang="en-US" dirty="0" err="1" smtClean="0"/>
              <a:t>Hepatite</a:t>
            </a:r>
            <a:r>
              <a:rPr lang="en-US" dirty="0" smtClean="0"/>
              <a:t> (2)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pPr algn="just" eaLnBrk="1" hangingPunct="1"/>
            <a:r>
              <a:rPr lang="pt-PT" b="1" dirty="0" smtClean="0"/>
              <a:t>Sinais e sintomas</a:t>
            </a:r>
            <a:r>
              <a:rPr lang="pt-PT" dirty="0" smtClean="0"/>
              <a:t>: Febre, dor abdominal, dor muscular, náuseas, vómitos, cansaço, icterícia, erupção cutânea e/ou elevação das transaminases.  Nos casos avançados, ocorre o coma hepático</a:t>
            </a:r>
          </a:p>
          <a:p>
            <a:pPr algn="just" eaLnBrk="1" hangingPunct="1"/>
            <a:r>
              <a:rPr lang="pt-PT" dirty="0" smtClean="0"/>
              <a:t>Por vezes, só </a:t>
            </a:r>
            <a:r>
              <a:rPr lang="pt-PT" dirty="0" smtClean="0">
                <a:cs typeface="Arial" pitchFamily="34" charset="0"/>
              </a:rPr>
              <a:t>há</a:t>
            </a:r>
            <a:r>
              <a:rPr lang="pt-PT" dirty="0" smtClean="0"/>
              <a:t> elevação das transaminases, sem sintomas ou sinais</a:t>
            </a:r>
          </a:p>
          <a:p>
            <a:pPr algn="just" eaLnBrk="1" hangingPunct="1"/>
            <a:r>
              <a:rPr lang="pt-PT" dirty="0" smtClean="0"/>
              <a:t>É importante fazer a </a:t>
            </a:r>
            <a:r>
              <a:rPr lang="pt-PT" b="1" dirty="0" smtClean="0"/>
              <a:t>avaliação inicial das transaminases </a:t>
            </a:r>
            <a:r>
              <a:rPr lang="pt-PT" dirty="0" smtClean="0"/>
              <a:t>(antes do início do </a:t>
            </a:r>
            <a:r>
              <a:rPr lang="pt-PT" dirty="0" err="1" smtClean="0"/>
              <a:t>TARV</a:t>
            </a:r>
            <a:r>
              <a:rPr lang="pt-PT" dirty="0" smtClean="0"/>
              <a:t>)</a:t>
            </a:r>
          </a:p>
          <a:p>
            <a:pPr eaLnBrk="1" hangingPunct="1"/>
            <a:endParaRPr lang="pt-PT" sz="2000" dirty="0" smtClean="0">
              <a:cs typeface="Arial" pitchFamily="34" charset="0"/>
            </a:endParaRPr>
          </a:p>
          <a:p>
            <a:pPr lvl="1" eaLnBrk="1" hangingPunct="1"/>
            <a:endParaRPr lang="pt-PT" sz="1800" dirty="0" smtClean="0">
              <a:cs typeface="Arial" pitchFamily="34" charset="0"/>
            </a:endParaRPr>
          </a:p>
          <a:p>
            <a:pPr lvl="1" eaLnBrk="1" hangingPunct="1">
              <a:buFontTx/>
              <a:buNone/>
            </a:pPr>
            <a:r>
              <a:rPr lang="pt-PT" sz="1600" dirty="0" smtClean="0">
                <a:cs typeface="Arial" pitchFamily="34" charset="0"/>
              </a:rPr>
              <a:t>		</a:t>
            </a:r>
          </a:p>
          <a:p>
            <a:pPr eaLnBrk="1" hangingPunct="1">
              <a:buFontTx/>
              <a:buNone/>
            </a:pPr>
            <a:r>
              <a:rPr lang="pt-PT" sz="1800" dirty="0" smtClean="0">
                <a:cs typeface="Arial" pitchFamily="34" charset="0"/>
              </a:rPr>
              <a:t>		 </a:t>
            </a:r>
          </a:p>
          <a:p>
            <a:pPr eaLnBrk="1" hangingPunct="1">
              <a:buFontTx/>
              <a:buNone/>
            </a:pPr>
            <a:endParaRPr lang="pt-PT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Hepatite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Nevirapina</a:t>
            </a:r>
            <a:r>
              <a:rPr lang="en-US" dirty="0" smtClean="0"/>
              <a:t>: </a:t>
            </a:r>
            <a:r>
              <a:rPr lang="en-US" dirty="0" err="1" smtClean="0"/>
              <a:t>Tratamento</a:t>
            </a:r>
            <a:r>
              <a:rPr lang="en-US" dirty="0" smtClean="0"/>
              <a:t> (1)</a:t>
            </a:r>
            <a:endParaRPr lang="pt-PT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b="1" dirty="0" smtClean="0"/>
              <a:t>Casos menos graves: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No doente com elevações pequenas das transaminases (Grau 1 ou 2), sem sintomas de hepatite e sem erupção cutânea, deve-se continuar com o TARV, observar, repetir as transaminases em duas semanas e reavaliar</a:t>
            </a:r>
            <a:r>
              <a:rPr lang="pt-PT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pt-PT" b="1" dirty="0" smtClean="0"/>
              <a:t>Casos mais graves: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Hepatite sintomática ou elevação das transaminases com erupção cutânea; ou grandes elevações das transaminases (Grau 3 ou 4): Consultar urgentemente o médico.  Suspender a Nevirapina imediatamente; uma </a:t>
            </a:r>
            <a:r>
              <a:rPr lang="pt-PT" sz="2800" dirty="0" smtClean="0">
                <a:solidFill>
                  <a:srgbClr val="FF0000"/>
                </a:solidFill>
              </a:rPr>
              <a:t> </a:t>
            </a:r>
            <a:r>
              <a:rPr lang="pt-PT" sz="2800" dirty="0" smtClean="0"/>
              <a:t>semana depois, suspender os outros anti-retrovirais</a:t>
            </a:r>
          </a:p>
        </p:txBody>
      </p:sp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Hepatite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Nevirapina</a:t>
            </a:r>
            <a:r>
              <a:rPr lang="en-US" dirty="0" smtClean="0"/>
              <a:t>: </a:t>
            </a:r>
            <a:r>
              <a:rPr lang="en-US" dirty="0" err="1" smtClean="0"/>
              <a:t>Tratamento</a:t>
            </a: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7391400" cy="1066800"/>
          </a:xfrm>
        </p:spPr>
        <p:txBody>
          <a:bodyPr/>
          <a:lstStyle/>
          <a:p>
            <a:pPr eaLnBrk="1" hangingPunct="1"/>
            <a:r>
              <a:rPr lang="pt-PT" dirty="0" smtClean="0"/>
              <a:t>Erupção Cutânea: Síndrome de </a:t>
            </a:r>
            <a:r>
              <a:rPr lang="pt-PT" dirty="0" err="1" smtClean="0"/>
              <a:t>Stevens-Johnson</a:t>
            </a:r>
            <a:r>
              <a:rPr lang="pt-PT" dirty="0" smtClean="0"/>
              <a:t> (1)</a:t>
            </a:r>
            <a:endParaRPr lang="pt-PT" dirty="0" smtClean="0">
              <a:solidFill>
                <a:srgbClr val="FF0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pt-PT" sz="2600" b="1" dirty="0" err="1" smtClean="0">
                <a:cs typeface="Arial" charset="0"/>
              </a:rPr>
              <a:t>Nevirapina</a:t>
            </a:r>
            <a:r>
              <a:rPr lang="pt-PT" sz="2600" b="1" dirty="0" smtClean="0">
                <a:cs typeface="Arial" charset="0"/>
              </a:rPr>
              <a:t>, </a:t>
            </a:r>
            <a:r>
              <a:rPr lang="pt-PT" sz="2600" b="1" dirty="0" err="1" smtClean="0">
                <a:cs typeface="Arial" charset="0"/>
              </a:rPr>
              <a:t>Cotrimoxazol</a:t>
            </a:r>
            <a:r>
              <a:rPr lang="pt-PT" sz="2600" b="1" dirty="0" smtClean="0">
                <a:cs typeface="Arial" charset="0"/>
              </a:rPr>
              <a:t>, </a:t>
            </a:r>
            <a:r>
              <a:rPr lang="pt-PT" sz="2600" b="1" dirty="0" err="1" smtClean="0">
                <a:cs typeface="Arial" charset="0"/>
              </a:rPr>
              <a:t>Fansidar</a:t>
            </a:r>
            <a:r>
              <a:rPr lang="pt-PT" sz="2600" b="1" dirty="0" smtClean="0">
                <a:cs typeface="Arial" charset="0"/>
              </a:rPr>
              <a:t>, </a:t>
            </a:r>
            <a:r>
              <a:rPr lang="pt-PT" sz="2600" b="1" dirty="0" err="1" smtClean="0">
                <a:cs typeface="Arial" charset="0"/>
              </a:rPr>
              <a:t>Efavirenz</a:t>
            </a:r>
            <a:endParaRPr lang="pt-PT" sz="2600" b="1" dirty="0" smtClean="0">
              <a:cs typeface="Arial" charset="0"/>
            </a:endParaRP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2600" dirty="0" smtClean="0">
                <a:cs typeface="Arial" charset="0"/>
              </a:rPr>
              <a:t>Aparece nas primeiras semanas. Pode estar associada à hepatite (Nevirapina)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2600" dirty="0" smtClean="0">
                <a:cs typeface="Arial" charset="0"/>
              </a:rPr>
              <a:t>Tratamento: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>
                <a:cs typeface="Arial" charset="0"/>
              </a:rPr>
              <a:t>Formas leves (prurido ou </a:t>
            </a:r>
            <a:r>
              <a:rPr lang="pt-PT" dirty="0" err="1" smtClean="0">
                <a:cs typeface="Arial" charset="0"/>
              </a:rPr>
              <a:t>rash</a:t>
            </a:r>
            <a:r>
              <a:rPr lang="pt-PT" dirty="0" smtClean="0">
                <a:cs typeface="Arial" charset="0"/>
              </a:rPr>
              <a:t> sem febre, sem lesões nas mucosas, sem vesículas): Continue </a:t>
            </a:r>
            <a:r>
              <a:rPr lang="pt-PT" dirty="0" err="1" smtClean="0">
                <a:cs typeface="Arial" charset="0"/>
              </a:rPr>
              <a:t>TARV</a:t>
            </a:r>
            <a:r>
              <a:rPr lang="pt-PT" dirty="0" smtClean="0">
                <a:cs typeface="Arial" charset="0"/>
              </a:rPr>
              <a:t>. Controlo clínico de perto. Solicite transaminases. </a:t>
            </a:r>
          </a:p>
          <a:p>
            <a:pPr lvl="1" algn="just" eaLnBrk="1" hangingPunct="1">
              <a:lnSpc>
                <a:spcPct val="120000"/>
              </a:lnSpc>
              <a:defRPr/>
            </a:pPr>
            <a:r>
              <a:rPr lang="pt-PT" dirty="0" smtClean="0">
                <a:cs typeface="Arial" charset="0"/>
              </a:rPr>
              <a:t>Formas graves (erupção associada com febre, vesículas, lesões nas mucosas, síndrome de </a:t>
            </a:r>
            <a:r>
              <a:rPr lang="pt-PT" dirty="0" err="1" smtClean="0">
                <a:cs typeface="Arial" charset="0"/>
              </a:rPr>
              <a:t>Stevens-Johnson</a:t>
            </a:r>
            <a:r>
              <a:rPr lang="pt-PT" dirty="0" smtClean="0">
                <a:cs typeface="Arial" charset="0"/>
              </a:rPr>
              <a:t>): Suspenda o </a:t>
            </a:r>
            <a:r>
              <a:rPr lang="pt-PT" dirty="0" err="1" smtClean="0">
                <a:cs typeface="Arial" charset="0"/>
              </a:rPr>
              <a:t>TARV</a:t>
            </a:r>
            <a:r>
              <a:rPr lang="pt-PT" dirty="0" smtClean="0">
                <a:cs typeface="Arial" charset="0"/>
              </a:rPr>
              <a:t>. Consulte o médico.</a:t>
            </a:r>
          </a:p>
          <a:p>
            <a:pPr lvl="1" algn="ctr" eaLnBrk="1" hangingPunct="1">
              <a:lnSpc>
                <a:spcPct val="170000"/>
              </a:lnSpc>
              <a:buFontTx/>
              <a:buNone/>
              <a:defRPr/>
            </a:pPr>
            <a:endParaRPr lang="pt-PT" dirty="0" smtClean="0"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Erupção Cutânea: Síndrome de </a:t>
            </a:r>
            <a:r>
              <a:rPr lang="pt-PT" dirty="0" err="1" smtClean="0"/>
              <a:t>Stevens-Johnson</a:t>
            </a:r>
            <a:r>
              <a:rPr lang="pt-PT" dirty="0" smtClean="0"/>
              <a:t> (2)</a:t>
            </a:r>
            <a:endParaRPr lang="af-ZA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724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pt-PT" sz="2600" b="1" dirty="0" smtClean="0"/>
              <a:t>Casos mais graves: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dirty="0" smtClean="0"/>
              <a:t>A reacção cutânea pode aparecer associada à hepatite</a:t>
            </a:r>
          </a:p>
          <a:p>
            <a:pPr algn="just">
              <a:lnSpc>
                <a:spcPct val="150000"/>
              </a:lnSpc>
            </a:pPr>
            <a:r>
              <a:rPr lang="pt-PT" sz="2600" dirty="0" smtClean="0"/>
              <a:t>Qualquer grau de reacção cutânea associada à hepatite sintomática ou à grande elevação das transaminases (Grau 3 ou 4) exige consultar o médico e suspender o tratamento.</a:t>
            </a:r>
            <a:endParaRPr lang="af-ZA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Outras Reacções Adversas (1)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72000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PT" sz="2600" b="1" dirty="0" err="1" smtClean="0">
                <a:cs typeface="Arial" charset="0"/>
              </a:rPr>
              <a:t>Citopenias</a:t>
            </a:r>
            <a:r>
              <a:rPr lang="pt-PT" sz="2600" dirty="0" smtClean="0">
                <a:cs typeface="Arial" charset="0"/>
              </a:rPr>
              <a:t>: </a:t>
            </a:r>
            <a:r>
              <a:rPr lang="pt-PT" sz="2600" b="1" dirty="0" err="1" smtClean="0">
                <a:cs typeface="Arial" charset="0"/>
              </a:rPr>
              <a:t>Zidovudina</a:t>
            </a:r>
            <a:r>
              <a:rPr lang="pt-PT" sz="2600" b="1" dirty="0" smtClean="0">
                <a:cs typeface="Arial" charset="0"/>
              </a:rPr>
              <a:t> (</a:t>
            </a:r>
            <a:r>
              <a:rPr lang="pt-PT" sz="2600" b="1" dirty="0" err="1" smtClean="0">
                <a:cs typeface="Arial" charset="0"/>
              </a:rPr>
              <a:t>AZT</a:t>
            </a:r>
            <a:r>
              <a:rPr lang="pt-PT" sz="2600" b="1" dirty="0" smtClean="0">
                <a:cs typeface="Arial" charset="0"/>
              </a:rPr>
              <a:t>), </a:t>
            </a:r>
            <a:r>
              <a:rPr lang="pt-PT" sz="2600" b="1" dirty="0" err="1" smtClean="0">
                <a:cs typeface="Arial" charset="0"/>
              </a:rPr>
              <a:t>Cotrimoxazol</a:t>
            </a:r>
            <a:r>
              <a:rPr lang="pt-PT" sz="2600" dirty="0" smtClean="0">
                <a:cs typeface="Arial" charset="0"/>
              </a:rPr>
              <a:t>.</a:t>
            </a:r>
          </a:p>
          <a:p>
            <a:pPr marL="400050" lvl="1" indent="0" algn="just">
              <a:defRPr/>
            </a:pPr>
            <a:r>
              <a:rPr lang="pt-PT" dirty="0" smtClean="0">
                <a:cs typeface="Arial" charset="0"/>
              </a:rPr>
              <a:t>Sinais e sintomas: Palidez, taquicardia aguda; cansaço significativo.</a:t>
            </a:r>
          </a:p>
          <a:p>
            <a:pPr marL="400050" lvl="1" indent="0" algn="just">
              <a:defRPr/>
            </a:pPr>
            <a:r>
              <a:rPr lang="pt-PT" dirty="0" smtClean="0">
                <a:cs typeface="Arial" charset="0"/>
              </a:rPr>
              <a:t>Controle com hemograma nos doentes em TARV com AZT (segundo o Protocolo Nacional).</a:t>
            </a:r>
          </a:p>
          <a:p>
            <a:pPr marL="0" indent="0" algn="just">
              <a:defRPr/>
            </a:pPr>
            <a:r>
              <a:rPr lang="pt-PT" sz="2600" b="1" dirty="0" smtClean="0">
                <a:cs typeface="Arial" charset="0"/>
              </a:rPr>
              <a:t> Acidose láctica: Estavudina </a:t>
            </a:r>
            <a:r>
              <a:rPr lang="pt-PT" sz="2600" dirty="0" smtClean="0">
                <a:cs typeface="Arial" charset="0"/>
              </a:rPr>
              <a:t>(também outros INTR)</a:t>
            </a:r>
          </a:p>
          <a:p>
            <a:pPr marL="400050" lvl="1" indent="0" algn="just">
              <a:defRPr/>
            </a:pPr>
            <a:r>
              <a:rPr lang="pt-PT" dirty="0" smtClean="0">
                <a:cs typeface="Arial" charset="0"/>
              </a:rPr>
              <a:t>Sinais e sintomas: Cansaço, anorexia, dor abdominal, dor muscular, perda de peso, dispneia. Reacção sub-aguda (3 ou mais meses após início do TARV).</a:t>
            </a:r>
          </a:p>
          <a:p>
            <a:pPr marL="400050" lvl="1" indent="0" algn="just">
              <a:defRPr/>
            </a:pPr>
            <a:r>
              <a:rPr lang="pt-PT" dirty="0" smtClean="0">
                <a:cs typeface="Arial" charset="0"/>
              </a:rPr>
              <a:t>Se suspeita: solicite avaliação pelo médico.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Outras Reacções Adversas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b="1" dirty="0" smtClean="0">
                <a:cs typeface="Arial" charset="0"/>
              </a:rPr>
              <a:t>Insuficiencia renal:Tenofovir (TDF)</a:t>
            </a:r>
          </a:p>
          <a:p>
            <a:pPr marL="400050" lvl="1" indent="0" algn="just">
              <a:defRPr/>
            </a:pPr>
            <a:r>
              <a:rPr lang="pt-PT" sz="2800" dirty="0" smtClean="0">
                <a:cs typeface="Arial" charset="0"/>
              </a:rPr>
              <a:t>Às vezes não aparece algum sintoma inicial e apenas se manifersta quando o quadro já está estabelecido e é irreversivel.</a:t>
            </a:r>
          </a:p>
          <a:p>
            <a:pPr marL="400050" lvl="1" indent="0" algn="just">
              <a:defRPr/>
            </a:pPr>
            <a:r>
              <a:rPr lang="pt-PT" sz="2800" dirty="0" smtClean="0">
                <a:cs typeface="Arial" charset="0"/>
              </a:rPr>
              <a:t> Sinais e sintomas: edemas nos membros inferiores e na face, elevação da TA , anemia e astenia intensa</a:t>
            </a:r>
          </a:p>
          <a:p>
            <a:pPr marL="400050" lvl="1" indent="0" algn="just">
              <a:defRPr/>
            </a:pPr>
            <a:r>
              <a:rPr lang="pt-PT" sz="2800" dirty="0" smtClean="0">
                <a:cs typeface="Arial" charset="0"/>
              </a:rPr>
              <a:t>Déve-se avaliar a função renal com a creatinina no soro antes e perante o tratamento</a:t>
            </a:r>
          </a:p>
          <a:p>
            <a:pPr marL="0" indent="0" algn="just">
              <a:defRPr/>
            </a:pPr>
            <a:endParaRPr lang="pt-PT" dirty="0" smtClean="0">
              <a:cs typeface="Arial" charset="0"/>
            </a:endParaRPr>
          </a:p>
          <a:p>
            <a:pPr lvl="1" eaLnBrk="1" hangingPunct="1">
              <a:defRPr/>
            </a:pPr>
            <a:endParaRPr lang="pt-PT" sz="2400" dirty="0" smtClean="0">
              <a:cs typeface="Arial" charset="0"/>
            </a:endParaRPr>
          </a:p>
          <a:p>
            <a:pPr lvl="1" eaLnBrk="1" hangingPunct="1">
              <a:defRPr/>
            </a:pPr>
            <a:endParaRPr lang="pt-PT" sz="16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Outras Reacções Adversas (3)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09600" y="1676400"/>
            <a:ext cx="7924800" cy="4495800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PT" sz="2400" b="1" dirty="0" smtClean="0">
                <a:cs typeface="Arial" charset="0"/>
              </a:rPr>
              <a:t>Reacção de hipersensibilidade</a:t>
            </a:r>
            <a:r>
              <a:rPr lang="pt-PT" sz="2400" dirty="0" smtClean="0">
                <a:cs typeface="Arial" charset="0"/>
              </a:rPr>
              <a:t>: </a:t>
            </a:r>
            <a:r>
              <a:rPr lang="pt-PT" sz="2400" b="1" dirty="0" err="1" smtClean="0">
                <a:cs typeface="Arial" charset="0"/>
              </a:rPr>
              <a:t>Abacavir</a:t>
            </a:r>
            <a:endParaRPr lang="pt-PT" sz="2400" b="1" dirty="0" smtClean="0">
              <a:cs typeface="Arial" charset="0"/>
            </a:endParaRPr>
          </a:p>
          <a:p>
            <a:pPr lvl="1" algn="just" eaLnBrk="1" hangingPunct="1">
              <a:defRPr/>
            </a:pPr>
            <a:r>
              <a:rPr lang="pt-PT" sz="2400" dirty="0" smtClean="0">
                <a:cs typeface="Arial" charset="0"/>
              </a:rPr>
              <a:t>Ocorre nos primeiros dias/semanas</a:t>
            </a:r>
          </a:p>
          <a:p>
            <a:pPr lvl="1" algn="just" eaLnBrk="1" hangingPunct="1">
              <a:defRPr/>
            </a:pPr>
            <a:r>
              <a:rPr lang="pt-PT" sz="2400" dirty="0" smtClean="0">
                <a:cs typeface="Arial" charset="0"/>
              </a:rPr>
              <a:t>Sinais e sintomas: febre, erupção cutânea, mal estar, fadiga, dor abdominal, sintomas gastrointestinais, dispneia, </a:t>
            </a:r>
            <a:r>
              <a:rPr lang="pt-PT" sz="2400" dirty="0" err="1" smtClean="0">
                <a:cs typeface="Arial" charset="0"/>
              </a:rPr>
              <a:t>shock</a:t>
            </a:r>
            <a:r>
              <a:rPr lang="pt-PT" sz="2400" dirty="0" smtClean="0">
                <a:cs typeface="Arial" charset="0"/>
              </a:rPr>
              <a:t> (casos graves).</a:t>
            </a:r>
          </a:p>
          <a:p>
            <a:pPr lvl="1" algn="just" eaLnBrk="1" hangingPunct="1">
              <a:defRPr/>
            </a:pPr>
            <a:r>
              <a:rPr lang="pt-PT" sz="2400" dirty="0" smtClean="0">
                <a:cs typeface="Arial" charset="0"/>
              </a:rPr>
              <a:t>No caso de suspeita: suspenda o fármaco. Consulte o  médico.</a:t>
            </a:r>
          </a:p>
          <a:p>
            <a:pPr algn="just" eaLnBrk="1" hangingPunct="1">
              <a:defRPr/>
            </a:pPr>
            <a:r>
              <a:rPr lang="pt-PT" sz="2400" b="1" dirty="0" smtClean="0">
                <a:cs typeface="Arial" charset="0"/>
              </a:rPr>
              <a:t>Pancreatite</a:t>
            </a:r>
            <a:r>
              <a:rPr lang="pt-PT" sz="2400" dirty="0" smtClean="0">
                <a:cs typeface="Arial" charset="0"/>
              </a:rPr>
              <a:t>: </a:t>
            </a:r>
            <a:r>
              <a:rPr lang="pt-PT" sz="2400" b="1" dirty="0" err="1" smtClean="0">
                <a:cs typeface="Arial" charset="0"/>
              </a:rPr>
              <a:t>Estavudina</a:t>
            </a:r>
            <a:endParaRPr lang="pt-PT" sz="2400" b="1" dirty="0" smtClean="0">
              <a:cs typeface="Arial" charset="0"/>
            </a:endParaRPr>
          </a:p>
          <a:p>
            <a:pPr lvl="1" algn="just" eaLnBrk="1" hangingPunct="1">
              <a:defRPr/>
            </a:pPr>
            <a:r>
              <a:rPr lang="pt-PT" sz="2200" dirty="0" smtClean="0">
                <a:cs typeface="Arial" charset="0"/>
              </a:rPr>
              <a:t>Sinais e sintomas: Dor abdominal, vómitos</a:t>
            </a:r>
          </a:p>
          <a:p>
            <a:pPr lvl="1" algn="just" eaLnBrk="1" hangingPunct="1">
              <a:defRPr/>
            </a:pPr>
            <a:r>
              <a:rPr lang="pt-PT" sz="2200" dirty="0" smtClean="0">
                <a:cs typeface="Arial" charset="0"/>
              </a:rPr>
              <a:t>No caso de suspeita, solicite amilase ou lipase</a:t>
            </a:r>
          </a:p>
          <a:p>
            <a:pPr lvl="1" algn="just" eaLnBrk="1" hangingPunct="1">
              <a:defRPr/>
            </a:pPr>
            <a:r>
              <a:rPr lang="pt-PT" sz="2200" dirty="0" smtClean="0">
                <a:cs typeface="Arial" charset="0"/>
              </a:rPr>
              <a:t>Suspenda o tratamento e consulte o médico. A pancreatite é sempre grave.</a:t>
            </a:r>
          </a:p>
          <a:p>
            <a:pPr lvl="1" eaLnBrk="1" hangingPunct="1">
              <a:defRPr/>
            </a:pPr>
            <a:endParaRPr lang="pt-PT" sz="14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 (2) 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Os medicamentos da primeira linha alternativa também podem ser tóxicos, como no caso da Estavudina que pode causar neuropatia periférica.</a:t>
            </a:r>
          </a:p>
          <a:p>
            <a:pPr algn="just" eaLnBrk="1" hangingPunct="1"/>
            <a:r>
              <a:rPr lang="pt-PT" dirty="0" smtClean="0"/>
              <a:t>Os principais desafios do Técnico de Medicina são:</a:t>
            </a:r>
          </a:p>
          <a:p>
            <a:pPr lvl="1" algn="just" eaLnBrk="1" hangingPunct="1"/>
            <a:r>
              <a:rPr lang="pt-PT" dirty="0" smtClean="0"/>
              <a:t>Diferenciar as reacções adversas das infecções oportunistas e outras complicações do SIDA; </a:t>
            </a:r>
          </a:p>
          <a:p>
            <a:pPr lvl="1" algn="just" eaLnBrk="1" hangingPunct="1"/>
            <a:r>
              <a:rPr lang="pt-PT" dirty="0" smtClean="0"/>
              <a:t>Saber quando suspender um medicamento em caso de reacção adversa severa.  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391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Outras Reacções Adversas (4)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676400"/>
            <a:ext cx="8077200" cy="44958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lnSpc>
                <a:spcPct val="150000"/>
              </a:lnSpc>
              <a:defRPr/>
            </a:pPr>
            <a:r>
              <a:rPr lang="pt-PT" sz="2400" b="1" dirty="0" smtClean="0">
                <a:cs typeface="Arial" charset="0"/>
              </a:rPr>
              <a:t>Neuropatia periférica</a:t>
            </a:r>
            <a:r>
              <a:rPr lang="pt-PT" sz="2400" dirty="0" smtClean="0">
                <a:cs typeface="Arial" charset="0"/>
              </a:rPr>
              <a:t>: </a:t>
            </a:r>
            <a:r>
              <a:rPr lang="pt-PT" sz="2400" b="1" dirty="0" err="1" smtClean="0">
                <a:cs typeface="Arial" charset="0"/>
              </a:rPr>
              <a:t>Estavudina</a:t>
            </a:r>
            <a:r>
              <a:rPr lang="pt-PT" sz="2400" b="1" dirty="0" smtClean="0">
                <a:cs typeface="Arial" charset="0"/>
              </a:rPr>
              <a:t>, </a:t>
            </a:r>
            <a:r>
              <a:rPr lang="pt-PT" sz="2400" b="1" dirty="0" err="1" smtClean="0">
                <a:cs typeface="Arial" charset="0"/>
              </a:rPr>
              <a:t>Isoniazida</a:t>
            </a:r>
            <a:endParaRPr lang="pt-PT" sz="2400" b="1" dirty="0" smtClean="0">
              <a:cs typeface="Arial" charset="0"/>
            </a:endParaRPr>
          </a:p>
          <a:p>
            <a:pPr marL="400050" lvl="1" indent="0" algn="just">
              <a:lnSpc>
                <a:spcPct val="150000"/>
              </a:lnSpc>
              <a:defRPr/>
            </a:pPr>
            <a:r>
              <a:rPr lang="pt-PT" sz="2200" dirty="0" smtClean="0">
                <a:cs typeface="Arial" charset="0"/>
              </a:rPr>
              <a:t>Sinais e sintomas: dormência, dor, ardor ou formigueiro em ambos os pés. Reacção </a:t>
            </a:r>
            <a:r>
              <a:rPr lang="pt-PT" sz="2200" dirty="0" err="1" smtClean="0">
                <a:cs typeface="Arial" charset="0"/>
              </a:rPr>
              <a:t>sub-aguda</a:t>
            </a:r>
            <a:r>
              <a:rPr lang="pt-PT" sz="2200" dirty="0" smtClean="0">
                <a:cs typeface="Arial" charset="0"/>
              </a:rPr>
              <a:t> (meses)</a:t>
            </a:r>
          </a:p>
          <a:p>
            <a:pPr marL="0" indent="0" algn="just">
              <a:lnSpc>
                <a:spcPct val="150000"/>
              </a:lnSpc>
              <a:defRPr/>
            </a:pPr>
            <a:r>
              <a:rPr lang="pt-PT" sz="2400" b="1" dirty="0" smtClean="0">
                <a:cs typeface="Arial" charset="0"/>
              </a:rPr>
              <a:t>Alterações neuropsiquiátricas</a:t>
            </a:r>
            <a:r>
              <a:rPr lang="pt-PT" sz="2400" dirty="0" smtClean="0">
                <a:cs typeface="Arial" charset="0"/>
              </a:rPr>
              <a:t>: </a:t>
            </a:r>
            <a:r>
              <a:rPr lang="pt-PT" sz="2400" b="1" dirty="0" err="1" smtClean="0">
                <a:cs typeface="Arial" charset="0"/>
              </a:rPr>
              <a:t>Efavirenz</a:t>
            </a:r>
            <a:endParaRPr lang="pt-PT" sz="2400" b="1" dirty="0" smtClean="0">
              <a:cs typeface="Arial" charset="0"/>
            </a:endParaRPr>
          </a:p>
          <a:p>
            <a:pPr marL="400050" lvl="1" indent="0" algn="just">
              <a:defRPr/>
            </a:pPr>
            <a:r>
              <a:rPr lang="pt-PT" sz="2200" dirty="0" smtClean="0">
                <a:cs typeface="Arial" charset="0"/>
              </a:rPr>
              <a:t>Sinais e sintomas: insónia, depressão, confusão, problemas de concentração e/ou memória, alucinações, pesadelos</a:t>
            </a:r>
          </a:p>
          <a:p>
            <a:pPr marL="400050" lvl="1" indent="0" algn="just">
              <a:lnSpc>
                <a:spcPct val="150000"/>
              </a:lnSpc>
              <a:defRPr/>
            </a:pPr>
            <a:r>
              <a:rPr lang="pt-PT" sz="2200" dirty="0" smtClean="0">
                <a:cs typeface="Arial" charset="0"/>
              </a:rPr>
              <a:t>Normalmente nas primeiras semanas de tratamento, com melhoria espontânea</a:t>
            </a:r>
          </a:p>
          <a:p>
            <a:pPr lvl="1" eaLnBrk="1" hangingPunct="1">
              <a:defRPr/>
            </a:pPr>
            <a:endParaRPr lang="pt-PT" sz="14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Actividade</a:t>
            </a:r>
            <a:endParaRPr 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sz="3500" b="1" dirty="0" smtClean="0"/>
              <a:t>Folha de Exercícios  </a:t>
            </a:r>
            <a:r>
              <a:rPr lang="pt-PT" sz="3500" dirty="0" smtClean="0"/>
              <a:t>– Casos clínicos sobre Reacções Adversas aos Fármacos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sz="3500" b="1" dirty="0" smtClean="0"/>
              <a:t>Pontos para Discussão: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500" dirty="0" smtClean="0"/>
              <a:t>Casos 1-4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500" dirty="0" smtClean="0"/>
              <a:t>Uso de tabelas RAM</a:t>
            </a:r>
          </a:p>
          <a:p>
            <a:pPr>
              <a:buFontTx/>
              <a:buNone/>
              <a:defRPr/>
            </a:pPr>
            <a:endParaRPr lang="af-ZA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    As reacções adversas a anti-retrovirais e outros medicamentos usados nos cuidados de HIV:</a:t>
            </a:r>
          </a:p>
          <a:p>
            <a:pPr algn="just" eaLnBrk="1" hangingPunct="1"/>
            <a:r>
              <a:rPr lang="pt-PT" dirty="0" smtClean="0"/>
              <a:t>São frequentes;</a:t>
            </a:r>
          </a:p>
          <a:p>
            <a:pPr algn="just" eaLnBrk="1" hangingPunct="1"/>
            <a:r>
              <a:rPr lang="pt-PT" dirty="0" smtClean="0"/>
              <a:t>Podem ser confundidas com outros problemas, por exemplo: novas infecções; </a:t>
            </a:r>
          </a:p>
          <a:p>
            <a:pPr algn="just" eaLnBrk="1" hangingPunct="1"/>
            <a:r>
              <a:rPr lang="pt-PT" dirty="0" smtClean="0"/>
              <a:t>Causam morbilidade e, às vezes, mortalidade;</a:t>
            </a:r>
          </a:p>
          <a:p>
            <a:pPr algn="just" eaLnBrk="1" hangingPunct="1"/>
            <a:r>
              <a:rPr lang="pt-PT" dirty="0" smtClean="0"/>
              <a:t>Têm impacto na adesão;</a:t>
            </a:r>
          </a:p>
          <a:p>
            <a:pPr algn="just" eaLnBrk="1" hangingPunct="1"/>
            <a:r>
              <a:rPr lang="pt-PT" dirty="0" smtClean="0"/>
              <a:t>A detecção atempada pode evitar casos graves</a:t>
            </a:r>
          </a:p>
          <a:p>
            <a:pPr algn="just" eaLnBrk="1" hangingPunct="1"/>
            <a:r>
              <a:rPr lang="pt-PT" dirty="0" smtClean="0"/>
              <a:t>Caso sejam importantes, devem sempre ser avaliadas pelo médico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just">
              <a:buFontTx/>
              <a:buNone/>
              <a:defRPr/>
            </a:pPr>
            <a:r>
              <a:rPr lang="pt-PT" sz="3300" dirty="0" smtClean="0"/>
              <a:t>  No final desta unidade, os  formandos devem ser capazes de:</a:t>
            </a:r>
            <a:endParaRPr lang="af-ZA" sz="3300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Identificar as reacções adversas mais comuns no doente HIV positivo ao TARV, CTZ e tratamento de TB</a:t>
            </a:r>
            <a:endParaRPr lang="af-ZA" sz="2800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Classificar o grau de reacção adversa</a:t>
            </a:r>
            <a:endParaRPr lang="af-ZA" sz="2800" dirty="0" smtClean="0"/>
          </a:p>
          <a:p>
            <a:pPr lvl="1" algn="just">
              <a:lnSpc>
                <a:spcPct val="150000"/>
              </a:lnSpc>
              <a:defRPr/>
            </a:pPr>
            <a:r>
              <a:rPr lang="pt-PT" sz="2800" dirty="0" smtClean="0"/>
              <a:t>Gerir as reacções adversas ao </a:t>
            </a:r>
            <a:r>
              <a:rPr lang="pt-PT" sz="2800" dirty="0" err="1" smtClean="0"/>
              <a:t>TARV</a:t>
            </a:r>
            <a:r>
              <a:rPr lang="pt-PT" sz="2800" dirty="0" smtClean="0"/>
              <a:t>, </a:t>
            </a:r>
            <a:r>
              <a:rPr lang="pt-PT" sz="2800" dirty="0" err="1" smtClean="0"/>
              <a:t>CTZ</a:t>
            </a:r>
            <a:r>
              <a:rPr lang="pt-PT" sz="2800" dirty="0" smtClean="0"/>
              <a:t> e tratamento para TB</a:t>
            </a:r>
            <a:endParaRPr lang="af-ZA" sz="2800" dirty="0" smtClean="0"/>
          </a:p>
          <a:p>
            <a:pPr algn="just">
              <a:buFontTx/>
              <a:buNone/>
              <a:defRPr/>
            </a:pPr>
            <a:r>
              <a:rPr lang="pt-PT" dirty="0" smtClean="0"/>
              <a:t> </a:t>
            </a:r>
            <a:endParaRPr lang="af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Definição da Reacção Adversa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PT" dirty="0" smtClean="0"/>
              <a:t>Quando os doentes iniciam o TARV, pode haver certo desconforto que resulta da reacção dos medicamentos que estão sendo tomados. Essa situação chama-se efeitos adversos ou efeitos secundários. </a:t>
            </a:r>
          </a:p>
          <a:p>
            <a:pPr algn="just">
              <a:lnSpc>
                <a:spcPct val="150000"/>
              </a:lnSpc>
              <a:defRPr/>
            </a:pPr>
            <a:r>
              <a:rPr lang="pt-PT" dirty="0" smtClean="0"/>
              <a:t>Muitas vezes, os efeitos adversos são leves. Em alguns casos, podem ser severos e até fatais.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143000"/>
          </a:xfrm>
        </p:spPr>
        <p:txBody>
          <a:bodyPr/>
          <a:lstStyle/>
          <a:p>
            <a:pPr eaLnBrk="1" hangingPunct="1"/>
            <a:r>
              <a:rPr lang="pt-PT" smtClean="0"/>
              <a:t>Características das Reacções Adversas (1)</a:t>
            </a:r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 Reacção adversa a medicamentos (RAM) é um fenómeno relativamente frequente, que muitas vezes não é grave, mas tem um impacto negativo na adesão e no sucesso do TARV.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diagnóstico diferencial das reacções adversas precisa de conhecimentos teóricos e de raciocínio clínico.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Características das Reacções Adversas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Sinal ou sintoma que começa depois de iniciar um medicamento (CTZ, ARV, tratamento para TB, etc..)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 relação entre o medicamento e o sinal/sintoma é conhecida (sabemos que o medicamento pode causar o problema)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Não há outra causa mais provável para o sinal ou sintoma (não pode ser explicado melhor por IO, SIR ou outro)</a:t>
            </a:r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pt-PT" smtClean="0"/>
              <a:t>Como Reconhecer as Reacções Adversas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clínico deve fazer uma avaliação sistemática dos sinais e sintomas que o  doente apresenta;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clínico deve pesquisar reacções adversas activamente nas visitas de seguimento (anamnese e exame físico completo e dirigido).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150000"/>
              </a:lnSpc>
              <a:buFont typeface="Arial" pitchFamily="34" charset="0"/>
              <a:buChar char="–"/>
            </a:pPr>
            <a:endParaRPr lang="pt-PT" dirty="0" smtClean="0"/>
          </a:p>
          <a:p>
            <a:pPr lvl="1" eaLnBrk="1" hangingPunct="1">
              <a:buFont typeface="Arial" pitchFamily="34" charset="0"/>
              <a:buChar char="–"/>
            </a:pPr>
            <a:endParaRPr lang="pt-PT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Anamnese: Busca Activa de Reacções Adversas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Após o início de um fármaco (TARV ou não), deve-se perguntar ao doente, nas consultas de seguimento, se apresenta:</a:t>
            </a:r>
          </a:p>
          <a:p>
            <a:pPr lvl="1" algn="just"/>
            <a:r>
              <a:rPr lang="pt-PT" sz="2800" dirty="0" smtClean="0"/>
              <a:t>Fadiga, mal-estar, fraqueza?</a:t>
            </a:r>
          </a:p>
          <a:p>
            <a:pPr lvl="1" algn="just"/>
            <a:r>
              <a:rPr lang="pt-PT" sz="2800" dirty="0" smtClean="0"/>
              <a:t>Erupção cutânea, feridas na boca?</a:t>
            </a:r>
          </a:p>
          <a:p>
            <a:pPr lvl="1" algn="just"/>
            <a:r>
              <a:rPr lang="pt-PT" sz="2800" dirty="0" smtClean="0"/>
              <a:t>Dor abdominal, diarreia, náuseas?</a:t>
            </a:r>
          </a:p>
          <a:p>
            <a:pPr lvl="1" algn="just"/>
            <a:r>
              <a:rPr lang="pt-PT" sz="2800" dirty="0" smtClean="0"/>
              <a:t>Dispneia, cansaço?</a:t>
            </a:r>
          </a:p>
          <a:p>
            <a:pPr lvl="1" algn="just"/>
            <a:r>
              <a:rPr lang="pt-PT" sz="2800" dirty="0" smtClean="0"/>
              <a:t>Insónia, cefaleia ?</a:t>
            </a:r>
          </a:p>
          <a:p>
            <a:pPr lvl="1" algn="just"/>
            <a:r>
              <a:rPr lang="pt-PT" sz="2800" dirty="0" smtClean="0"/>
              <a:t>Dor ou formigueiro dos pés?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sz="2600" dirty="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9"/>
  <p:tag name="MMPROD_UIDATA" val="&lt;database version=&quot;6.0&quot;&gt;&lt;object type=&quot;1&quot; unique_id=&quot;10001&quot;&gt;&lt;object type=&quot;8&quot; unique_id=&quot;14975&quot;&gt;&lt;/object&gt;&lt;object type=&quot;2&quot; unique_id=&quot;14976&quot;&gt;&lt;object type=&quot;3&quot; unique_id=&quot;14977&quot;&gt;&lt;property id=&quot;20148&quot; value=&quot;5&quot;/&gt;&lt;property id=&quot;20300&quot; value=&quot;Slide 1 - &amp;quot;Unidade 10.5&amp;quot;&quot;/&gt;&lt;property id=&quot;20307&quot; value=&quot;257&quot;/&gt;&lt;/object&gt;&lt;object type=&quot;3&quot; unique_id=&quot;14978&quot;&gt;&lt;property id=&quot;20148&quot; value=&quot;5&quot;/&gt;&lt;property id=&quot;20300&quot; value=&quot;Slide 2 - &amp;quot;Introdução  (1)&amp;quot;&quot;/&gt;&lt;property id=&quot;20307&quot; value=&quot;274&quot;/&gt;&lt;/object&gt;&lt;object type=&quot;3&quot; unique_id=&quot;14979&quot;&gt;&lt;property id=&quot;20148&quot; value=&quot;5&quot;/&gt;&lt;property id=&quot;20300&quot; value=&quot;Slide 3 - &amp;quot;Introdução (2) &amp;quot;&quot;/&gt;&lt;property id=&quot;20307&quot; value=&quot;302&quot;/&gt;&lt;/object&gt;&lt;object type=&quot;3&quot; unique_id=&quot;14980&quot;&gt;&lt;property id=&quot;20148&quot; value=&quot;5&quot;/&gt;&lt;property id=&quot;20300&quot; value=&quot;Slide 4 - &amp;quot;Objectivos de Aprendizagem&amp;quot;&quot;/&gt;&lt;property id=&quot;20307&quot; value=&quot;258&quot;/&gt;&lt;/object&gt;&lt;object type=&quot;3&quot; unique_id=&quot;14981&quot;&gt;&lt;property id=&quot;20148&quot; value=&quot;5&quot;/&gt;&lt;property id=&quot;20300&quot; value=&quot;Slide 5 - &amp;quot;Definição da Reacção Adversa&amp;quot;&quot;/&gt;&lt;property id=&quot;20307&quot; value=&quot;275&quot;/&gt;&lt;/object&gt;&lt;object type=&quot;3&quot; unique_id=&quot;14982&quot;&gt;&lt;property id=&quot;20148&quot; value=&quot;5&quot;/&gt;&lt;property id=&quot;20300&quot; value=&quot;Slide 6 - &amp;quot;Características das Reacções Adversas (1)&amp;quot;&quot;/&gt;&lt;property id=&quot;20307&quot; value=&quot;281&quot;/&gt;&lt;/object&gt;&lt;object type=&quot;3&quot; unique_id=&quot;14983&quot;&gt;&lt;property id=&quot;20148&quot; value=&quot;5&quot;/&gt;&lt;property id=&quot;20300&quot; value=&quot;Slide 7 - &amp;quot;Características das Reacções Adversas (2)&amp;quot;&quot;/&gt;&lt;property id=&quot;20307&quot; value=&quot;272&quot;/&gt;&lt;/object&gt;&lt;object type=&quot;3&quot; unique_id=&quot;14984&quot;&gt;&lt;property id=&quot;20148&quot; value=&quot;5&quot;/&gt;&lt;property id=&quot;20300&quot; value=&quot;Slide 8 - &amp;quot;Como Reconhecer as Reacções Adversas&amp;quot;&quot;/&gt;&lt;property id=&quot;20307&quot; value=&quot;282&quot;/&gt;&lt;/object&gt;&lt;object type=&quot;3&quot; unique_id=&quot;14985&quot;&gt;&lt;property id=&quot;20148&quot; value=&quot;5&quot;/&gt;&lt;property id=&quot;20300&quot; value=&quot;Slide 9 - &amp;quot;Anamnese: Busca Activa de Reacções Adversas&amp;quot;&quot;/&gt;&lt;property id=&quot;20307&quot; value=&quot;283&quot;/&gt;&lt;/object&gt;&lt;object type=&quot;3&quot; unique_id=&quot;14986&quot;&gt;&lt;property id=&quot;20148&quot; value=&quot;5&quot;/&gt;&lt;property id=&quot;20300&quot; value=&quot;Slide 10 - &amp;quot;Exame Físico: Busca Activa de Reacções Adversas&amp;quot;&quot;/&gt;&lt;property id=&quot;20307&quot; value=&quot;284&quot;/&gt;&lt;/object&gt;&lt;object type=&quot;3&quot; unique_id=&quot;14987&quot;&gt;&lt;property id=&quot;20148&quot; value=&quot;5&quot;/&gt;&lt;property id=&quot;20300&quot; value=&quot;Slide 11 - &amp;quot;Diagnóstico Diferencial das Reacções Adversas&amp;quot;&quot;/&gt;&lt;property id=&quot;20307&quot; value=&quot;261&quot;/&gt;&lt;/object&gt;&lt;object type=&quot;3&quot; unique_id=&quot;14988&quot;&gt;&lt;property id=&quot;20148&quot; value=&quot;5&quot;/&gt;&lt;property id=&quot;20300&quot; value=&quot;Slide 12 - &amp;quot;Abordagem das Tabelas de Reacções Adversas&amp;quot;&quot;/&gt;&lt;property id=&quot;20307&quot; value=&quot;285&quot;/&gt;&lt;/object&gt;&lt;object type=&quot;3&quot; unique_id=&quot;14989&quot;&gt;&lt;property id=&quot;20148&quot; value=&quot;5&quot;/&gt;&lt;property id=&quot;20300&quot; value=&quot;Slide 13 - &amp;quot;Abordagem das Tabelas de RAM (1)&amp;quot;&quot;/&gt;&lt;property id=&quot;20307&quot; value=&quot;299&quot;/&gt;&lt;/object&gt;&lt;object type=&quot;3&quot; unique_id=&quot;14990&quot;&gt;&lt;property id=&quot;20148&quot; value=&quot;5&quot;/&gt;&lt;property id=&quot;20300&quot; value=&quot;Slide 14 - &amp;quot;Abordagem das Tabelas de RAM (2)&amp;quot;&quot;/&gt;&lt;property id=&quot;20307&quot; value=&quot;300&quot;/&gt;&lt;/object&gt;&lt;object type=&quot;3&quot; unique_id=&quot;14991&quot;&gt;&lt;property id=&quot;20148&quot; value=&quot;5&quot;/&gt;&lt;property id=&quot;20300&quot; value=&quot;Slide 15 - &amp;quot;Actividade&amp;quot;&quot;/&gt;&lt;property id=&quot;20307&quot; value=&quot;301&quot;/&gt;&lt;/object&gt;&lt;object type=&quot;3&quot; unique_id=&quot;14992&quot;&gt;&lt;property id=&quot;20148&quot; value=&quot;5&quot;/&gt;&lt;property id=&quot;20300&quot; value=&quot;Slide 16 - &amp;quot;Classificação dos Graus de Gravidade de Reacções Adversas&amp;quot;&quot;/&gt;&lt;property id=&quot;20307&quot; value=&quot;267&quot;/&gt;&lt;/object&gt;&lt;object type=&quot;3&quot; unique_id=&quot;14993&quot;&gt;&lt;property id=&quot;20148&quot; value=&quot;5&quot;/&gt;&lt;property id=&quot;20300&quot; value=&quot;Slide 17 - &amp;quot;Gravidade das Reacções Adversas (Clínica)&amp;quot;&quot;/&gt;&lt;property id=&quot;20307&quot; value=&quot;286&quot;/&gt;&lt;/object&gt;&lt;object type=&quot;3&quot; unique_id=&quot;14994&quot;&gt;&lt;property id=&quot;20148&quot; value=&quot;5&quot;/&gt;&lt;property id=&quot;20300&quot; value=&quot;Slide 18 - &amp;quot;Gravidade das Reacções Adversas (Laboratório)&amp;quot;&quot;/&gt;&lt;property id=&quot;20307&quot; value=&quot;287&quot;/&gt;&lt;/object&gt;&lt;object type=&quot;3&quot; unique_id=&quot;14995&quot;&gt;&lt;property id=&quot;20148&quot; value=&quot;5&quot;/&gt;&lt;property id=&quot;20300&quot; value=&quot;Slide 19 - &amp;quot;Conduta de Acordo com o Grau de Reacção Adversa &amp;quot;&quot;/&gt;&lt;property id=&quot;20307&quot; value=&quot;288&quot;/&gt;&lt;/object&gt;&lt;object type=&quot;3&quot; unique_id=&quot;14996&quot;&gt;&lt;property id=&quot;20148&quot; value=&quot;5&quot;/&gt;&lt;property id=&quot;20300&quot; value=&quot;Slide 20 - &amp;quot;&amp;#x0D;&amp;#x0A;&amp;#x0D;&amp;#x0A;Descrição das Reacções Adversas mais Frequentes&amp;#x0D;&amp;#x0A;&amp;quot;&quot;/&gt;&lt;property id=&quot;20307&quot; value=&quot;289&quot;/&gt;&lt;/object&gt;&lt;object type=&quot;3&quot; unique_id=&quot;14997&quot;&gt;&lt;property id=&quot;20148&quot; value=&quot;5&quot;/&gt;&lt;property id=&quot;20300&quot; value=&quot;Slide 21 - &amp;quot;Nevirapina: Hepatite (1)&amp;quot;&quot;/&gt;&lt;property id=&quot;20307&quot; value=&quot;290&quot;/&gt;&lt;/object&gt;&lt;object type=&quot;3&quot; unique_id=&quot;14998&quot;&gt;&lt;property id=&quot;20148&quot; value=&quot;5&quot;/&gt;&lt;property id=&quot;20300&quot; value=&quot;Slide 22 - &amp;quot;Nevirapina: Hepatite (2)&amp;quot;&quot;/&gt;&lt;property id=&quot;20307&quot; value=&quot;297&quot;/&gt;&lt;/object&gt;&lt;object type=&quot;3&quot; unique_id=&quot;14999&quot;&gt;&lt;property id=&quot;20148&quot; value=&quot;5&quot;/&gt;&lt;property id=&quot;20300&quot; value=&quot;Slide 23 - &amp;quot;Hepatite por Nevirapina: Tratamento (1)&amp;quot;&quot;/&gt;&lt;property id=&quot;20307&quot; value=&quot;291&quot;/&gt;&lt;/object&gt;&lt;object type=&quot;3&quot; unique_id=&quot;15000&quot;&gt;&lt;property id=&quot;20148&quot; value=&quot;5&quot;/&gt;&lt;property id=&quot;20300&quot; value=&quot;Slide 24 - &amp;quot;Hepatite por Nevirapina: Tratamento&amp;quot;&quot;/&gt;&lt;property id=&quot;20307&quot; value=&quot;298&quot;/&gt;&lt;/object&gt;&lt;object type=&quot;3&quot; unique_id=&quot;15001&quot;&gt;&lt;property id=&quot;20148&quot; value=&quot;5&quot;/&gt;&lt;property id=&quot;20300&quot; value=&quot;Slide 25 - &amp;quot;Erupção Cutânea: Síndrome de Stevens-Johnson (1)&amp;quot;&quot;/&gt;&lt;property id=&quot;20307&quot; value=&quot;292&quot;/&gt;&lt;/object&gt;&lt;object type=&quot;3&quot; unique_id=&quot;15002&quot;&gt;&lt;property id=&quot;20148&quot; value=&quot;5&quot;/&gt;&lt;property id=&quot;20300&quot; value=&quot;Slide 26 - &amp;quot;Erupção Cutânea: Síndrome de Stevens-Johnson (2)&amp;quot;&quot;/&gt;&lt;property id=&quot;20307&quot; value=&quot;293&quot;/&gt;&lt;/object&gt;&lt;object type=&quot;3&quot; unique_id=&quot;15003&quot;&gt;&lt;property id=&quot;20148&quot; value=&quot;5&quot;/&gt;&lt;property id=&quot;20300&quot; value=&quot;Slide 27 - &amp;quot;Outras Reacções Adversas (1)&amp;quot;&quot;/&gt;&lt;property id=&quot;20307&quot; value=&quot;294&quot;/&gt;&lt;/object&gt;&lt;object type=&quot;3&quot; unique_id=&quot;15004&quot;&gt;&lt;property id=&quot;20148&quot; value=&quot;5&quot;/&gt;&lt;property id=&quot;20300&quot; value=&quot;Slide 28 - &amp;quot;Outras Reacções Adversas (2)&amp;quot;&quot;/&gt;&lt;property id=&quot;20307&quot; value=&quot;295&quot;/&gt;&lt;/object&gt;&lt;object type=&quot;3&quot; unique_id=&quot;15005&quot;&gt;&lt;property id=&quot;20148&quot; value=&quot;5&quot;/&gt;&lt;property id=&quot;20300&quot; value=&quot;Slide 29 - &amp;quot;Outras Reacções Adversas (3)&amp;quot;&quot;/&gt;&lt;property id=&quot;20307&quot; value=&quot;296&quot;/&gt;&lt;/object&gt;&lt;object type=&quot;3&quot; unique_id=&quot;15006&quot;&gt;&lt;property id=&quot;20148&quot; value=&quot;5&quot;/&gt;&lt;property id=&quot;20300&quot; value=&quot;Slide 30 - &amp;quot;Actividade&amp;quot;&quot;/&gt;&lt;property id=&quot;20307&quot; value=&quot;276&quot;/&gt;&lt;/object&gt;&lt;object type=&quot;3&quot; unique_id=&quot;15007&quot;&gt;&lt;property id=&quot;20148&quot; value=&quot;5&quot;/&gt;&lt;property id=&quot;20300&quot; value=&quot;Slide 31 - &amp;quot;Considerações&amp;quot;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1532</TotalTime>
  <Words>1786</Words>
  <Application>Microsoft Office PowerPoint</Application>
  <PresentationFormat>On-screen Show (4:3)</PresentationFormat>
  <Paragraphs>219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MISAU</vt:lpstr>
      <vt:lpstr>1_TBOI Landscape Draft</vt:lpstr>
      <vt:lpstr>Unidade 10.5</vt:lpstr>
      <vt:lpstr>Introdução  (1)</vt:lpstr>
      <vt:lpstr>Introdução (2) </vt:lpstr>
      <vt:lpstr>Objectivos de Aprendizagem</vt:lpstr>
      <vt:lpstr>Definição da Reacção Adversa</vt:lpstr>
      <vt:lpstr>Características das Reacções Adversas (1)</vt:lpstr>
      <vt:lpstr>Características das Reacções Adversas (2)</vt:lpstr>
      <vt:lpstr>Como Reconhecer as Reacções Adversas</vt:lpstr>
      <vt:lpstr>Anamnese: Busca Activa de Reacções Adversas</vt:lpstr>
      <vt:lpstr>Exame Físico: Busca Activa de Reacções Adversas</vt:lpstr>
      <vt:lpstr>Diagnóstico Diferencial das Reacções Adversas</vt:lpstr>
      <vt:lpstr>Abordagem das Tabelas de Reacções Adversas</vt:lpstr>
      <vt:lpstr>Abordagem das Tabelas de RAM (1)</vt:lpstr>
      <vt:lpstr>Abordagem das Tabelas de RAM (2)</vt:lpstr>
      <vt:lpstr>Actividade</vt:lpstr>
      <vt:lpstr>Classificação dos Graus de Gravidade de Reacções Adversas</vt:lpstr>
      <vt:lpstr>Gravidade das Reacções Adversas (Clínica)</vt:lpstr>
      <vt:lpstr>Gravidade das Reacções Adversas (Laboratório)</vt:lpstr>
      <vt:lpstr>Conduta de Acordo com o Grau de Reacção Adversa </vt:lpstr>
      <vt:lpstr>  Descrição das Reacções Adversas mais Frequentes </vt:lpstr>
      <vt:lpstr>Nevirapina: Hepatite (1)</vt:lpstr>
      <vt:lpstr>Nevirapina: Hepatite (2)</vt:lpstr>
      <vt:lpstr>Hepatite por Nevirapina: Tratamento (1)</vt:lpstr>
      <vt:lpstr>Hepatite por Nevirapina: Tratamento</vt:lpstr>
      <vt:lpstr>Erupção Cutânea: Síndrome de Stevens-Johnson (1)</vt:lpstr>
      <vt:lpstr>Erupção Cutânea: Síndrome de Stevens-Johnson (2)</vt:lpstr>
      <vt:lpstr>Outras Reacções Adversas (1)</vt:lpstr>
      <vt:lpstr>Outras Reacções Adversas (2)</vt:lpstr>
      <vt:lpstr>Outras Reacções Adversas (3)</vt:lpstr>
      <vt:lpstr>Outras Reacções Adversas (4)</vt:lpstr>
      <vt:lpstr>Actividade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Ruano</dc:creator>
  <cp:lastModifiedBy>pilarm</cp:lastModifiedBy>
  <cp:revision>180</cp:revision>
  <dcterms:created xsi:type="dcterms:W3CDTF">2006-08-16T00:00:00Z</dcterms:created>
  <dcterms:modified xsi:type="dcterms:W3CDTF">2013-02-24T07:21:39Z</dcterms:modified>
</cp:coreProperties>
</file>