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06" r:id="rId2"/>
  </p:sldMasterIdLst>
  <p:notesMasterIdLst>
    <p:notesMasterId r:id="rId32"/>
  </p:notesMasterIdLst>
  <p:handoutMasterIdLst>
    <p:handoutMasterId r:id="rId33"/>
  </p:handoutMasterIdLst>
  <p:sldIdLst>
    <p:sldId id="256" r:id="rId3"/>
    <p:sldId id="367" r:id="rId4"/>
    <p:sldId id="365" r:id="rId5"/>
    <p:sldId id="366" r:id="rId6"/>
    <p:sldId id="368" r:id="rId7"/>
    <p:sldId id="369" r:id="rId8"/>
    <p:sldId id="370" r:id="rId9"/>
    <p:sldId id="371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2" r:id="rId19"/>
    <p:sldId id="383" r:id="rId20"/>
    <p:sldId id="385" r:id="rId21"/>
    <p:sldId id="386" r:id="rId22"/>
    <p:sldId id="403" r:id="rId23"/>
    <p:sldId id="387" r:id="rId24"/>
    <p:sldId id="402" r:id="rId25"/>
    <p:sldId id="388" r:id="rId26"/>
    <p:sldId id="389" r:id="rId27"/>
    <p:sldId id="390" r:id="rId28"/>
    <p:sldId id="391" r:id="rId29"/>
    <p:sldId id="400" r:id="rId30"/>
    <p:sldId id="401" r:id="rId31"/>
  </p:sldIdLst>
  <p:sldSz cx="9144000" cy="6858000" type="screen4x3"/>
  <p:notesSz cx="6797675" cy="9928225"/>
  <p:custDataLst>
    <p:tags r:id="rId34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neva" pitchFamily="-1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neva" pitchFamily="-1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neva" pitchFamily="-1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neva" pitchFamily="-1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neva" pitchFamily="-16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belaa" initials="a" lastIdx="4" clrIdx="0"/>
  <p:cmAuthor id="1" name="Pilar Martinez" initials="PM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66"/>
    <a:srgbClr val="999999"/>
    <a:srgbClr val="B3B3B3"/>
    <a:srgbClr val="CCCCCC"/>
    <a:srgbClr val="E6E6E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96" autoAdjust="0"/>
    <p:restoredTop sz="73239" autoAdjust="0"/>
  </p:normalViewPr>
  <p:slideViewPr>
    <p:cSldViewPr>
      <p:cViewPr>
        <p:scale>
          <a:sx n="55" d="100"/>
          <a:sy n="55" d="100"/>
        </p:scale>
        <p:origin x="-17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BEF9AE8-EB0B-4277-B681-145513F1A307}" type="datetimeFigureOut">
              <a:rPr lang="es-ES"/>
              <a:pPr>
                <a:defRPr/>
              </a:pPr>
              <a:t>24/02/2013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2E67706-7804-4AA9-97EC-F81B48F47FC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D9CDF22-530F-4902-82D9-157B96897A9F}" type="datetimeFigureOut">
              <a:rPr lang="es-ES"/>
              <a:pPr>
                <a:defRPr/>
              </a:pPr>
              <a:t>24/02/2013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x-non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82A7532-94F2-4558-9716-9B791681020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6589F1-D2F4-49B8-8531-AE6DF599AB74}" type="slidenum">
              <a:rPr lang="es-ES" smtClean="0"/>
              <a:pPr/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A6A543-56B5-4099-B1BF-EBBAE08D5497}" type="slidenum">
              <a:rPr lang="es-ES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29911AD-B57E-4896-BBAC-23060DC77CE1}" type="slidenum">
              <a:rPr lang="es-ES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Calibri" pitchFamily="34" charset="0"/>
              </a:rPr>
              <a:t>Nota</a:t>
            </a:r>
            <a:r>
              <a:rPr lang="pt-PT" b="1" baseline="0" dirty="0" smtClean="0">
                <a:latin typeface="Calibri" pitchFamily="34" charset="0"/>
              </a:rPr>
              <a:t> para o Docente:</a:t>
            </a:r>
            <a:endParaRPr lang="pt-PT" b="1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Calibri" pitchFamily="34" charset="0"/>
              </a:rPr>
              <a:t>Esta orientação deverá ser dada durante as primeiras 4 semanas de trabalho aos novos </a:t>
            </a:r>
            <a:r>
              <a:rPr lang="pt-PT" dirty="0" err="1" smtClean="0">
                <a:latin typeface="Calibri" pitchFamily="34" charset="0"/>
              </a:rPr>
              <a:t>TS</a:t>
            </a:r>
            <a:r>
              <a:rPr lang="pt-PT" dirty="0" smtClean="0">
                <a:latin typeface="Calibri" pitchFamily="34" charset="0"/>
              </a:rPr>
              <a:t> e reforçada anualmente a todos os </a:t>
            </a:r>
            <a:r>
              <a:rPr lang="pt-PT" dirty="0" err="1" smtClean="0">
                <a:latin typeface="Calibri" pitchFamily="34" charset="0"/>
              </a:rPr>
              <a:t>TS</a:t>
            </a:r>
            <a:endParaRPr lang="pt-PT" dirty="0" smtClean="0">
              <a:latin typeface="Calibri" pitchFamily="34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72A57E3-24B9-4EE3-A42F-26D528418633}" type="slidenum">
              <a:rPr lang="es-ES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0700D5-511A-42D1-8489-3EF0405FA709}" type="slidenum">
              <a:rPr lang="es-ES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783017-B882-4B41-8067-C26B8BBD8EB3}" type="slidenum">
              <a:rPr lang="es-ES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Calibri" pitchFamily="34" charset="0"/>
              </a:rPr>
              <a:t>Nota</a:t>
            </a:r>
            <a:r>
              <a:rPr lang="pt-PT" b="1" baseline="0" dirty="0" smtClean="0">
                <a:latin typeface="Calibri" pitchFamily="34" charset="0"/>
              </a:rPr>
              <a:t> para o Docente</a:t>
            </a:r>
          </a:p>
          <a:p>
            <a:pPr lvl="0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pt-PT" sz="2000" dirty="0" smtClean="0"/>
              <a:t>Não há evidência dos benefícios da aplicação de anti-sépticos ou desinfectantes na ferida, nem de espremer o sítio da picada ou ferida</a:t>
            </a:r>
          </a:p>
          <a:p>
            <a:pPr lvl="0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pt-PT" sz="2000" dirty="0" smtClean="0"/>
              <a:t>Deve evitar-se o uso de soluções contendo hipoclorito de s</a:t>
            </a:r>
            <a:r>
              <a:rPr lang="pt-PT" altLang="ja-JP" sz="2000" dirty="0" smtClean="0"/>
              <a:t>ó</a:t>
            </a:r>
            <a:r>
              <a:rPr lang="pt-PT" sz="2000" dirty="0" smtClean="0"/>
              <a:t>dio ou outros agentes cáusticos na pele ou membranas mucosas</a:t>
            </a:r>
            <a:endParaRPr lang="pt-PT" b="0" dirty="0" smtClean="0">
              <a:latin typeface="Calibri" pitchFamily="34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F1C191-277F-439E-A47E-12A4B3B6180D}" type="slidenum">
              <a:rPr lang="es-ES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306F308-61E5-424D-8E90-696878DA151A}" type="slidenum">
              <a:rPr lang="es-ES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C6795F-3FA0-42D6-9F08-6EE04A52E82D}" type="slidenum">
              <a:rPr lang="es-ES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721A98-338B-419D-A10C-77E3FCBA5B6E}" type="slidenum">
              <a:rPr lang="es-ES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A84CF3-3711-4523-95A9-71F64E79AE38}" type="slidenum">
              <a:rPr lang="es-ES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z="2800" b="1" kern="1200" baseline="0" dirty="0" smtClean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sz="2800" b="1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Fonte: </a:t>
            </a:r>
            <a:r>
              <a:rPr lang="pt-PT" sz="28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(1</a:t>
            </a:r>
            <a:r>
              <a:rPr lang="pt-PT" sz="28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)</a:t>
            </a:r>
            <a:r>
              <a:rPr lang="af-ZA" sz="2800" kern="1200" dirty="0" smtClean="0">
                <a:solidFill>
                  <a:schemeClr val="tx1"/>
                </a:solidFill>
                <a:latin typeface="Geneva" pitchFamily="-16" charset="0"/>
                <a:ea typeface="+mn-ea"/>
                <a:cs typeface="+mn-cs"/>
              </a:rPr>
              <a:t> Inquérito Nacional de Prevalência, Riscos Comportamentais e Informação sobre o HIV e Sida em Moçambique. INSIDA 2009</a:t>
            </a:r>
            <a:endParaRPr lang="af-ZA" sz="5400" kern="1200" baseline="0" dirty="0" smtClean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endParaRPr lang="af-ZA" sz="2800" kern="1200" baseline="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05E421-8A91-4F3A-96AE-3517D8E86DF8}" type="slidenum">
              <a:rPr lang="es-ES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F33ED4-21D6-4A51-8C13-7F176604DBF6}" type="slidenum">
              <a:rPr lang="es-ES"/>
              <a:pPr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Calibri" pitchFamily="34" charset="0"/>
              </a:rPr>
              <a:t>Instruções</a:t>
            </a:r>
            <a:r>
              <a:rPr lang="pt-PT" b="1" baseline="0" dirty="0" smtClean="0">
                <a:latin typeface="Calibri" pitchFamily="34" charset="0"/>
              </a:rPr>
              <a:t> para o Docente</a:t>
            </a:r>
            <a:endParaRPr lang="pt-PT" baseline="0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pt-PT" baseline="0" dirty="0" smtClean="0">
                <a:latin typeface="Calibri" pitchFamily="34" charset="0"/>
              </a:rPr>
              <a:t>Peça aos alunos para consultarem a Tabela 2 da Unidade sobre PPE.</a:t>
            </a:r>
          </a:p>
          <a:p>
            <a:pPr eaLnBrk="1" hangingPunct="1">
              <a:spcBef>
                <a:spcPct val="0"/>
              </a:spcBef>
            </a:pPr>
            <a:r>
              <a:rPr lang="pt-PT" baseline="0" dirty="0" smtClean="0">
                <a:latin typeface="Calibri" pitchFamily="34" charset="0"/>
              </a:rPr>
              <a:t>Nela apresenta-se a recomendação para </a:t>
            </a:r>
            <a:r>
              <a:rPr lang="pt-PT" baseline="0" dirty="0" err="1" smtClean="0">
                <a:latin typeface="Calibri" pitchFamily="34" charset="0"/>
              </a:rPr>
              <a:t>PPE</a:t>
            </a:r>
            <a:r>
              <a:rPr lang="pt-PT" baseline="0" dirty="0" smtClean="0">
                <a:latin typeface="Calibri" pitchFamily="34" charset="0"/>
              </a:rPr>
              <a:t> em cada caso</a:t>
            </a:r>
            <a:endParaRPr lang="pt-PT" dirty="0" smtClean="0">
              <a:latin typeface="Calibri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F33ED4-21D6-4A51-8C13-7F176604DBF6}" type="slidenum">
              <a:rPr lang="es-ES"/>
              <a:pPr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F33ED4-21D6-4A51-8C13-7F176604DBF6}" type="slidenum">
              <a:rPr lang="es-ES"/>
              <a:pPr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trike="sngStrike" dirty="0" smtClean="0">
              <a:latin typeface="Calibri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F33ED4-21D6-4A51-8C13-7F176604DBF6}" type="slidenum">
              <a:rPr lang="es-ES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59EE56-E64A-4A48-A115-156F1E980625}" type="slidenum">
              <a:rPr lang="es-ES"/>
              <a:pPr/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59EE56-E64A-4A48-A115-156F1E980625}" type="slidenum">
              <a:rPr lang="es-ES"/>
              <a:pPr/>
              <a:t>25</a:t>
            </a:fld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Calibri" pitchFamily="34" charset="0"/>
              </a:rPr>
              <a:t>Nota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Calibri" pitchFamily="34" charset="0"/>
              </a:rPr>
              <a:t>Resposta</a:t>
            </a:r>
            <a:r>
              <a:rPr lang="pt-PT" dirty="0" smtClean="0">
                <a:latin typeface="Calibri" pitchFamily="34" charset="0"/>
              </a:rPr>
              <a:t>:</a:t>
            </a:r>
            <a:r>
              <a:rPr lang="pt-PT" baseline="0" dirty="0" smtClean="0">
                <a:latin typeface="Calibri" pitchFamily="34" charset="0"/>
              </a:rPr>
              <a:t> </a:t>
            </a:r>
            <a:r>
              <a:rPr lang="pt-PT" dirty="0" smtClean="0">
                <a:latin typeface="Calibri" pitchFamily="34" charset="0"/>
              </a:rPr>
              <a:t>A pessoa/doente seropositiva que não faz TARV  e recebe a profilaxia Pós-Exposição</a:t>
            </a:r>
            <a:r>
              <a:rPr lang="pt-PT" baseline="0" dirty="0" smtClean="0">
                <a:latin typeface="Calibri" pitchFamily="34" charset="0"/>
              </a:rPr>
              <a:t> </a:t>
            </a:r>
            <a:r>
              <a:rPr lang="pt-PT" dirty="0" smtClean="0">
                <a:latin typeface="Calibri" pitchFamily="34" charset="0"/>
              </a:rPr>
              <a:t>pode desenvolver resistência ao TARV</a:t>
            </a:r>
            <a:r>
              <a:rPr lang="pt-PT" baseline="0" dirty="0" smtClean="0">
                <a:latin typeface="Calibri" pitchFamily="34" charset="0"/>
              </a:rPr>
              <a:t> (a PPE é suspensa após 1 mês.</a:t>
            </a:r>
            <a:endParaRPr lang="pt-PT" dirty="0" smtClean="0">
              <a:latin typeface="Calibri" pitchFamily="34" charset="0"/>
            </a:endParaRP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2B52D53-3CBF-4F96-96B0-2D3662FCF7C4}" type="slidenum">
              <a:rPr lang="es-ES"/>
              <a:pPr/>
              <a:t>26</a:t>
            </a:fld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DF2E1B9-813A-450B-8913-9E771D2A7FE3}" type="slidenum">
              <a:rPr lang="es-ES"/>
              <a:pPr/>
              <a:t>27</a:t>
            </a:fld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DF2E1B9-813A-450B-8913-9E771D2A7FE3}" type="slidenum">
              <a:rPr lang="es-ES"/>
              <a:pPr/>
              <a:t>28</a:t>
            </a:fld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9B9B53-8287-446B-8E96-E6E574CF2A5D}" type="slidenum">
              <a:rPr lang="es-ES"/>
              <a:pPr/>
              <a:t>29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DC9ACF-F51E-4759-89C0-49211CF167A4}" type="slidenum">
              <a:rPr lang="es-ES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2A7532-94F2-4558-9716-9B791681020F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69C69E3-09CD-47DC-B428-AA50F320EB15}" type="slidenum">
              <a:rPr lang="es-ES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3CCACA0-56E6-455C-88FC-353AD45DBD00}" type="slidenum">
              <a:rPr lang="es-ES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0F45F6B-4B35-4777-9A1E-FC41F0380493}" type="slidenum">
              <a:rPr lang="es-ES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FontTx/>
              <a:buNone/>
            </a:pPr>
            <a:r>
              <a:rPr lang="pt-PT" b="1" dirty="0" smtClean="0">
                <a:latin typeface="Calibri" pitchFamily="34" charset="0"/>
              </a:rPr>
              <a:t>Instruções para o Docente:</a:t>
            </a:r>
          </a:p>
          <a:p>
            <a:pPr marL="228600" indent="-228600" eaLnBrk="1" hangingPunct="1">
              <a:spcBef>
                <a:spcPct val="0"/>
              </a:spcBef>
              <a:buFontTx/>
              <a:buNone/>
            </a:pPr>
            <a:r>
              <a:rPr lang="pt-PT" b="0" dirty="0" smtClean="0">
                <a:latin typeface="Calibri" pitchFamily="34" charset="0"/>
              </a:rPr>
              <a:t>Pergunte</a:t>
            </a:r>
            <a:r>
              <a:rPr lang="pt-PT" b="0" baseline="0" dirty="0" smtClean="0">
                <a:latin typeface="Calibri" pitchFamily="34" charset="0"/>
              </a:rPr>
              <a:t> aos formandos e promova uma discussão em plenária com base nas questões apresentadas no slide.</a:t>
            </a:r>
          </a:p>
          <a:p>
            <a:pPr marL="228600" indent="-228600" eaLnBrk="1" hangingPunct="1">
              <a:spcBef>
                <a:spcPct val="0"/>
              </a:spcBef>
              <a:buFontTx/>
              <a:buNone/>
            </a:pPr>
            <a:r>
              <a:rPr lang="pt-PT" b="1" baseline="0" dirty="0" smtClean="0">
                <a:latin typeface="Calibri" pitchFamily="34" charset="0"/>
              </a:rPr>
              <a:t>Respostas:</a:t>
            </a:r>
            <a:endParaRPr lang="pt-PT" b="1" dirty="0" smtClean="0">
              <a:latin typeface="Calibri" pitchFamily="34" charset="0"/>
            </a:endParaRPr>
          </a:p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r>
              <a:rPr lang="pt-PT" dirty="0" smtClean="0">
                <a:latin typeface="Calibri" pitchFamily="34" charset="0"/>
              </a:rPr>
              <a:t>N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o.  N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 h</a:t>
            </a:r>
            <a:r>
              <a:rPr lang="pt-PT" altLang="ja-JP" dirty="0" smtClean="0">
                <a:latin typeface="Calibri" pitchFamily="34" charset="0"/>
              </a:rPr>
              <a:t>á</a:t>
            </a:r>
            <a:r>
              <a:rPr lang="pt-PT" dirty="0" smtClean="0">
                <a:latin typeface="Calibri" pitchFamily="34" charset="0"/>
              </a:rPr>
              <a:t> contacto entre o sangue contaminado (ou outro fluído corporal) do doente e a mucosa ou sangue do trabalhador de sa</a:t>
            </a:r>
            <a:r>
              <a:rPr lang="pt-PT" altLang="ja-JP" dirty="0" smtClean="0">
                <a:latin typeface="Calibri" pitchFamily="34" charset="0"/>
              </a:rPr>
              <a:t>ú</a:t>
            </a:r>
            <a:r>
              <a:rPr lang="pt-PT" dirty="0" smtClean="0">
                <a:latin typeface="Calibri" pitchFamily="34" charset="0"/>
              </a:rPr>
              <a:t>de.</a:t>
            </a:r>
          </a:p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r>
              <a:rPr lang="pt-PT" dirty="0" smtClean="0">
                <a:latin typeface="Calibri" pitchFamily="34" charset="0"/>
              </a:rPr>
              <a:t>N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o.  A agulha n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 est</a:t>
            </a:r>
            <a:r>
              <a:rPr lang="pt-PT" altLang="ja-JP" dirty="0" smtClean="0">
                <a:latin typeface="Calibri" pitchFamily="34" charset="0"/>
              </a:rPr>
              <a:t>á</a:t>
            </a:r>
            <a:r>
              <a:rPr lang="pt-PT" dirty="0" smtClean="0">
                <a:latin typeface="Calibri" pitchFamily="34" charset="0"/>
              </a:rPr>
              <a:t> contaminada – o acidente ocorre antes da injecç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o. </a:t>
            </a:r>
          </a:p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r>
              <a:rPr lang="pt-PT" dirty="0" smtClean="0">
                <a:latin typeface="Calibri" pitchFamily="34" charset="0"/>
              </a:rPr>
              <a:t>N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 – o servente usa luvas novas (mas, se as luvas s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 de m</a:t>
            </a:r>
            <a:r>
              <a:rPr lang="pt-PT" altLang="ja-JP" dirty="0" smtClean="0">
                <a:latin typeface="Calibri" pitchFamily="34" charset="0"/>
              </a:rPr>
              <a:t>á</a:t>
            </a:r>
            <a:r>
              <a:rPr lang="pt-PT" dirty="0" smtClean="0">
                <a:latin typeface="Calibri" pitchFamily="34" charset="0"/>
              </a:rPr>
              <a:t> qualidade, com buracos, pode ter sido exposto)</a:t>
            </a:r>
          </a:p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r>
              <a:rPr lang="pt-PT" dirty="0" smtClean="0">
                <a:latin typeface="Calibri" pitchFamily="34" charset="0"/>
              </a:rPr>
              <a:t>Depende.  Se a mulher gr</a:t>
            </a:r>
            <a:r>
              <a:rPr lang="pt-PT" altLang="ja-JP" dirty="0" smtClean="0">
                <a:latin typeface="Calibri" pitchFamily="34" charset="0"/>
              </a:rPr>
              <a:t>á</a:t>
            </a:r>
            <a:r>
              <a:rPr lang="pt-PT" dirty="0" smtClean="0">
                <a:latin typeface="Calibri" pitchFamily="34" charset="0"/>
              </a:rPr>
              <a:t>vida for seropositiva, </a:t>
            </a:r>
            <a:r>
              <a:rPr lang="pt-PT" altLang="ja-JP" dirty="0" smtClean="0">
                <a:latin typeface="Calibri" pitchFamily="34" charset="0"/>
              </a:rPr>
              <a:t>é</a:t>
            </a:r>
            <a:r>
              <a:rPr lang="pt-PT" dirty="0" smtClean="0">
                <a:latin typeface="Calibri" pitchFamily="34" charset="0"/>
              </a:rPr>
              <a:t> uma exposiç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o.  Se a mulher for seronegativa, n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 </a:t>
            </a:r>
            <a:r>
              <a:rPr lang="pt-PT" altLang="ja-JP" dirty="0" smtClean="0">
                <a:latin typeface="Calibri" pitchFamily="34" charset="0"/>
              </a:rPr>
              <a:t>é</a:t>
            </a:r>
            <a:r>
              <a:rPr lang="pt-PT" dirty="0" smtClean="0">
                <a:latin typeface="Calibri" pitchFamily="34" charset="0"/>
              </a:rPr>
              <a:t> exposiç</a:t>
            </a:r>
            <a:r>
              <a:rPr lang="pt-PT" altLang="ja-JP" dirty="0" smtClean="0">
                <a:latin typeface="Calibri" pitchFamily="34" charset="0"/>
              </a:rPr>
              <a:t>ã</a:t>
            </a:r>
            <a:r>
              <a:rPr lang="pt-PT" dirty="0" smtClean="0">
                <a:latin typeface="Calibri" pitchFamily="34" charset="0"/>
              </a:rPr>
              <a:t>o ao HIV. 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1601338-0066-451D-B8A6-6157A5B02FCA}" type="slidenum">
              <a:rPr lang="es-ES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23D1501D-C516-42CE-B0B4-D54E51725D62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pic>
        <p:nvPicPr>
          <p:cNvPr id="287753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286728" name="Object 9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D29C9D46-3726-4E6E-94C4-EA81F4D282ED}" type="slidenum">
              <a:rPr lang="en-US" sz="1200" baseline="0">
                <a:solidFill>
                  <a:schemeClr val="bg1">
                    <a:lumMod val="50000"/>
                  </a:schemeClr>
                </a:solidFill>
              </a:rPr>
              <a:pPr algn="r">
                <a:defRPr/>
              </a:pPr>
              <a:t>‹#›</a:t>
            </a:fld>
            <a:endParaRPr lang="en-US" sz="12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  <p:sldLayoutId id="2147483726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3D3A694-45D9-4C56-99B0-28C1F76CF60F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288773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777288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fld id="{8F9D22E7-E642-46D2-8574-BDD7B3F9B728}" type="slidenum">
              <a:rPr lang="es-ES" sz="1000" smtClean="0">
                <a:solidFill>
                  <a:srgbClr val="FFFFFF"/>
                </a:solidFill>
                <a:latin typeface="Lucida Sans Unicode" pitchFamily="34" charset="0"/>
              </a:rPr>
              <a:pPr/>
              <a:t>1</a:t>
            </a:fld>
            <a:endParaRPr lang="es-ES" sz="1000" smtClean="0">
              <a:solidFill>
                <a:srgbClr val="FFFFFF"/>
              </a:solidFill>
              <a:latin typeface="Lucida Sans Unicode" pitchFamily="34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 bwMode="auto">
          <a:xfrm>
            <a:off x="1066800" y="2133600"/>
            <a:ext cx="7772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ct val="150000"/>
              </a:lnSpc>
            </a:pPr>
            <a:r>
              <a:rPr lang="pt-PT" sz="4000" b="1" dirty="0" smtClean="0">
                <a:latin typeface="Arial" pitchFamily="34" charset="0"/>
                <a:cs typeface="Arial" pitchFamily="34" charset="0"/>
              </a:rPr>
              <a:t>Unidade 10.7 </a:t>
            </a:r>
          </a:p>
          <a:p>
            <a:pPr lvl="0" algn="ctr">
              <a:lnSpc>
                <a:spcPct val="150000"/>
              </a:lnSpc>
            </a:pPr>
            <a:r>
              <a:rPr lang="pt-PT" sz="3600" b="1" dirty="0" smtClean="0">
                <a:latin typeface="Arial" pitchFamily="34" charset="0"/>
                <a:cs typeface="Arial" pitchFamily="34" charset="0"/>
              </a:rPr>
              <a:t>Profilaxia Pós-Exposição ao HIV</a:t>
            </a:r>
            <a:endParaRPr kumimoji="0" lang="af-ZA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z="3200" dirty="0" smtClean="0"/>
              <a:t>Elementos da PPE para o HIV em Moçambique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None/>
            </a:pPr>
            <a:endParaRPr lang="es-ES" dirty="0" smtClean="0">
              <a:latin typeface="Calibri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PT" dirty="0" smtClean="0"/>
              <a:t>Prevenção das exposições ocupacionais</a:t>
            </a:r>
            <a:endParaRPr lang="es-ES" dirty="0" smtClean="0"/>
          </a:p>
          <a:p>
            <a:pPr lvl="0" algn="just">
              <a:lnSpc>
                <a:spcPct val="150000"/>
              </a:lnSpc>
            </a:pPr>
            <a:r>
              <a:rPr lang="pt-PT" dirty="0" smtClean="0"/>
              <a:t>Prevenção do contágio pós-violação sexual </a:t>
            </a:r>
            <a:endParaRPr lang="es-ES" dirty="0" smtClean="0"/>
          </a:p>
          <a:p>
            <a:pPr lvl="0" algn="just">
              <a:lnSpc>
                <a:spcPct val="150000"/>
              </a:lnSpc>
            </a:pPr>
            <a:r>
              <a:rPr lang="pt-PT" dirty="0" smtClean="0"/>
              <a:t>Manejo da exposição</a:t>
            </a:r>
            <a:endParaRPr lang="es-ES" dirty="0" smtClean="0"/>
          </a:p>
          <a:p>
            <a:pPr lvl="0" algn="just">
              <a:lnSpc>
                <a:spcPct val="150000"/>
              </a:lnSpc>
            </a:pPr>
            <a:r>
              <a:rPr lang="pt-PT" dirty="0" smtClean="0"/>
              <a:t>Tratamento (se indicado)</a:t>
            </a:r>
            <a:endParaRPr lang="es-ES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>
          <a:xfrm>
            <a:off x="381000" y="304800"/>
            <a:ext cx="8305800" cy="1143000"/>
          </a:xfrm>
        </p:spPr>
        <p:txBody>
          <a:bodyPr/>
          <a:lstStyle/>
          <a:p>
            <a:pPr eaLnBrk="1" hangingPunct="1"/>
            <a:r>
              <a:rPr lang="pt-PT" sz="3200" dirty="0" smtClean="0"/>
              <a:t>Prevenção das Exposições Ocupacionais</a:t>
            </a:r>
            <a:endParaRPr lang="es-ES" sz="3200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PT" sz="3000" dirty="0" smtClean="0"/>
              <a:t>Orientação e educação dos TS</a:t>
            </a:r>
          </a:p>
          <a:p>
            <a:pPr lvl="1" algn="just">
              <a:lnSpc>
                <a:spcPct val="150000"/>
              </a:lnSpc>
            </a:pPr>
            <a:r>
              <a:rPr lang="pt-PT" sz="3000" dirty="0" smtClean="0"/>
              <a:t>Conjunto de actividades educativas para prevenir os riscos de exposição</a:t>
            </a:r>
          </a:p>
          <a:p>
            <a:pPr algn="just">
              <a:lnSpc>
                <a:spcPct val="150000"/>
              </a:lnSpc>
            </a:pPr>
            <a:r>
              <a:rPr lang="pt-PT" sz="3000" dirty="0" smtClean="0"/>
              <a:t>Uso de precauções básicas</a:t>
            </a:r>
          </a:p>
          <a:p>
            <a:pPr lvl="1" algn="just">
              <a:lnSpc>
                <a:spcPct val="150000"/>
              </a:lnSpc>
            </a:pPr>
            <a:r>
              <a:rPr lang="pt-PT" sz="3000" dirty="0" smtClean="0"/>
              <a:t>Garantir a implementação de práticas seguras para o manejo e descarte de objectos perfurantes ou cortantes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6106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PT" sz="3200" dirty="0" smtClean="0"/>
              <a:t>1. Orientação e Educação dos TS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pt-PT" sz="2600" dirty="0" smtClean="0"/>
              <a:t>As actividades educativas para a orientação e educação dos TS deverão incluir:	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PT" sz="2400" dirty="0" smtClean="0"/>
              <a:t>Tipos de riscos de infecções ocupacionais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PT" sz="2400" dirty="0" smtClean="0"/>
              <a:t>Como prevenir os mesmos:</a:t>
            </a:r>
          </a:p>
          <a:p>
            <a:pPr lvl="2" algn="just"/>
            <a:r>
              <a:rPr lang="pt-PT" dirty="0" smtClean="0"/>
              <a:t>Uso de precauções básicas</a:t>
            </a:r>
            <a:endParaRPr lang="es-ES" sz="2000" dirty="0" smtClean="0"/>
          </a:p>
          <a:p>
            <a:pPr lvl="2" algn="just"/>
            <a:r>
              <a:rPr lang="pt-PT" dirty="0" smtClean="0"/>
              <a:t>Uso de Equipamento de Protecção Individual (EPI) e práticas seguras</a:t>
            </a:r>
            <a:endParaRPr lang="es-ES" sz="2000" dirty="0" smtClean="0"/>
          </a:p>
          <a:p>
            <a:pPr lvl="2" algn="just"/>
            <a:r>
              <a:rPr lang="pt-PT" dirty="0" smtClean="0"/>
              <a:t>Vacinação contra a Hepatite B</a:t>
            </a:r>
            <a:endParaRPr lang="es-ES" sz="2000" dirty="0" smtClean="0"/>
          </a:p>
          <a:p>
            <a:pPr lvl="2" algn="just"/>
            <a:r>
              <a:rPr lang="pt-PT" dirty="0" smtClean="0"/>
              <a:t>O que fazer e para onde se dirigir em caso de uma exposição ocupacional</a:t>
            </a:r>
            <a:endParaRPr lang="es-ES" sz="2000" dirty="0" smtClean="0"/>
          </a:p>
          <a:p>
            <a:pPr lvl="2" algn="just"/>
            <a:r>
              <a:rPr lang="pt-PT" dirty="0" smtClean="0"/>
              <a:t>Profilaxia Pós-Exposição</a:t>
            </a:r>
            <a:endParaRPr lang="es-E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pt-PT" sz="2800" dirty="0" smtClean="0"/>
              <a:t>2. </a:t>
            </a:r>
            <a:r>
              <a:rPr lang="pt-PT" sz="3200" dirty="0" smtClean="0"/>
              <a:t>Uso de Precauções Básicas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676400"/>
            <a:ext cx="8458200" cy="4648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pt-PT" sz="2600" dirty="0" smtClean="0"/>
              <a:t>Para prevenir, as Unidades Sanitárias (US) deverão: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pt-PT" sz="2200" dirty="0" smtClean="0"/>
              <a:t>Garantir a implementação de práticas seguras para o manejo e descarte de objectos perfurantes/cortantes, incluindo: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sz="2200" dirty="0" smtClean="0"/>
              <a:t>Não voltar a tapar as agulhas, ou fazê-lo com a técnica apropriada, utilizando apenas uma mão.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sz="2200" dirty="0" smtClean="0"/>
              <a:t>Uso de cuvetes ou outros recipientes para passar os instrumentos perfurantes/cortantes durante os procedimentos cirúrgicos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sz="2200" dirty="0" smtClean="0"/>
              <a:t>Uso de caixas incineradoras para o descarte de agulhas e seringas e outros objectos perfurantes/cortantes no lugar de uso</a:t>
            </a:r>
          </a:p>
          <a:p>
            <a:pPr lvl="1" algn="just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sz="2200" dirty="0" smtClean="0"/>
              <a:t>Fornecer e promover activamente o uso de EPI como luvas, máscaras, óculos e sapatos fechados aos TS dos diversos sectores da US, de acordo com o tipo de actividade desempenhada pelo 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z="3200" dirty="0" smtClean="0"/>
              <a:t>3. Manejo da Exposição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382000" cy="457200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2600" dirty="0" smtClean="0"/>
              <a:t>    </a:t>
            </a:r>
            <a:r>
              <a:rPr lang="pt-PT" dirty="0" smtClean="0"/>
              <a:t>Depois de ocorrida a exposição, gerir imediatamente a situaç</a:t>
            </a:r>
            <a:r>
              <a:rPr lang="pt-PT" altLang="ja-JP" dirty="0" smtClean="0"/>
              <a:t>ão fazendo</a:t>
            </a:r>
            <a:r>
              <a:rPr lang="pt-PT" dirty="0" smtClean="0"/>
              <a:t>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Tratamento imediato da ferida ou lesões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Avaliação do risco de infecção sobre a necessidade ou não da PPE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Registo e notificação do acidente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Redução do risco de futuros acidentes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Manejo da Exposição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None/>
              <a:defRPr/>
            </a:pPr>
            <a:r>
              <a:rPr lang="pt-PT" sz="2400" b="1" dirty="0" smtClean="0"/>
              <a:t>1. Tratamento imediato da ferida</a:t>
            </a:r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  <a:defRPr/>
            </a:pPr>
            <a:endParaRPr lang="pt-PT" sz="2400" b="1" dirty="0" smtClean="0"/>
          </a:p>
          <a:p>
            <a:pPr marL="457200" indent="-457200" eaLnBrk="1" hangingPunct="1">
              <a:lnSpc>
                <a:spcPct val="80000"/>
              </a:lnSpc>
              <a:buFont typeface="Arial" charset="0"/>
              <a:buAutoNum type="arabicPeriod"/>
              <a:defRPr/>
            </a:pPr>
            <a:endParaRPr lang="pt-PT" sz="2400" b="1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pt-PT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s-E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s-E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s-E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s-E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s-E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pt-PT" sz="20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pt-PT" sz="2000" dirty="0" smtClean="0"/>
              <a:t>.</a:t>
            </a:r>
          </a:p>
        </p:txBody>
      </p:sp>
      <p:graphicFrame>
        <p:nvGraphicFramePr>
          <p:cNvPr id="49170" name="Group 18"/>
          <p:cNvGraphicFramePr>
            <a:graphicFrameLocks noGrp="1"/>
          </p:cNvGraphicFramePr>
          <p:nvPr/>
        </p:nvGraphicFramePr>
        <p:xfrm>
          <a:off x="533400" y="2743200"/>
          <a:ext cx="8001000" cy="2743200"/>
        </p:xfrm>
        <a:graphic>
          <a:graphicData uri="http://schemas.openxmlformats.org/drawingml/2006/table">
            <a:tbl>
              <a:tblPr/>
              <a:tblGrid>
                <a:gridCol w="4002088"/>
                <a:gridCol w="3998912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 for uma exposição percutânea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Limpar a ferida logo após o acidente com </a:t>
                      </a:r>
                      <a:r>
                        <a:rPr kumimoji="0" lang="pt-PT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água</a:t>
                      </a:r>
                      <a:r>
                        <a:rPr kumimoji="0" lang="pt-P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 sabão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 for uma exposição mucosa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Realizar a lavagem prolongada da mucosa com soro fisiológico ou </a:t>
                      </a:r>
                      <a:r>
                        <a:rPr kumimoji="0" lang="pt-PT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ヒラギノ角ゴ Pro W3" pitchFamily="96" charset="-128"/>
                        </a:rPr>
                        <a:t>água</a:t>
                      </a:r>
                      <a:endParaRPr kumimoji="0" lang="pt-P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Manejo da Exposição (2)</a:t>
            </a:r>
            <a:r>
              <a:rPr lang="es-ES" smtClean="0">
                <a:latin typeface="Calibri" pitchFamily="34" charset="0"/>
              </a:rPr>
              <a:t> 	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pt-PT" sz="2400" b="1" dirty="0" smtClean="0"/>
              <a:t>2. </a:t>
            </a:r>
            <a:r>
              <a:rPr lang="pt-PT" b="1" dirty="0" smtClean="0"/>
              <a:t>Avaliação do risco de infecção para a tomada de decisão sobre a necessidade ou não da </a:t>
            </a:r>
            <a:r>
              <a:rPr lang="pt-PT" b="1" dirty="0" err="1" smtClean="0"/>
              <a:t>PPE</a:t>
            </a:r>
            <a:endParaRPr lang="pt-PT" b="1" dirty="0" smtClean="0"/>
          </a:p>
          <a:p>
            <a:pPr lvl="1"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PT" sz="2800" dirty="0" smtClean="0"/>
              <a:t>Decisão do in</a:t>
            </a:r>
            <a:r>
              <a:rPr lang="pt-PT" altLang="ja-JP" sz="2800" dirty="0" smtClean="0"/>
              <a:t>í</a:t>
            </a:r>
            <a:r>
              <a:rPr lang="pt-PT" sz="2800" dirty="0" smtClean="0"/>
              <a:t>cio da PPE com base na avaliação da ferida, no resultado do teste e na história clínica do doente “fonte” e da pessoa que sofreu a exposição.</a:t>
            </a:r>
          </a:p>
          <a:p>
            <a:pPr lvl="1"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PT" sz="2800" dirty="0" smtClean="0"/>
              <a:t>Testagem rápida para o HIV (da pessoa exposta e do doente “fonte”) conforme o protocolo do MISAU:</a:t>
            </a:r>
          </a:p>
          <a:p>
            <a:pPr lvl="2" algn="just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pt-PT" sz="2800" dirty="0" smtClean="0"/>
              <a:t>Teste de rastreio: Determine</a:t>
            </a:r>
          </a:p>
          <a:p>
            <a:pPr lvl="2" algn="just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pt-PT" sz="2800" dirty="0" smtClean="0"/>
              <a:t>Teste confirmativo: </a:t>
            </a:r>
            <a:r>
              <a:rPr lang="pt-PT" sz="2800" dirty="0" err="1" smtClean="0"/>
              <a:t>UniGold</a:t>
            </a:r>
            <a:endParaRPr lang="pt-PT" sz="2800" dirty="0" smtClean="0"/>
          </a:p>
          <a:p>
            <a:pPr lvl="1"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PT" sz="2800" dirty="0" smtClean="0"/>
              <a:t>Aconselhamento e confidencialidade</a:t>
            </a:r>
          </a:p>
          <a:p>
            <a:pPr lvl="2" algn="just" eaLnBrk="1" hangingPunct="1">
              <a:lnSpc>
                <a:spcPct val="90000"/>
              </a:lnSpc>
              <a:buNone/>
              <a:defRPr/>
            </a:pPr>
            <a:endParaRPr lang="pt-PT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Manejo da Exposição (3)</a:t>
            </a:r>
            <a:r>
              <a:rPr lang="es-ES" smtClean="0">
                <a:latin typeface="Calibri" pitchFamily="34" charset="0"/>
              </a:rPr>
              <a:t> 	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32500" lnSpcReduction="20000"/>
          </a:bodyPr>
          <a:lstStyle/>
          <a:p>
            <a:pPr algn="just" eaLnBrk="1" hangingPunct="1">
              <a:lnSpc>
                <a:spcPct val="150000"/>
              </a:lnSpc>
              <a:buNone/>
            </a:pPr>
            <a:r>
              <a:rPr lang="pt-PT" sz="8600" b="1" dirty="0" smtClean="0">
                <a:latin typeface="Calibri" pitchFamily="34" charset="0"/>
              </a:rPr>
              <a:t>3. Manejo da exposição</a:t>
            </a:r>
            <a:endParaRPr lang="pt-PT" sz="8600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sz="7000" dirty="0" smtClean="0"/>
              <a:t>Se a pessoa exposta for HIV+ ou recusar-se a ser testada, não se inicia a PPE, trata-se apenas a ferida e regista-se o acidente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7000" dirty="0" smtClean="0"/>
              <a:t>Se o teste não estiver disponível, inicia-se a PPE  e encaminha-se para a US de referência para posterior avaliação.  Neste caso, a pessoa exposta deve levar consigo uma amostra de sangue e um relat</a:t>
            </a:r>
            <a:r>
              <a:rPr lang="pt-PT" altLang="ja-JP" sz="7000" dirty="0" smtClean="0"/>
              <a:t>ó</a:t>
            </a:r>
            <a:r>
              <a:rPr lang="pt-PT" sz="7000" dirty="0" smtClean="0"/>
              <a:t>rio cl</a:t>
            </a:r>
            <a:r>
              <a:rPr lang="pt-PT" altLang="ja-JP" sz="7000" dirty="0" smtClean="0"/>
              <a:t>í</a:t>
            </a:r>
            <a:r>
              <a:rPr lang="pt-PT" sz="7000" dirty="0" smtClean="0"/>
              <a:t>nico completo do doente “fonte”</a:t>
            </a:r>
          </a:p>
          <a:p>
            <a:pPr algn="just" eaLnBrk="1" hangingPunct="1">
              <a:lnSpc>
                <a:spcPct val="80000"/>
              </a:lnSpc>
            </a:pPr>
            <a:endParaRPr lang="pt-PT" sz="3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Manejo da Exposição (4)</a:t>
            </a:r>
            <a:endParaRPr lang="es-ES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pt-PT" sz="2400" b="1" dirty="0" smtClean="0"/>
              <a:t>4. Registo e notificação do acidente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pt-PT" sz="2400" dirty="0" smtClean="0"/>
              <a:t>	É recomendado registar e notificar o acidente </a:t>
            </a:r>
            <a:r>
              <a:rPr lang="pt-PT" altLang="ja-JP" sz="2400" dirty="0" smtClean="0"/>
              <a:t>à</a:t>
            </a:r>
            <a:r>
              <a:rPr lang="pt-PT" sz="2400" dirty="0" smtClean="0"/>
              <a:t> autoridade competente. A ficha de registo deve conter pelo menos a seguinte informação: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PT" sz="2200" dirty="0" smtClean="0"/>
              <a:t>Identificação da pessoa exposta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PT" sz="2200" dirty="0" smtClean="0"/>
              <a:t>Data e hora da exposição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PT" sz="2200" dirty="0" smtClean="0"/>
              <a:t>Data e hora da avaliação da ferida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PT" sz="2200" dirty="0" smtClean="0"/>
              <a:t>Detalhes do acidente: o quê, onde, como, com que instrumento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PT" sz="2200" dirty="0" smtClean="0"/>
              <a:t>Detalhes da exposição: tipo e severidade da exposição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PT" sz="2200" dirty="0" smtClean="0"/>
              <a:t>Informação sobre o doente “fonte” e a pessoa exposta: estado serológico e/ou clínico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PT" sz="2200" dirty="0" smtClean="0"/>
              <a:t>Detalhes do manejo da exposição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Manejo da Exposição (5)</a:t>
            </a:r>
            <a:endParaRPr lang="es-ES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s-ES" b="1" dirty="0" smtClean="0">
                <a:latin typeface="Calibri" pitchFamily="34" charset="0"/>
              </a:rPr>
              <a:t>5. </a:t>
            </a:r>
            <a:r>
              <a:rPr lang="pt-PT" b="1" dirty="0" smtClean="0"/>
              <a:t>Redução do risco de futuros acidentes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dirty="0" smtClean="0"/>
              <a:t>	Recomenda-se que a pessoa responsável pela PPE na US analise as circunstâncias em que a exposição ocorreu para identificar formas de prevenir acidentes semelhantes no futuro (falta de </a:t>
            </a:r>
            <a:r>
              <a:rPr lang="pt-PT" dirty="0" err="1" smtClean="0"/>
              <a:t>EPI</a:t>
            </a:r>
            <a:r>
              <a:rPr lang="pt-PT" dirty="0" smtClean="0"/>
              <a:t>, falta de conhecimento do </a:t>
            </a:r>
            <a:r>
              <a:rPr lang="pt-PT" dirty="0" err="1" smtClean="0"/>
              <a:t>TS</a:t>
            </a:r>
            <a:r>
              <a:rPr lang="pt-PT" dirty="0" smtClean="0"/>
              <a:t>, falta de materiais de PCI,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382000" cy="45720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sz="2400" dirty="0" smtClean="0"/>
              <a:t>Actualmente, mais de 40 milh</a:t>
            </a:r>
            <a:r>
              <a:rPr lang="pt-PT" altLang="ja-JP" sz="2400" dirty="0" smtClean="0"/>
              <a:t>õe</a:t>
            </a:r>
            <a:r>
              <a:rPr lang="pt-PT" sz="2400" dirty="0" smtClean="0"/>
              <a:t>s de pessoas est</a:t>
            </a:r>
            <a:r>
              <a:rPr lang="pt-PT" altLang="ja-JP" sz="2400" dirty="0" smtClean="0"/>
              <a:t>ão </a:t>
            </a:r>
            <a:r>
              <a:rPr lang="pt-PT" sz="2400" dirty="0" smtClean="0"/>
              <a:t>infectadas pelo HIV em todo o mundo (estimativas da UNAIDS/OMS)</a:t>
            </a:r>
          </a:p>
          <a:p>
            <a:pPr algn="just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sz="2400" dirty="0" smtClean="0"/>
              <a:t>Em Moçambique, a prevalência do HIV </a:t>
            </a:r>
            <a:r>
              <a:rPr lang="pt-PT" sz="2400" dirty="0" smtClean="0"/>
              <a:t>é </a:t>
            </a:r>
            <a:r>
              <a:rPr lang="pt-PT" sz="2400" dirty="0" smtClean="0"/>
              <a:t>estimada </a:t>
            </a:r>
            <a:r>
              <a:rPr lang="pt-BR" sz="2400" dirty="0" smtClean="0"/>
              <a:t>em </a:t>
            </a:r>
            <a:r>
              <a:rPr lang="pt-PT" sz="2400" dirty="0" smtClean="0"/>
              <a:t>11,5% (cerca de dois milhões de pessoas estão infectadas pelo vírus do </a:t>
            </a:r>
            <a:r>
              <a:rPr lang="pt-PT" sz="2400" dirty="0" smtClean="0"/>
              <a:t>HIV) (1)</a:t>
            </a:r>
            <a:endParaRPr lang="pt-PT" sz="2400" dirty="0" smtClean="0"/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sz="2400" dirty="0" smtClean="0"/>
              <a:t>Em </a:t>
            </a:r>
            <a:r>
              <a:rPr lang="pt-PT" sz="2400" dirty="0" smtClean="0"/>
              <a:t>pa</a:t>
            </a:r>
            <a:r>
              <a:rPr lang="pt-PT" altLang="ja-JP" sz="2400" dirty="0" smtClean="0"/>
              <a:t>í</a:t>
            </a:r>
            <a:r>
              <a:rPr lang="pt-PT" sz="2400" dirty="0" smtClean="0"/>
              <a:t>ses com uma prevalência elevada de HIV como é o caso de Moçambique e outros países da África Sub-Sahariana, os doentes HIV+ ocupam mais da metade das camas nos hospitais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sz="2400" dirty="0" smtClean="0"/>
              <a:t>O risco médio de transmissão ocupacional ap</a:t>
            </a:r>
            <a:r>
              <a:rPr lang="pt-PT" altLang="ja-JP" sz="2400" dirty="0" smtClean="0"/>
              <a:t>ós</a:t>
            </a:r>
            <a:r>
              <a:rPr lang="pt-PT" sz="2400" dirty="0" smtClean="0"/>
              <a:t> exposição a uma fonte infectada </a:t>
            </a:r>
            <a:r>
              <a:rPr lang="pt-PT" altLang="ja-JP" sz="2400" dirty="0" smtClean="0"/>
              <a:t>é</a:t>
            </a:r>
            <a:r>
              <a:rPr lang="pt-PT" sz="2400" dirty="0" smtClean="0"/>
              <a:t> de aproximadamente:</a:t>
            </a:r>
          </a:p>
          <a:p>
            <a:pPr lvl="1" algn="just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pt-PT" sz="2400" dirty="0" smtClean="0"/>
              <a:t>HIV – 0,3%</a:t>
            </a:r>
          </a:p>
          <a:p>
            <a:pPr lvl="1" algn="just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pt-PT" sz="2400" dirty="0" smtClean="0"/>
              <a:t>VHC – 1,8%</a:t>
            </a:r>
          </a:p>
          <a:p>
            <a:pPr lvl="1" algn="just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pt-PT" sz="2400" dirty="0" smtClean="0"/>
              <a:t>VHB – 23% a 37%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</a:t>
            </a:r>
            <a:r>
              <a:rPr lang="pt-PT" altLang="ja-JP" dirty="0" smtClean="0"/>
              <a:t>í</a:t>
            </a:r>
            <a:r>
              <a:rPr lang="pt-PT" dirty="0" smtClean="0"/>
              <a:t>cio do Tratamento (Se Indicado)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marL="552450" indent="-495300" algn="just">
              <a:lnSpc>
                <a:spcPct val="150000"/>
              </a:lnSpc>
            </a:pPr>
            <a:r>
              <a:rPr lang="pt-PT" sz="3000" dirty="0" smtClean="0"/>
              <a:t>A PPE deve ser indicada como resultado de uma avaliação do risco da exposição</a:t>
            </a:r>
          </a:p>
          <a:p>
            <a:pPr marL="552450" indent="-495300" algn="just">
              <a:lnSpc>
                <a:spcPct val="150000"/>
              </a:lnSpc>
            </a:pPr>
            <a:r>
              <a:rPr lang="pt-PT" sz="3000" dirty="0" smtClean="0"/>
              <a:t>Iniciar o</a:t>
            </a:r>
            <a:r>
              <a:rPr lang="pt-PT" sz="3000" dirty="0" smtClean="0">
                <a:solidFill>
                  <a:srgbClr val="FF0000"/>
                </a:solidFill>
              </a:rPr>
              <a:t> </a:t>
            </a:r>
            <a:r>
              <a:rPr lang="pt-PT" sz="3000" dirty="0" smtClean="0"/>
              <a:t>tratamento o mais rápido possível depois do acidente, preferencialmente dentro das primeiras 4 horas, mas pode ser iniciado até 72 horas depois do mesmo. </a:t>
            </a:r>
          </a:p>
          <a:p>
            <a:pPr marL="533400" indent="-533400">
              <a:lnSpc>
                <a:spcPct val="150000"/>
              </a:lnSpc>
            </a:pPr>
            <a:endParaRPr lang="pt-PT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</a:t>
            </a:r>
            <a:r>
              <a:rPr lang="pt-PT" altLang="ja-JP" dirty="0" smtClean="0"/>
              <a:t>í</a:t>
            </a:r>
            <a:r>
              <a:rPr lang="pt-PT" dirty="0" smtClean="0"/>
              <a:t>cio do Tratamento (</a:t>
            </a:r>
            <a:r>
              <a:rPr lang="pt-PT" dirty="0" err="1" smtClean="0"/>
              <a:t>PPE</a:t>
            </a:r>
            <a:r>
              <a:rPr lang="pt-PT" dirty="0" smtClean="0"/>
              <a:t>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marL="533400" indent="-533400">
              <a:lnSpc>
                <a:spcPct val="150000"/>
              </a:lnSpc>
            </a:pPr>
            <a:endParaRPr lang="pt-PT" dirty="0" smtClean="0"/>
          </a:p>
          <a:p>
            <a:pPr marL="533400" indent="-533400" algn="ctr">
              <a:lnSpc>
                <a:spcPct val="150000"/>
              </a:lnSpc>
            </a:pPr>
            <a:r>
              <a:rPr lang="pt-PT" sz="3200" dirty="0" smtClean="0"/>
              <a:t>Tabela 2: Manejo da exposição conforme o tipo e severidade da mesma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PT" dirty="0" smtClean="0"/>
              <a:t>Pauta Terapêutica do Regime Duplo</a:t>
            </a:r>
            <a:endParaRPr lang="es-ES" sz="3200" dirty="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None/>
            </a:pPr>
            <a:endParaRPr lang="pt-PT" dirty="0" smtClean="0"/>
          </a:p>
          <a:p>
            <a:pPr algn="just">
              <a:lnSpc>
                <a:spcPct val="150000"/>
              </a:lnSpc>
            </a:pPr>
            <a:r>
              <a:rPr lang="pt-PT" sz="3200" b="1" dirty="0" smtClean="0"/>
              <a:t>AZT 300mg + 3TC 150mg: </a:t>
            </a:r>
            <a:r>
              <a:rPr lang="pt-PT" sz="3200" dirty="0" smtClean="0"/>
              <a:t>1 comprimido de manhã e outro à noite, durante as refeições, num período de 4 semanas.</a:t>
            </a:r>
            <a:endParaRPr lang="es-ES" sz="3200" dirty="0" smtClean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PT" dirty="0" smtClean="0"/>
              <a:t>Pauta Terapêutica do Regime Triplo</a:t>
            </a:r>
            <a:endParaRPr lang="es-ES" sz="3200" dirty="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PT" dirty="0" smtClean="0"/>
          </a:p>
          <a:p>
            <a:pPr algn="just">
              <a:lnSpc>
                <a:spcPct val="150000"/>
              </a:lnSpc>
            </a:pPr>
            <a:r>
              <a:rPr lang="pt-PT" sz="3200" b="1" dirty="0" smtClean="0"/>
              <a:t>AZT 300mg + 3TC 150mg: </a:t>
            </a:r>
            <a:r>
              <a:rPr lang="pt-PT" sz="3200" dirty="0" smtClean="0"/>
              <a:t>1 comprimido de manhã e outro à noite, durante as refeições, por um período de 4 semanas </a:t>
            </a:r>
            <a:r>
              <a:rPr lang="pt-PT" sz="3200" b="1" dirty="0" smtClean="0"/>
              <a:t>+ </a:t>
            </a:r>
            <a:r>
              <a:rPr lang="pt-PT" sz="3200" b="1" dirty="0" err="1" smtClean="0"/>
              <a:t>Lopinavir</a:t>
            </a:r>
            <a:r>
              <a:rPr lang="pt-PT" sz="3200" b="1" dirty="0" smtClean="0"/>
              <a:t> /r :200mg/50mg: </a:t>
            </a:r>
            <a:r>
              <a:rPr lang="pt-PT" sz="3200" dirty="0" smtClean="0"/>
              <a:t>2comp12/12h</a:t>
            </a:r>
            <a:endParaRPr lang="es-ES" sz="3200" dirty="0" smtClean="0"/>
          </a:p>
          <a:p>
            <a:pPr marL="533400" indent="-533400" algn="just"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Recomendações para o Início do Tratamento (1)</a:t>
            </a:r>
            <a:endParaRPr lang="es-E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 lvl="1" algn="just" eaLnBrk="1" hangingPunct="1">
              <a:lnSpc>
                <a:spcPct val="120000"/>
              </a:lnSpc>
              <a:buFont typeface="Arial" charset="0"/>
              <a:buChar char="–"/>
              <a:defRPr/>
            </a:pPr>
            <a:r>
              <a:rPr lang="pt-PT" sz="2400" dirty="0" smtClean="0"/>
              <a:t>Orientar o TS sobre o risco de adquirir o HIV numa exposição ocupacional</a:t>
            </a:r>
          </a:p>
          <a:p>
            <a:pPr lvl="1" algn="just" eaLnBrk="1" hangingPunct="1">
              <a:lnSpc>
                <a:spcPct val="120000"/>
              </a:lnSpc>
              <a:buFont typeface="Arial" charset="0"/>
              <a:buChar char="–"/>
              <a:defRPr/>
            </a:pPr>
            <a:r>
              <a:rPr lang="pt-PT" sz="2400" dirty="0" smtClean="0"/>
              <a:t>Verificar contra-indicações aos ARVs e possíveis interacções medicamentosas</a:t>
            </a:r>
          </a:p>
          <a:p>
            <a:pPr lvl="1" algn="just" eaLnBrk="1" hangingPunct="1">
              <a:lnSpc>
                <a:spcPct val="120000"/>
              </a:lnSpc>
              <a:buFont typeface="Arial" charset="0"/>
              <a:buChar char="–"/>
              <a:defRPr/>
            </a:pPr>
            <a:r>
              <a:rPr lang="pt-PT" sz="2400" dirty="0" smtClean="0"/>
              <a:t>Manejar os casos de interacções medicamentosas</a:t>
            </a:r>
          </a:p>
          <a:p>
            <a:pPr lvl="1" algn="just" eaLnBrk="1" hangingPunct="1">
              <a:lnSpc>
                <a:spcPct val="120000"/>
              </a:lnSpc>
              <a:buFont typeface="Arial" charset="0"/>
              <a:buChar char="–"/>
              <a:defRPr/>
            </a:pPr>
            <a:r>
              <a:rPr lang="pt-PT" sz="2400" dirty="0" smtClean="0"/>
              <a:t>Investigar outras necessidades associadas a esta situação como a necessidade de contracepção e/ou uso de preservativo durante 6 meses</a:t>
            </a:r>
          </a:p>
          <a:p>
            <a:pPr lvl="1" algn="just" eaLnBrk="1" hangingPunct="1">
              <a:lnSpc>
                <a:spcPct val="120000"/>
              </a:lnSpc>
              <a:buFont typeface="Arial" charset="0"/>
              <a:buChar char="–"/>
              <a:defRPr/>
            </a:pPr>
            <a:r>
              <a:rPr lang="pt-PT" sz="2400" dirty="0" smtClean="0"/>
              <a:t>Suspender o aleitamento materno durante o tratamento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endParaRPr lang="pt-PT" sz="1800" dirty="0" smtClean="0"/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endParaRPr lang="pt-PT" sz="18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s-ES" sz="16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Recomendações para o Início do Tratamento (2)</a:t>
            </a:r>
            <a:endParaRPr lang="es-E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Explicar detalhadamente como tomar os medicamentos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Explicar possíveis efeitos secundários e manejo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Explicar a importância da adesão ao tratamento e o risco de resistências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Explicar como será o seguimento do tratamento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Confirmar que o TS compreende a informação e quer iniciar o tratamento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Explicar onde ir em caso de dúvidas ou complicações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sz="2400" dirty="0" smtClean="0"/>
              <a:t>Completar a ficha de registo para a PPE</a:t>
            </a:r>
          </a:p>
          <a:p>
            <a:pPr lvl="1">
              <a:lnSpc>
                <a:spcPct val="150000"/>
              </a:lnSpc>
              <a:defRPr/>
            </a:pPr>
            <a:endParaRPr lang="pt-PT" sz="1600" dirty="0" smtClean="0"/>
          </a:p>
          <a:p>
            <a:pPr lvl="1">
              <a:lnSpc>
                <a:spcPct val="150000"/>
              </a:lnSpc>
              <a:defRPr/>
            </a:pPr>
            <a:endParaRPr lang="pt-PT" sz="1600" dirty="0" smtClean="0"/>
          </a:p>
          <a:p>
            <a:pPr>
              <a:lnSpc>
                <a:spcPct val="150000"/>
              </a:lnSpc>
              <a:defRPr/>
            </a:pPr>
            <a:endParaRPr lang="es-ES" sz="14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z="3200" dirty="0" smtClean="0"/>
              <a:t>PPE e Pessoa Exposta Seropositiva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pt-PT" dirty="0" smtClean="0"/>
              <a:t>	</a:t>
            </a:r>
          </a:p>
          <a:p>
            <a:pPr algn="just"/>
            <a:r>
              <a:rPr lang="pt-PT" dirty="0" smtClean="0"/>
              <a:t>Se a pessoa exposta for seropositiva e j</a:t>
            </a:r>
            <a:r>
              <a:rPr lang="pt-PT" altLang="ja-JP" dirty="0" smtClean="0"/>
              <a:t>á</a:t>
            </a:r>
            <a:r>
              <a:rPr lang="pt-PT" dirty="0" smtClean="0"/>
              <a:t> est</a:t>
            </a:r>
            <a:r>
              <a:rPr lang="pt-PT" altLang="ja-JP" dirty="0" smtClean="0"/>
              <a:t>iver</a:t>
            </a:r>
            <a:r>
              <a:rPr lang="pt-PT" dirty="0" smtClean="0"/>
              <a:t> a fazer o TARV, n</a:t>
            </a:r>
            <a:r>
              <a:rPr lang="pt-PT" altLang="ja-JP" dirty="0" smtClean="0"/>
              <a:t>ã</a:t>
            </a:r>
            <a:r>
              <a:rPr lang="pt-PT" dirty="0" smtClean="0"/>
              <a:t>o precisa de mais TARV, e a mistura de dois regimes de TARV pode ser t</a:t>
            </a:r>
            <a:r>
              <a:rPr lang="pt-PT" altLang="ja-JP" dirty="0" smtClean="0"/>
              <a:t>ó</a:t>
            </a:r>
            <a:r>
              <a:rPr lang="pt-PT" dirty="0" smtClean="0"/>
              <a:t>xica.</a:t>
            </a:r>
          </a:p>
          <a:p>
            <a:pPr algn="just" eaLnBrk="1" hangingPunct="1">
              <a:buFontTx/>
              <a:buNone/>
            </a:pPr>
            <a:endParaRPr lang="pt-PT" dirty="0" smtClean="0"/>
          </a:p>
          <a:p>
            <a:pPr algn="just" eaLnBrk="1" hangingPunct="1">
              <a:buFontTx/>
              <a:buNone/>
            </a:pPr>
            <a:r>
              <a:rPr lang="pt-PT" dirty="0" smtClean="0"/>
              <a:t>   Pergunta: O que poderá acontecer se dermos a Profilaxia Pós-exposição a uma pessoa exposta seropositiva que ainda não está em TARV?</a:t>
            </a:r>
          </a:p>
          <a:p>
            <a:pPr algn="just" eaLnBrk="1" hangingPunct="1">
              <a:buFontTx/>
              <a:buNone/>
            </a:pPr>
            <a:endParaRPr lang="pt-PT" dirty="0" smtClean="0">
              <a:solidFill>
                <a:srgbClr val="FF0000"/>
              </a:solidFill>
            </a:endParaRPr>
          </a:p>
          <a:p>
            <a:pPr algn="just" eaLnBrk="1" hangingPunct="1">
              <a:buFontTx/>
              <a:buNone/>
            </a:pPr>
            <a:endParaRPr lang="pt-PT" dirty="0" smtClean="0"/>
          </a:p>
          <a:p>
            <a:pPr algn="just"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Seguimento do Tratamento Profilático (1)</a:t>
            </a:r>
            <a:endParaRPr lang="es-E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pt-PT" sz="2600" b="1" dirty="0" smtClean="0"/>
              <a:t>Para aqueles que iniciam a </a:t>
            </a:r>
            <a:r>
              <a:rPr lang="pt-PT" sz="2600" b="1" dirty="0" err="1" smtClean="0"/>
              <a:t>PPE</a:t>
            </a:r>
            <a:endParaRPr lang="pt-PT" sz="2600" b="1" dirty="0" smtClean="0"/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dirty="0" smtClean="0"/>
              <a:t>Depois da serologia inicial, repetir a serologia para o HIV na 6ª semana, e no 3º e 6º mês</a:t>
            </a:r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dirty="0" smtClean="0"/>
              <a:t>Hemograma completo e </a:t>
            </a:r>
            <a:r>
              <a:rPr lang="pt-PT" dirty="0" err="1" smtClean="0"/>
              <a:t>transaminases</a:t>
            </a:r>
            <a:r>
              <a:rPr lang="pt-PT" dirty="0" smtClean="0"/>
              <a:t> ao dia 0, 2ª e 4ª semana de tratamento</a:t>
            </a:r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dirty="0" smtClean="0"/>
              <a:t>Serologia das hepatites iniciais e segundo o risco no 1º, 3º, 6º e 9º mês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pt-PT" dirty="0" smtClean="0"/>
              <a:t>Aconselhamento adicional conforme a necessidade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pt-PT" sz="2000" dirty="0" smtClean="0"/>
          </a:p>
          <a:p>
            <a:pPr lvl="1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pt-PT" sz="2000" dirty="0" smtClean="0"/>
          </a:p>
          <a:p>
            <a:pPr lvl="1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s-ES" sz="17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Seguimento do Tratamento Profilático (2)</a:t>
            </a:r>
            <a:endParaRPr lang="es-E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pt-PT" sz="2000" dirty="0" smtClean="0"/>
          </a:p>
          <a:p>
            <a:pPr algn="just" ea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pt-PT" sz="2600" dirty="0" smtClean="0"/>
              <a:t>Para aqueles que não iniciam a </a:t>
            </a:r>
            <a:r>
              <a:rPr lang="pt-PT" sz="2600" dirty="0" err="1" smtClean="0"/>
              <a:t>PPE</a:t>
            </a:r>
            <a:r>
              <a:rPr lang="pt-PT" sz="2600" dirty="0" smtClean="0"/>
              <a:t> e que s</a:t>
            </a:r>
            <a:r>
              <a:rPr lang="pt-PT" altLang="ja-JP" sz="2600" dirty="0" smtClean="0"/>
              <a:t>ã</a:t>
            </a:r>
            <a:r>
              <a:rPr lang="pt-PT" sz="2600" dirty="0" smtClean="0"/>
              <a:t>o seronegativos no momento do acidente:</a:t>
            </a:r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2200" dirty="0" smtClean="0"/>
              <a:t>Depois da serologia inicial, repetir a serologia para o HIV na 6ª semana e no 3º e 6º mês</a:t>
            </a:r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2200" dirty="0" smtClean="0"/>
              <a:t>Serologia das hepatites iniciais e segundo o risco no 1º, 3º, 6º e 9º mês</a:t>
            </a:r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2200" dirty="0" smtClean="0"/>
              <a:t>Aconselhamento adicional conforme a necessidade</a:t>
            </a:r>
          </a:p>
          <a:p>
            <a:pPr lvl="1" algn="just" eaLnBrk="1" hangingPunct="1">
              <a:lnSpc>
                <a:spcPct val="150000"/>
              </a:lnSpc>
              <a:buFont typeface="Arial" charset="0"/>
              <a:buNone/>
              <a:defRPr/>
            </a:pPr>
            <a:endParaRPr lang="pt-PT" sz="2400" dirty="0" smtClean="0"/>
          </a:p>
          <a:p>
            <a:pPr lvl="1" algn="just" eaLnBrk="1" hangingPunct="1">
              <a:lnSpc>
                <a:spcPct val="150000"/>
              </a:lnSpc>
              <a:buFont typeface="Arial" charset="0"/>
              <a:buNone/>
              <a:defRPr/>
            </a:pPr>
            <a:endParaRPr lang="es-ES" sz="17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</a:t>
            </a:r>
            <a:r>
              <a:rPr lang="es-ES" dirty="0" smtClean="0"/>
              <a:t> 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229600" cy="4572000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r>
              <a:rPr lang="pt-PT" dirty="0" smtClean="0"/>
              <a:t>Qualquer pessoa exposta a uma fonte de HIV é considerada de risco e deve ser avaliada para iniciar a PPE.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pt-PT" smtClean="0"/>
              <a:t>Cada Unidade Sanitária</a:t>
            </a:r>
            <a:r>
              <a:rPr lang="pt-PT" dirty="0" smtClean="0"/>
              <a:t>, conforme a sua categoria, deve garantir a implementação do programa da Profilaxia Pós-Exposição para todas as pessoas expostas.</a:t>
            </a:r>
            <a:endParaRPr lang="en-US" dirty="0" smtClean="0"/>
          </a:p>
          <a:p>
            <a:pPr algn="just" eaLnBrk="1" hangingPunct="1"/>
            <a:endParaRPr lang="pt-PT" sz="2600" dirty="0" smtClean="0"/>
          </a:p>
          <a:p>
            <a:pPr algn="just" eaLnBrk="1" hangingPunct="1"/>
            <a:endParaRPr lang="pt-PT" sz="26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 (1)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382000" cy="4495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pt-PT" dirty="0" smtClean="0"/>
              <a:t>No final desta unidade, os formandos devem ser capazes de: 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Conhecer a Profilaxia Pós-Exposição para o HIV</a:t>
            </a:r>
            <a:endParaRPr lang="es-ES" dirty="0" smtClean="0"/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Indicar os elementos da PPE para o HIV em Moçambique</a:t>
            </a:r>
            <a:endParaRPr lang="es-ES" dirty="0" smtClean="0"/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Orientar e educar os Profissionais de Saúde para a prevenção e uso de precauções básicas</a:t>
            </a:r>
            <a:endParaRPr lang="es-ES" dirty="0" smtClean="0"/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Conhecer a conduta a seguir para o manejo de uma exposição ao HIV</a:t>
            </a:r>
            <a:endParaRPr lang="es-ES" dirty="0" smtClean="0"/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Avaliar o risco de infecção e tomar a decisão sobre a necessidade ou não da PPE</a:t>
            </a:r>
            <a:endParaRPr lang="es-ES" dirty="0" smtClean="0"/>
          </a:p>
          <a:p>
            <a:pPr eaLnBrk="1" hangingPunct="1">
              <a:lnSpc>
                <a:spcPct val="80000"/>
              </a:lnSpc>
            </a:pPr>
            <a:endParaRPr lang="es-E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Objectivos de Aprendizagem (2)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Conhecer os regimes de tratamento profilático, riscos e contra-indicações e as suas alternativas</a:t>
            </a:r>
            <a:endParaRPr lang="es-ES" dirty="0" smtClean="0"/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Prescrever o tratamento profilático de acordo com o risco de infecção </a:t>
            </a:r>
            <a:endParaRPr lang="es-ES" dirty="0" smtClean="0"/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Aconselhar e explicar às pessoas expostas sobre a import</a:t>
            </a:r>
            <a:r>
              <a:rPr lang="pt-PT" altLang="ja-JP" dirty="0" smtClean="0"/>
              <a:t>â</a:t>
            </a:r>
            <a:r>
              <a:rPr lang="pt-PT" dirty="0" smtClean="0"/>
              <a:t>ncia de tomar correctamente os medicamentos, a sua aderência, riscos e efeitos secundários</a:t>
            </a:r>
            <a:endParaRPr lang="es-ES" dirty="0" smtClean="0"/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Fazer o seguimento apropriado da PPE</a:t>
            </a:r>
            <a:endParaRPr lang="es-ES" dirty="0" smtClean="0"/>
          </a:p>
          <a:p>
            <a:pPr algn="just">
              <a:lnSpc>
                <a:spcPct val="80000"/>
              </a:lnSpc>
            </a:pPr>
            <a:r>
              <a:rPr lang="pt-PT" dirty="0" smtClean="0"/>
              <a:t>Preencher correctamente a ficha de notificação, avaliação, tratamento e seguimento para a PPE ao HIV</a:t>
            </a:r>
          </a:p>
          <a:p>
            <a:pPr algn="just">
              <a:lnSpc>
                <a:spcPct val="80000"/>
              </a:lnSpc>
            </a:pPr>
            <a:r>
              <a:rPr lang="pt-PT" dirty="0" smtClean="0"/>
              <a:t>Aplicar as medidas para reduzir riscos de eventuais acidentes Pós-Exposição ao HIV</a:t>
            </a:r>
            <a:endParaRPr lang="es-ES" dirty="0" smtClean="0"/>
          </a:p>
          <a:p>
            <a:pPr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Definição de Profilaxia Pós-Exposição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pPr algn="just"/>
            <a:r>
              <a:rPr lang="pt-PT" dirty="0" smtClean="0"/>
              <a:t>A Profilaxia Pós-Exposição (PPE) ao HIV é um tratamento de curta duração com medicamentos anti-retrovirais (ARVs) para reduzir o risco de infecção pelo HIV após uma exposição ocupacional e/ou acidental.</a:t>
            </a:r>
          </a:p>
          <a:p>
            <a:pPr algn="just">
              <a:buNone/>
            </a:pPr>
            <a:r>
              <a:rPr lang="pt-PT" dirty="0" smtClean="0"/>
              <a:t> </a:t>
            </a:r>
          </a:p>
          <a:p>
            <a:pPr algn="just"/>
            <a:r>
              <a:rPr lang="pt-PT" dirty="0" smtClean="0"/>
              <a:t>A PPE deve ser parte integrante de um programa mais abrangente de segurança no ambiente de trabalho (saúde ocupacional).</a:t>
            </a:r>
            <a:endParaRPr lang="es-ES" dirty="0" smtClean="0"/>
          </a:p>
          <a:p>
            <a:endParaRPr lang="pt-PT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da PPE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lvl="0" algn="just"/>
            <a:r>
              <a:rPr lang="pt-PT" sz="2400" dirty="0" smtClean="0"/>
              <a:t>Reduzir o risco de uma infecção depois de uma exposição ocupacional e/ou acidental ao HIV (tem uma eficácia de aproximadamente 81% se for implementada correctamente)</a:t>
            </a:r>
            <a:endParaRPr lang="es-ES" sz="2400" dirty="0" smtClean="0"/>
          </a:p>
          <a:p>
            <a:pPr lvl="0" algn="just"/>
            <a:r>
              <a:rPr lang="pt-PT" sz="2400" dirty="0" smtClean="0"/>
              <a:t>Aumentar a motivação/confiança dos Trabalhadores de Saúde (TS) para trabalhar com pessoas infectadas pelo HIV</a:t>
            </a:r>
            <a:endParaRPr lang="es-ES" sz="2400" dirty="0" smtClean="0"/>
          </a:p>
          <a:p>
            <a:pPr lvl="0" algn="just"/>
            <a:r>
              <a:rPr lang="pt-PT" sz="2400" dirty="0" smtClean="0"/>
              <a:t>Ajudar a retenção dos TS</a:t>
            </a:r>
            <a:endParaRPr lang="es-ES" sz="2400" dirty="0" smtClean="0"/>
          </a:p>
          <a:p>
            <a:pPr lvl="0" algn="just"/>
            <a:r>
              <a:rPr lang="pt-PT" sz="2400" dirty="0" smtClean="0"/>
              <a:t>Reduzir o risco depois duma exposição por violação ou agressão sexual</a:t>
            </a:r>
            <a:endParaRPr lang="es-ES" sz="2400" dirty="0" smtClean="0"/>
          </a:p>
          <a:p>
            <a:pPr eaLnBrk="1" hangingPunct="1">
              <a:lnSpc>
                <a:spcPct val="90000"/>
              </a:lnSpc>
            </a:pPr>
            <a:endParaRPr lang="pt-PT" sz="2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dirty="0" smtClean="0"/>
              <a:t>Definiç</a:t>
            </a:r>
            <a:r>
              <a:rPr lang="pt-PT" altLang="ja-JP" dirty="0" smtClean="0"/>
              <a:t>ã</a:t>
            </a:r>
            <a:r>
              <a:rPr lang="pt-PT" dirty="0" smtClean="0"/>
              <a:t>o de Exposi</a:t>
            </a:r>
            <a:r>
              <a:rPr lang="pt-PT" altLang="ja-JP" dirty="0" smtClean="0"/>
              <a:t>çã</a:t>
            </a:r>
            <a:r>
              <a:rPr lang="pt-PT" dirty="0" smtClean="0"/>
              <a:t>o Ocupacional ao HIV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32500" lnSpcReduction="20000"/>
          </a:bodyPr>
          <a:lstStyle/>
          <a:p>
            <a:pPr lvl="0" algn="just">
              <a:lnSpc>
                <a:spcPct val="150000"/>
              </a:lnSpc>
              <a:buNone/>
            </a:pPr>
            <a:endParaRPr lang="pt-PT" dirty="0" smtClean="0">
              <a:solidFill>
                <a:srgbClr val="FF0000"/>
              </a:solidFill>
              <a:latin typeface="Calibri"/>
              <a:ea typeface="Times New Roman" pitchFamily="18" charset="0"/>
              <a:cs typeface="Arial" pitchFamily="34" charset="0"/>
            </a:endParaRPr>
          </a:p>
          <a:p>
            <a:pPr lvl="0" algn="just">
              <a:lnSpc>
                <a:spcPct val="150000"/>
              </a:lnSpc>
              <a:buNone/>
            </a:pPr>
            <a:r>
              <a:rPr lang="pt-PT" sz="4400" dirty="0" smtClean="0">
                <a:ea typeface="Times New Roman" pitchFamily="18" charset="0"/>
                <a:cs typeface="Arial" pitchFamily="34" charset="0"/>
              </a:rPr>
              <a:t>       </a:t>
            </a:r>
            <a:r>
              <a:rPr lang="pt-PT" sz="7400" dirty="0" smtClean="0">
                <a:ea typeface="Times New Roman" pitchFamily="18" charset="0"/>
                <a:cs typeface="Arial" pitchFamily="34" charset="0"/>
              </a:rPr>
              <a:t>É aquela que acontece quando as lesões percutâneas (por exemplo, picadas de agulha, corte com objectos perfurantes/cortantes, etc.) ou as membranas mucosas ou pele não intacta (por exemplo, feridas, queimaduras, eczemas, dermatites, etc), entram em contacto com o sangue, tecidos ou outros fluidos corporais potencialmente infectados. </a:t>
            </a:r>
            <a:endParaRPr lang="pt-PT" sz="7400" dirty="0" smtClean="0">
              <a:cs typeface="Arial" pitchFamily="34" charset="0"/>
            </a:endParaRPr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  <a:p>
            <a:pPr algn="just">
              <a:lnSpc>
                <a:spcPct val="150000"/>
              </a:lnSpc>
              <a:buNone/>
            </a:pPr>
            <a:r>
              <a:rPr lang="pt-PT" dirty="0" smtClean="0"/>
              <a:t> 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Risco de Transmiss</a:t>
            </a:r>
            <a:r>
              <a:rPr lang="pt-PT" altLang="ja-JP" dirty="0" smtClean="0"/>
              <a:t>ã</a:t>
            </a:r>
            <a:r>
              <a:rPr lang="pt-PT" dirty="0" smtClean="0"/>
              <a:t>o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382000" cy="46482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2400" dirty="0" smtClean="0"/>
              <a:t>O risco m</a:t>
            </a:r>
            <a:r>
              <a:rPr lang="pt-PT" altLang="ja-JP" sz="2400" dirty="0" smtClean="0"/>
              <a:t>é</a:t>
            </a:r>
            <a:r>
              <a:rPr lang="pt-PT" sz="2400" dirty="0" smtClean="0"/>
              <a:t>dio de transmiss</a:t>
            </a:r>
            <a:r>
              <a:rPr lang="pt-PT" altLang="ja-JP" sz="2400" dirty="0" smtClean="0"/>
              <a:t>ã</a:t>
            </a:r>
            <a:r>
              <a:rPr lang="pt-PT" sz="2400" dirty="0" smtClean="0"/>
              <a:t>o pode ser: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400" b="1" dirty="0" smtClean="0"/>
              <a:t>Risco mais alto</a:t>
            </a:r>
            <a:r>
              <a:rPr lang="pt-PT" sz="2400" dirty="0" smtClean="0"/>
              <a:t>:  Exposiç</a:t>
            </a:r>
            <a:r>
              <a:rPr lang="pt-PT" altLang="ja-JP" sz="2400" dirty="0" smtClean="0"/>
              <a:t>ã</a:t>
            </a:r>
            <a:r>
              <a:rPr lang="pt-PT" sz="2400" dirty="0" smtClean="0"/>
              <a:t>o ao sangue de um doente seropositivo com carga viral muito elevada (exemplo: doente em estadio IV sem TARV); exposiç</a:t>
            </a:r>
            <a:r>
              <a:rPr lang="pt-PT" altLang="ja-JP" sz="2400" dirty="0" smtClean="0"/>
              <a:t>ã</a:t>
            </a:r>
            <a:r>
              <a:rPr lang="pt-PT" sz="2400" dirty="0" smtClean="0"/>
              <a:t>o a uma quantidade grande de sangue contaminado (exemplo: injecç</a:t>
            </a:r>
            <a:r>
              <a:rPr lang="pt-PT" altLang="ja-JP" sz="2400" dirty="0" smtClean="0"/>
              <a:t>ã</a:t>
            </a:r>
            <a:r>
              <a:rPr lang="pt-PT" sz="2400" dirty="0" smtClean="0"/>
              <a:t>o acidental de 2cc de sangue HIV+)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400" b="1" dirty="0" smtClean="0"/>
              <a:t>Risco mais baixo</a:t>
            </a:r>
            <a:r>
              <a:rPr lang="pt-PT" sz="2400" dirty="0" smtClean="0"/>
              <a:t>: Exposiç</a:t>
            </a:r>
            <a:r>
              <a:rPr lang="pt-PT" altLang="ja-JP" sz="2400" dirty="0" smtClean="0"/>
              <a:t>ã</a:t>
            </a:r>
            <a:r>
              <a:rPr lang="pt-PT" sz="2400" dirty="0" smtClean="0"/>
              <a:t>o ao sangue de um doente seropositivo com carga viral muito baixa (exemplo: doente com 6 meses de ades</a:t>
            </a:r>
            <a:r>
              <a:rPr lang="pt-PT" altLang="ja-JP" sz="2400" dirty="0" smtClean="0"/>
              <a:t>ã</a:t>
            </a:r>
            <a:r>
              <a:rPr lang="pt-PT" sz="2400" dirty="0" smtClean="0"/>
              <a:t>o perfeita ao TARV); exposi</a:t>
            </a:r>
            <a:r>
              <a:rPr lang="pt-PT" altLang="ja-JP" sz="2400" dirty="0" smtClean="0"/>
              <a:t>ção</a:t>
            </a:r>
            <a:r>
              <a:rPr lang="pt-PT" sz="2400" dirty="0" smtClean="0"/>
              <a:t> a quantidades muito pequenas de sangue (ou outro flu</a:t>
            </a:r>
            <a:r>
              <a:rPr lang="pt-PT" altLang="ja-JP" sz="2400" dirty="0" smtClean="0"/>
              <a:t>i</a:t>
            </a:r>
            <a:r>
              <a:rPr lang="pt-PT" sz="2400" dirty="0" smtClean="0"/>
              <a:t>do)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Discussão: Exposição ou Não Exposição?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514350" indent="-514350" algn="just" eaLnBrk="1" hangingPunct="1">
              <a:lnSpc>
                <a:spcPct val="90000"/>
              </a:lnSpc>
              <a:buFontTx/>
              <a:buAutoNum type="arabicPeriod"/>
            </a:pPr>
            <a:r>
              <a:rPr lang="pt-PT" sz="2600" dirty="0" smtClean="0"/>
              <a:t>Uma enfermeira SMI aconselha uma gr</a:t>
            </a:r>
            <a:r>
              <a:rPr lang="pt-PT" altLang="ja-JP" sz="2600" dirty="0" smtClean="0"/>
              <a:t>á</a:t>
            </a:r>
            <a:r>
              <a:rPr lang="pt-PT" sz="2600" dirty="0" smtClean="0"/>
              <a:t>vida seropositiva sobre o uso de </a:t>
            </a:r>
            <a:r>
              <a:rPr lang="pt-PT" sz="2600" dirty="0" err="1" smtClean="0"/>
              <a:t>Nevirapina</a:t>
            </a:r>
            <a:endParaRPr lang="pt-PT" sz="2600" dirty="0" smtClean="0"/>
          </a:p>
          <a:p>
            <a:pPr marL="514350" indent="-514350" algn="just">
              <a:lnSpc>
                <a:spcPct val="90000"/>
              </a:lnSpc>
              <a:buFontTx/>
              <a:buAutoNum type="arabicPeriod"/>
            </a:pPr>
            <a:r>
              <a:rPr lang="pt-PT" sz="2600" dirty="0" smtClean="0"/>
              <a:t>Um agente, ao preparar uma injecção de penicilina, espeta  acidentalmente a agulha no seu dedo, antes de injectar o antibiótico no doente seropositivo</a:t>
            </a:r>
          </a:p>
          <a:p>
            <a:pPr marL="514350" indent="-514350" algn="just" eaLnBrk="1" hangingPunct="1">
              <a:lnSpc>
                <a:spcPct val="90000"/>
              </a:lnSpc>
              <a:buFontTx/>
              <a:buAutoNum type="arabicPeriod"/>
            </a:pPr>
            <a:r>
              <a:rPr lang="pt-PT" sz="2600" dirty="0" smtClean="0"/>
              <a:t>Um servente, usando luvas novas, recolhe compressas contaminadas com sangue de um doente seropositivo</a:t>
            </a:r>
          </a:p>
          <a:p>
            <a:pPr marL="514350" indent="-514350" algn="just">
              <a:lnSpc>
                <a:spcPct val="90000"/>
              </a:lnSpc>
              <a:buFontTx/>
              <a:buAutoNum type="arabicPeriod"/>
            </a:pPr>
            <a:r>
              <a:rPr lang="pt-PT" sz="2600" dirty="0" smtClean="0"/>
              <a:t>Uma parteira, ao </a:t>
            </a:r>
            <a:r>
              <a:rPr lang="pt-PT" sz="2600" smtClean="0"/>
              <a:t>reparar uma </a:t>
            </a:r>
            <a:r>
              <a:rPr lang="pt-PT" sz="2600" dirty="0" smtClean="0"/>
              <a:t>incis</a:t>
            </a:r>
            <a:r>
              <a:rPr lang="pt-PT" altLang="ja-JP" sz="2600" dirty="0" smtClean="0"/>
              <a:t>ão</a:t>
            </a:r>
            <a:r>
              <a:rPr lang="pt-PT" sz="2600" dirty="0" smtClean="0"/>
              <a:t> obstétrica, espeta  acidentalmente a agulha no seu dedo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21"/>
  <p:tag name="MMPROD_UIDATA" val="&lt;database version=&quot;6.0&quot;&gt;&lt;object type=&quot;1&quot; unique_id=&quot;10001&quot;&gt;&lt;object type=&quot;8&quot; unique_id=&quot;15330&quot;&gt;&lt;/object&gt;&lt;object type=&quot;2&quot; unique_id=&quot;15331&quot;&gt;&lt;object type=&quot;3&quot; unique_id=&quot;15332&quot;&gt;&lt;property id=&quot;20148&quot; value=&quot;5&quot;/&gt;&lt;property id=&quot;20300&quot; value=&quot;Slide 1&quot;/&gt;&lt;property id=&quot;20307&quot; value=&quot;256&quot;/&gt;&lt;/object&gt;&lt;object type=&quot;3&quot; unique_id=&quot;15333&quot;&gt;&lt;property id=&quot;20148&quot; value=&quot;5&quot;/&gt;&lt;property id=&quot;20300&quot; value=&quot;Slide 2 - &amp;quot;Introdução&amp;quot;&quot;/&gt;&lt;property id=&quot;20307&quot; value=&quot;367&quot;/&gt;&lt;/object&gt;&lt;object type=&quot;3&quot; unique_id=&quot;15334&quot;&gt;&lt;property id=&quot;20148&quot; value=&quot;5&quot;/&gt;&lt;property id=&quot;20300&quot; value=&quot;Slide 3 - &amp;quot;Objectivos de Aprendizagem (1)&amp;quot;&quot;/&gt;&lt;property id=&quot;20307&quot; value=&quot;365&quot;/&gt;&lt;/object&gt;&lt;object type=&quot;3&quot; unique_id=&quot;15335&quot;&gt;&lt;property id=&quot;20148&quot; value=&quot;5&quot;/&gt;&lt;property id=&quot;20300&quot; value=&quot;Slide 4 - &amp;quot;Objectivos de Aprendizagem (2)&amp;quot;&quot;/&gt;&lt;property id=&quot;20307&quot; value=&quot;366&quot;/&gt;&lt;/object&gt;&lt;object type=&quot;3&quot; unique_id=&quot;15336&quot;&gt;&lt;property id=&quot;20148&quot; value=&quot;5&quot;/&gt;&lt;property id=&quot;20300&quot; value=&quot;Slide 5 - &amp;quot;Definição de Profilaxia Pós-Exposição&amp;quot;&quot;/&gt;&lt;property id=&quot;20307&quot; value=&quot;368&quot;/&gt;&lt;/object&gt;&lt;object type=&quot;3&quot; unique_id=&quot;15337&quot;&gt;&lt;property id=&quot;20148&quot; value=&quot;5&quot;/&gt;&lt;property id=&quot;20300&quot; value=&quot;Slide 6 - &amp;quot;Objectivos da PPE&amp;quot;&quot;/&gt;&lt;property id=&quot;20307&quot; value=&quot;369&quot;/&gt;&lt;/object&gt;&lt;object type=&quot;3&quot; unique_id=&quot;15338&quot;&gt;&lt;property id=&quot;20148&quot; value=&quot;5&quot;/&gt;&lt;property id=&quot;20300&quot; value=&quot;Slide 7 - &amp;quot;Definição de Exposição Ocupacional ao HIV&amp;quot;&quot;/&gt;&lt;property id=&quot;20307&quot; value=&quot;370&quot;/&gt;&lt;/object&gt;&lt;object type=&quot;3&quot; unique_id=&quot;15339&quot;&gt;&lt;property id=&quot;20148&quot; value=&quot;5&quot;/&gt;&lt;property id=&quot;20300&quot; value=&quot;Slide 8 - &amp;quot;Risco de Transmissão &amp;quot;&quot;/&gt;&lt;property id=&quot;20307&quot; value=&quot;371&quot;/&gt;&lt;/object&gt;&lt;object type=&quot;3&quot; unique_id=&quot;15340&quot;&gt;&lt;property id=&quot;20148&quot; value=&quot;5&quot;/&gt;&lt;property id=&quot;20300&quot; value=&quot;Slide 9 - &amp;quot;Discussão: Exposição ou Não Exposição?&amp;quot;&quot;/&gt;&lt;property id=&quot;20307&quot; value=&quot;374&quot;/&gt;&lt;/object&gt;&lt;object type=&quot;3&quot; unique_id=&quot;15341&quot;&gt;&lt;property id=&quot;20148&quot; value=&quot;5&quot;/&gt;&lt;property id=&quot;20300&quot; value=&quot;Slide 10 - &amp;quot;Elementos da PPE para o HIV em Moçambique&amp;quot;&quot;/&gt;&lt;property id=&quot;20307&quot; value=&quot;375&quot;/&gt;&lt;/object&gt;&lt;object type=&quot;3&quot; unique_id=&quot;15342&quot;&gt;&lt;property id=&quot;20148&quot; value=&quot;5&quot;/&gt;&lt;property id=&quot;20300&quot; value=&quot;Slide 11 - &amp;quot;Prevenção das Exposições Ocupacionais&amp;quot;&quot;/&gt;&lt;property id=&quot;20307&quot; value=&quot;376&quot;/&gt;&lt;/object&gt;&lt;object type=&quot;3&quot; unique_id=&quot;15343&quot;&gt;&lt;property id=&quot;20148&quot; value=&quot;5&quot;/&gt;&lt;property id=&quot;20300&quot; value=&quot;Slide 12 - &amp;quot;1. Orientação e Educação dos TS&amp;quot;&quot;/&gt;&lt;property id=&quot;20307&quot; value=&quot;377&quot;/&gt;&lt;/object&gt;&lt;object type=&quot;3&quot; unique_id=&quot;15344&quot;&gt;&lt;property id=&quot;20148&quot; value=&quot;5&quot;/&gt;&lt;property id=&quot;20300&quot; value=&quot;Slide 13 - &amp;quot;2. Uso de Precauções Básicas&amp;quot;&quot;/&gt;&lt;property id=&quot;20307&quot; value=&quot;378&quot;/&gt;&lt;/object&gt;&lt;object type=&quot;3&quot; unique_id=&quot;15345&quot;&gt;&lt;property id=&quot;20148&quot; value=&quot;5&quot;/&gt;&lt;property id=&quot;20300&quot; value=&quot;Slide 14 - &amp;quot;3. Manejo da Exposição&amp;quot;&quot;/&gt;&lt;property id=&quot;20307&quot; value=&quot;379&quot;/&gt;&lt;/object&gt;&lt;object type=&quot;3&quot; unique_id=&quot;15346&quot;&gt;&lt;property id=&quot;20148&quot; value=&quot;5&quot;/&gt;&lt;property id=&quot;20300&quot; value=&quot;Slide 15 - &amp;quot;Manejo da Exposição (1)&amp;quot;&quot;/&gt;&lt;property id=&quot;20307&quot; value=&quot;380&quot;/&gt;&lt;/object&gt;&lt;object type=&quot;3&quot; unique_id=&quot;15347&quot;&gt;&lt;property id=&quot;20148&quot; value=&quot;5&quot;/&gt;&lt;property id=&quot;20300&quot; value=&quot;Slide 16 - &amp;quot;Manejo da Exposição (2) &amp;amp;#x09; &amp;quot;&quot;/&gt;&lt;property id=&quot;20307&quot; value=&quot;381&quot;/&gt;&lt;/object&gt;&lt;object type=&quot;3&quot; unique_id=&quot;15348&quot;&gt;&lt;property id=&quot;20148&quot; value=&quot;5&quot;/&gt;&lt;property id=&quot;20300&quot; value=&quot;Slide 17 - &amp;quot;Manejo da Exposição (3) &amp;amp;#x09; &amp;quot;&quot;/&gt;&lt;property id=&quot;20307&quot; value=&quot;382&quot;/&gt;&lt;/object&gt;&lt;object type=&quot;3&quot; unique_id=&quot;15349&quot;&gt;&lt;property id=&quot;20148&quot; value=&quot;5&quot;/&gt;&lt;property id=&quot;20300&quot; value=&quot;Slide 18 - &amp;quot;Manejo da Exposição (4)&amp;quot;&quot;/&gt;&lt;property id=&quot;20307&quot; value=&quot;383&quot;/&gt;&lt;/object&gt;&lt;object type=&quot;3&quot; unique_id=&quot;15350&quot;&gt;&lt;property id=&quot;20148&quot; value=&quot;5&quot;/&gt;&lt;property id=&quot;20300&quot; value=&quot;Slide 19 - &amp;quot;Manejo da Exposição (5)&amp;quot;&quot;/&gt;&lt;property id=&quot;20307&quot; value=&quot;385&quot;/&gt;&lt;/object&gt;&lt;object type=&quot;3&quot; unique_id=&quot;15351&quot;&gt;&lt;property id=&quot;20148&quot; value=&quot;5&quot;/&gt;&lt;property id=&quot;20300&quot; value=&quot;Slide 20 - &amp;quot;Início do Tratamento (Se Indicado)&amp;quot;&quot;/&gt;&lt;property id=&quot;20307&quot; value=&quot;386&quot;/&gt;&lt;/object&gt;&lt;object type=&quot;3&quot; unique_id=&quot;15352&quot;&gt;&lt;property id=&quot;20148&quot; value=&quot;5&quot;/&gt;&lt;property id=&quot;20300&quot; value=&quot;Slide 21 - &amp;quot;Início do Tratamento (PPE)&amp;quot;&quot;/&gt;&lt;property id=&quot;20307&quot; value=&quot;403&quot;/&gt;&lt;/object&gt;&lt;object type=&quot;3&quot; unique_id=&quot;15353&quot;&gt;&lt;property id=&quot;20148&quot; value=&quot;5&quot;/&gt;&lt;property id=&quot;20300&quot; value=&quot;Slide 22 - &amp;quot;Pauta Terapêutica do Regime Duplo&amp;quot;&quot;/&gt;&lt;property id=&quot;20307&quot; value=&quot;387&quot;/&gt;&lt;/object&gt;&lt;object type=&quot;3&quot; unique_id=&quot;15354&quot;&gt;&lt;property id=&quot;20148&quot; value=&quot;5&quot;/&gt;&lt;property id=&quot;20300&quot; value=&quot;Slide 23 - &amp;quot;Pauta Terapêutica do Regime Triplo&amp;quot;&quot;/&gt;&lt;property id=&quot;20307&quot; value=&quot;402&quot;/&gt;&lt;/object&gt;&lt;object type=&quot;3&quot; unique_id=&quot;15355&quot;&gt;&lt;property id=&quot;20148&quot; value=&quot;5&quot;/&gt;&lt;property id=&quot;20300&quot; value=&quot;Slide 24 - &amp;quot;Recomendações para o Início do Tratamento (1)&amp;quot;&quot;/&gt;&lt;property id=&quot;20307&quot; value=&quot;388&quot;/&gt;&lt;/object&gt;&lt;object type=&quot;3&quot; unique_id=&quot;15356&quot;&gt;&lt;property id=&quot;20148&quot; value=&quot;5&quot;/&gt;&lt;property id=&quot;20300&quot; value=&quot;Slide 25 - &amp;quot;Recomendações para o Início do Tratamento (2)&amp;quot;&quot;/&gt;&lt;property id=&quot;20307&quot; value=&quot;389&quot;/&gt;&lt;/object&gt;&lt;object type=&quot;3&quot; unique_id=&quot;15357&quot;&gt;&lt;property id=&quot;20148&quot; value=&quot;5&quot;/&gt;&lt;property id=&quot;20300&quot; value=&quot;Slide 26 - &amp;quot;PPE e Pessoa Exposta Seropositiva&amp;quot;&quot;/&gt;&lt;property id=&quot;20307&quot; value=&quot;390&quot;/&gt;&lt;/object&gt;&lt;object type=&quot;3&quot; unique_id=&quot;15358&quot;&gt;&lt;property id=&quot;20148&quot; value=&quot;5&quot;/&gt;&lt;property id=&quot;20300&quot; value=&quot;Slide 27 - &amp;quot;Seguimento do Tratamento Profilático (1)&amp;quot;&quot;/&gt;&lt;property id=&quot;20307&quot; value=&quot;391&quot;/&gt;&lt;/object&gt;&lt;object type=&quot;3&quot; unique_id=&quot;15359&quot;&gt;&lt;property id=&quot;20148&quot; value=&quot;5&quot;/&gt;&lt;property id=&quot;20300&quot; value=&quot;Slide 28 - &amp;quot;Seguimento do Tratamento Profilático (2)&amp;quot;&quot;/&gt;&lt;property id=&quot;20307&quot; value=&quot;400&quot;/&gt;&lt;/object&gt;&lt;object type=&quot;3&quot; unique_id=&quot;15360&quot;&gt;&lt;property id=&quot;20148&quot; value=&quot;5&quot;/&gt;&lt;property id=&quot;20300&quot; value=&quot;Slide 29 - &amp;quot;Considerações &amp;quot;&quot;/&gt;&lt;property id=&quot;20307&quot; value=&quot;401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4309</TotalTime>
  <Words>1911</Words>
  <Application>Microsoft Office PowerPoint</Application>
  <PresentationFormat>On-screen Show (4:3)</PresentationFormat>
  <Paragraphs>221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MISAU</vt:lpstr>
      <vt:lpstr>1_TBOI Landscape Draft</vt:lpstr>
      <vt:lpstr>Slide 1</vt:lpstr>
      <vt:lpstr>Introdução</vt:lpstr>
      <vt:lpstr>Objectivos de Aprendizagem (1)</vt:lpstr>
      <vt:lpstr>Objectivos de Aprendizagem (2)</vt:lpstr>
      <vt:lpstr>Definição de Profilaxia Pós-Exposição</vt:lpstr>
      <vt:lpstr>Objectivos da PPE</vt:lpstr>
      <vt:lpstr>Definição de Exposição Ocupacional ao HIV</vt:lpstr>
      <vt:lpstr>Risco de Transmissão </vt:lpstr>
      <vt:lpstr>Discussão: Exposição ou Não Exposição?</vt:lpstr>
      <vt:lpstr>Elementos da PPE para o HIV em Moçambique</vt:lpstr>
      <vt:lpstr>Prevenção das Exposições Ocupacionais</vt:lpstr>
      <vt:lpstr>1. Orientação e Educação dos TS</vt:lpstr>
      <vt:lpstr>2. Uso de Precauções Básicas</vt:lpstr>
      <vt:lpstr>3. Manejo da Exposição</vt:lpstr>
      <vt:lpstr>Manejo da Exposição (1)</vt:lpstr>
      <vt:lpstr>Manejo da Exposição (2)   </vt:lpstr>
      <vt:lpstr>Manejo da Exposição (3)   </vt:lpstr>
      <vt:lpstr>Manejo da Exposição (4)</vt:lpstr>
      <vt:lpstr>Manejo da Exposição (5)</vt:lpstr>
      <vt:lpstr>Início do Tratamento (Se Indicado)</vt:lpstr>
      <vt:lpstr>Início do Tratamento (PPE)</vt:lpstr>
      <vt:lpstr>Pauta Terapêutica do Regime Duplo</vt:lpstr>
      <vt:lpstr>Pauta Terapêutica do Regime Triplo</vt:lpstr>
      <vt:lpstr>Recomendações para o Início do Tratamento (1)</vt:lpstr>
      <vt:lpstr>Recomendações para o Início do Tratamento (2)</vt:lpstr>
      <vt:lpstr>PPE e Pessoa Exposta Seropositiva</vt:lpstr>
      <vt:lpstr>Seguimento do Tratamento Profilático (1)</vt:lpstr>
      <vt:lpstr>Seguimento do Tratamento Profilático (2)</vt:lpstr>
      <vt:lpstr>Pontos-chave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15</dc:title>
  <dc:creator>Pilar Martinez</dc:creator>
  <cp:lastModifiedBy>pilarm</cp:lastModifiedBy>
  <cp:revision>478</cp:revision>
  <dcterms:created xsi:type="dcterms:W3CDTF">2007-09-04T15:46:26Z</dcterms:created>
  <dcterms:modified xsi:type="dcterms:W3CDTF">2013-02-24T10:11:31Z</dcterms:modified>
</cp:coreProperties>
</file>