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  <p:sldMasterId id="2147483692" r:id="rId2"/>
  </p:sldMasterIdLst>
  <p:notesMasterIdLst>
    <p:notesMasterId r:id="rId35"/>
  </p:notesMasterIdLst>
  <p:handoutMasterIdLst>
    <p:handoutMasterId r:id="rId36"/>
  </p:handoutMasterIdLst>
  <p:sldIdLst>
    <p:sldId id="448" r:id="rId3"/>
    <p:sldId id="381" r:id="rId4"/>
    <p:sldId id="399" r:id="rId5"/>
    <p:sldId id="423" r:id="rId6"/>
    <p:sldId id="427" r:id="rId7"/>
    <p:sldId id="428" r:id="rId8"/>
    <p:sldId id="450" r:id="rId9"/>
    <p:sldId id="451" r:id="rId10"/>
    <p:sldId id="452" r:id="rId11"/>
    <p:sldId id="453" r:id="rId12"/>
    <p:sldId id="424" r:id="rId13"/>
    <p:sldId id="454" r:id="rId14"/>
    <p:sldId id="429" r:id="rId15"/>
    <p:sldId id="458" r:id="rId16"/>
    <p:sldId id="459" r:id="rId17"/>
    <p:sldId id="426" r:id="rId18"/>
    <p:sldId id="432" r:id="rId19"/>
    <p:sldId id="449" r:id="rId20"/>
    <p:sldId id="455" r:id="rId21"/>
    <p:sldId id="456" r:id="rId22"/>
    <p:sldId id="444" r:id="rId23"/>
    <p:sldId id="439" r:id="rId24"/>
    <p:sldId id="440" r:id="rId25"/>
    <p:sldId id="363" r:id="rId26"/>
    <p:sldId id="397" r:id="rId27"/>
    <p:sldId id="408" r:id="rId28"/>
    <p:sldId id="457" r:id="rId29"/>
    <p:sldId id="409" r:id="rId30"/>
    <p:sldId id="264" r:id="rId31"/>
    <p:sldId id="401" r:id="rId32"/>
    <p:sldId id="405" r:id="rId33"/>
    <p:sldId id="404" r:id="rId34"/>
  </p:sldIdLst>
  <p:sldSz cx="9144000" cy="6858000" type="screen4x3"/>
  <p:notesSz cx="7010400" cy="9296400"/>
  <p:custDataLst>
    <p:tags r:id="rId37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belaa" initials="a" lastIdx="3" clrIdx="0"/>
  <p:cmAuthor id="1" name="Pilar Martinez" initials="PM" lastIdx="2" clrIdx="1"/>
  <p:cmAuthor id="2" name="surekcla" initials="cs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50" autoAdjust="0"/>
    <p:restoredTop sz="80833" autoAdjust="0"/>
  </p:normalViewPr>
  <p:slideViewPr>
    <p:cSldViewPr>
      <p:cViewPr varScale="1">
        <p:scale>
          <a:sx n="58" d="100"/>
          <a:sy n="58" d="100"/>
        </p:scale>
        <p:origin x="-17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C3F72916-C8C5-4D65-B350-EBA1584011E7}" type="datetimeFigureOut">
              <a:rPr lang="pt-PT"/>
              <a:pPr>
                <a:defRPr/>
              </a:pPr>
              <a:t>20-02-2013</a:t>
            </a:fld>
            <a:endParaRPr lang="pt-PT"/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BF4C6BB2-8187-4F05-901B-1B51A558968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962D82AC-B2A1-439F-8D13-5891587F5368}" type="datetimeFigureOut">
              <a:rPr lang="es-ES"/>
              <a:pPr>
                <a:defRPr/>
              </a:pPr>
              <a:t>20/02/2013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x-non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1507144E-E433-47A0-8A0D-6DE4594FE8D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1008990-52B9-45B0-BB77-56673DF789DC}" type="slidenum">
              <a:rPr lang="es-ES" smtClean="0"/>
              <a:pPr>
                <a:defRPr/>
              </a:pPr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3586D1-D0C8-4B5E-B1B8-4EC292C8AE2A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C0F8044-6085-423A-B821-45CFE327ABCE}" type="slidenum">
              <a:rPr lang="en-US" smtClean="0">
                <a:latin typeface="Arial" pitchFamily="34" charset="0"/>
              </a:rPr>
              <a:pPr>
                <a:defRPr/>
              </a:pPr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lvl="1" eaLnBrk="1" hangingPunct="1"/>
            <a:endParaRPr lang="pt-PT" sz="2200" smtClean="0">
              <a:latin typeface="Geneva"/>
            </a:endParaRPr>
          </a:p>
          <a:p>
            <a:pPr eaLnBrk="1" hangingPunct="1"/>
            <a:endParaRPr lang="af-ZA" b="1" i="1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3EF1CA-3A56-4E87-9B92-A45324D3FB47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112DAA-E5A1-4811-AB81-50E0EBFE3040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3D2A16-8109-42B2-B7F3-52BA3B63FC14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dirty="0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4521A5-7488-4F09-9112-4002584DB514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4AC64EE-06CE-452A-A8EB-75135E5255F9}" type="slidenum">
              <a:rPr lang="en-US" smtClean="0">
                <a:latin typeface="Arial" pitchFamily="34" charset="0"/>
              </a:rPr>
              <a:pPr>
                <a:defRPr/>
              </a:pPr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</a:rPr>
              <a:t> </a:t>
            </a:r>
          </a:p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018EB71-0D24-4B7E-8327-3700DF49469E}" type="slidenum">
              <a:rPr lang="es-ES" smtClean="0"/>
              <a:pPr>
                <a:defRPr/>
              </a:pPr>
              <a:t>17</a:t>
            </a:fld>
            <a:endParaRPr lang="es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C066BD1-6E50-4198-A4E1-B2F9ECE87CA0}" type="slidenum">
              <a:rPr lang="pt-BR" smtClean="0"/>
              <a:pPr>
                <a:defRPr/>
              </a:pPr>
              <a:t>18</a:t>
            </a:fld>
            <a:endParaRPr lang="pt-BR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neva"/>
              </a:rPr>
              <a:t>Informação adicional: 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neva"/>
              </a:rPr>
              <a:t>A linha vermelha indica a carga viral e mostra como aumenta rapidamente nas primeiras semanas da infecção e vai decrescendo e estabilizando-se at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é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neva"/>
              </a:rPr>
              <a:t>  + ou - 8 anos de infecção onde volta a aumentar. A linha preta indica o nível dos CD4, como diminuem na 6</a:t>
            </a:r>
            <a:r>
              <a:rPr lang="pt-BR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neva"/>
              </a:rPr>
              <a:t>a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neva"/>
              </a:rPr>
              <a:t> semana da infecção, recuperam-se um bocado e desde os dois at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é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neva"/>
              </a:rPr>
              <a:t> os dez anos diminuem progressivamente.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neva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BR" smtClean="0">
              <a:latin typeface="Geneva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F70AD1D-DFB0-48B8-9BA0-79B30ACC01CE}" type="slidenum">
              <a:rPr lang="es-ES" smtClean="0"/>
              <a:pPr>
                <a:defRPr/>
              </a:pPr>
              <a:t>19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A020C54-FD9D-4C8D-B8AD-59F3FB1FD721}" type="slidenum">
              <a:rPr lang="es-ES" smtClean="0"/>
              <a:pPr>
                <a:defRPr/>
              </a:pPr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700918E-6615-4656-BFC6-9700FEE28267}" type="slidenum">
              <a:rPr lang="es-ES" smtClean="0"/>
              <a:pPr>
                <a:defRPr/>
              </a:pPr>
              <a:t>20</a:t>
            </a:fld>
            <a:endParaRPr lang="es-E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b="1" dirty="0" smtClean="0">
                <a:solidFill>
                  <a:srgbClr val="FFFFFF"/>
                </a:solidFill>
                <a:latin typeface="Geneva"/>
              </a:rPr>
              <a:t>Instruções para o docente: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dirty="0" smtClean="0">
                <a:solidFill>
                  <a:srgbClr val="FFFFFF"/>
                </a:solidFill>
                <a:latin typeface="Geneva"/>
              </a:rPr>
              <a:t> Escreva as respostas dos participantes no papel gigante.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dirty="0" smtClean="0">
                <a:solidFill>
                  <a:srgbClr val="FFFFFF"/>
                </a:solidFill>
                <a:latin typeface="Geneva"/>
              </a:rPr>
              <a:t> Compare as respostas dos participantes com a descrição da unidade 1.2 do Manual de Referência e enfatize o que os formandos já sabem e</a:t>
            </a:r>
            <a:r>
              <a:rPr lang="pt-BR" b="1" dirty="0" smtClean="0">
                <a:solidFill>
                  <a:srgbClr val="FFFFFF"/>
                </a:solidFill>
                <a:latin typeface="Geneva"/>
              </a:rPr>
              <a:t> </a:t>
            </a:r>
            <a:r>
              <a:rPr lang="pt-BR" dirty="0" smtClean="0">
                <a:solidFill>
                  <a:srgbClr val="FFFFFF"/>
                </a:solidFill>
                <a:latin typeface="Geneva"/>
              </a:rPr>
              <a:t>repasse o material com</a:t>
            </a:r>
            <a:r>
              <a:rPr lang="pt-BR" baseline="0" dirty="0" smtClean="0">
                <a:solidFill>
                  <a:srgbClr val="FFFFFF"/>
                </a:solidFill>
                <a:latin typeface="Geneva"/>
              </a:rPr>
              <a:t> </a:t>
            </a:r>
            <a:r>
              <a:rPr lang="pt-BR" dirty="0" smtClean="0">
                <a:solidFill>
                  <a:srgbClr val="FFFFFF"/>
                </a:solidFill>
                <a:latin typeface="Geneva"/>
              </a:rPr>
              <a:t>os pontos fracos.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FF7A139-91F5-424C-8A1C-39037F323124}" type="slidenum">
              <a:rPr lang="es-ES" smtClean="0"/>
              <a:pPr>
                <a:defRPr/>
              </a:pPr>
              <a:t>21</a:t>
            </a:fld>
            <a:endParaRPr lang="es-E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A010A3-F0E4-42B4-ABD1-5E8EA397AFBE}" type="slidenum">
              <a:rPr lang="es-ES" smtClean="0"/>
              <a:pPr>
                <a:defRPr/>
              </a:pPr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EE4633-3893-451D-BD6E-20E3F6B1401E}" type="slidenum">
              <a:rPr lang="es-ES" smtClean="0"/>
              <a:pPr>
                <a:defRPr/>
              </a:pPr>
              <a:t>23</a:t>
            </a:fld>
            <a:endParaRPr lang="es-E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0010360-1015-41F1-AD1F-3D727E747E17}" type="slidenum">
              <a:rPr lang="es-ES" smtClean="0"/>
              <a:pPr>
                <a:defRPr/>
              </a:pPr>
              <a:t>24</a:t>
            </a:fld>
            <a:endParaRPr lang="es-E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BR" b="1" dirty="0" smtClean="0">
                <a:latin typeface="Geneva"/>
              </a:rPr>
              <a:t>Instruções para o docente:</a:t>
            </a: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Explicar os modos de transmissão e os</a:t>
            </a:r>
            <a:r>
              <a:rPr lang="pt-PT" dirty="0" smtClean="0">
                <a:latin typeface="Geneva"/>
              </a:rPr>
              <a:t> modos através dos quais não é possível a transmissão do HIV.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C52B0BF-607B-44B9-87F0-7C27AE43C859}" type="slidenum">
              <a:rPr lang="es-ES" smtClean="0"/>
              <a:pPr>
                <a:defRPr/>
              </a:pPr>
              <a:t>25</a:t>
            </a:fld>
            <a:endParaRPr lang="es-E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en-US" b="1" dirty="0" err="1" smtClean="0">
                <a:latin typeface="Geneva"/>
              </a:rPr>
              <a:t>Instru</a:t>
            </a:r>
            <a:r>
              <a:rPr lang="pt-BR" b="1" dirty="0" smtClean="0">
                <a:latin typeface="Geneva"/>
              </a:rPr>
              <a:t>ções para o docente:</a:t>
            </a:r>
          </a:p>
          <a:p>
            <a:r>
              <a:rPr lang="pt-BR" dirty="0" smtClean="0">
                <a:latin typeface="Geneva"/>
              </a:rPr>
              <a:t>Promova uma discussão com os participantes com base nas perguntas do slide.</a:t>
            </a:r>
          </a:p>
          <a:p>
            <a:r>
              <a:rPr lang="pt-BR" dirty="0" smtClean="0">
                <a:latin typeface="Geneva"/>
              </a:rPr>
              <a:t>Esclareça quais são os verdadeiros meios de transmissão e quais são os mitos.</a:t>
            </a:r>
          </a:p>
          <a:p>
            <a:r>
              <a:rPr lang="pt-BR" b="1" dirty="0" smtClean="0">
                <a:latin typeface="Geneva"/>
              </a:rPr>
              <a:t>Resposta:</a:t>
            </a:r>
          </a:p>
          <a:p>
            <a:r>
              <a:rPr lang="pt-PT" dirty="0" smtClean="0">
                <a:latin typeface="Geneva"/>
              </a:rPr>
              <a:t>Modos de transmissão</a:t>
            </a:r>
            <a:r>
              <a:rPr lang="en-US" dirty="0" smtClean="0">
                <a:latin typeface="Geneva"/>
              </a:rPr>
              <a:t>: </a:t>
            </a:r>
            <a:r>
              <a:rPr lang="pt-PT" dirty="0" smtClean="0">
                <a:latin typeface="Geneva"/>
              </a:rPr>
              <a:t>Relações sexuais desprotegidas </a:t>
            </a:r>
            <a:r>
              <a:rPr lang="en-US" dirty="0" smtClean="0">
                <a:latin typeface="Geneva"/>
              </a:rPr>
              <a:t>, </a:t>
            </a:r>
            <a:r>
              <a:rPr lang="pt-PT" dirty="0" smtClean="0">
                <a:latin typeface="Geneva"/>
              </a:rPr>
              <a:t>gravidez, parto, aleitamento</a:t>
            </a:r>
            <a:r>
              <a:rPr lang="en-US" dirty="0" smtClean="0">
                <a:latin typeface="Geneva"/>
              </a:rPr>
              <a:t>, </a:t>
            </a:r>
            <a:r>
              <a:rPr lang="pt-PT" dirty="0" smtClean="0">
                <a:latin typeface="Geneva"/>
              </a:rPr>
              <a:t>partilha de seringas contaminadas</a:t>
            </a:r>
            <a:endParaRPr lang="en-US" dirty="0" smtClean="0">
              <a:latin typeface="Geneva"/>
            </a:endParaRPr>
          </a:p>
          <a:p>
            <a:r>
              <a:rPr lang="pt-PT" dirty="0" smtClean="0">
                <a:latin typeface="Geneva"/>
              </a:rPr>
              <a:t>Mitos sobre a transmissão do HIV</a:t>
            </a:r>
            <a:r>
              <a:rPr lang="en-US" dirty="0" smtClean="0">
                <a:latin typeface="Geneva"/>
              </a:rPr>
              <a:t>,</a:t>
            </a:r>
            <a:r>
              <a:rPr lang="en-US" b="1" dirty="0" smtClean="0">
                <a:latin typeface="Geneva"/>
              </a:rPr>
              <a:t> </a:t>
            </a:r>
            <a:r>
              <a:rPr lang="pt-PT" dirty="0" smtClean="0">
                <a:latin typeface="Geneva"/>
              </a:rPr>
              <a:t>beijos</a:t>
            </a:r>
            <a:r>
              <a:rPr lang="en-US" dirty="0" smtClean="0">
                <a:latin typeface="Geneva"/>
              </a:rPr>
              <a:t>, </a:t>
            </a:r>
            <a:r>
              <a:rPr lang="pt-PT" dirty="0" smtClean="0">
                <a:latin typeface="Geneva"/>
              </a:rPr>
              <a:t>partilha de água para banho</a:t>
            </a:r>
            <a:r>
              <a:rPr lang="en-US" dirty="0" smtClean="0">
                <a:latin typeface="Geneva"/>
              </a:rPr>
              <a:t>, </a:t>
            </a:r>
            <a:r>
              <a:rPr lang="pt-PT" dirty="0" smtClean="0">
                <a:latin typeface="Geneva"/>
              </a:rPr>
              <a:t>beber do mesmo copo</a:t>
            </a:r>
            <a:r>
              <a:rPr lang="en-US" dirty="0" smtClean="0">
                <a:latin typeface="Geneva"/>
              </a:rPr>
              <a:t>, </a:t>
            </a:r>
            <a:r>
              <a:rPr lang="pt-PT" dirty="0" smtClean="0">
                <a:latin typeface="Geneva"/>
              </a:rPr>
              <a:t>picadura de mosquitos </a:t>
            </a:r>
            <a:endParaRPr lang="en-US" dirty="0" smtClean="0">
              <a:latin typeface="Geneva"/>
            </a:endParaRPr>
          </a:p>
          <a:p>
            <a:endParaRPr lang="pt-BR" dirty="0" smtClean="0">
              <a:latin typeface="Geneva"/>
            </a:endParaRPr>
          </a:p>
          <a:p>
            <a:endParaRPr lang="en-US" dirty="0" smtClean="0">
              <a:latin typeface="Geneva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3813787-1D92-4E68-8E07-9EA2F7AE3CBC}" type="slidenum">
              <a:rPr lang="es-ES" smtClean="0"/>
              <a:pPr>
                <a:defRPr/>
              </a:pPr>
              <a:t>26</a:t>
            </a:fld>
            <a:endParaRPr lang="es-E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Geneva"/>
              </a:rPr>
              <a:t>Nota para o docente:</a:t>
            </a:r>
          </a:p>
          <a:p>
            <a:r>
              <a:rPr lang="pt-PT" dirty="0" smtClean="0">
                <a:latin typeface="Geneva"/>
              </a:rPr>
              <a:t>Consultar o Manual de Referência para mais informação sobre os métodos de prevenção do HIV.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3893AAC-3EF0-46FC-A601-ACAB460E6FBD}" type="slidenum">
              <a:rPr lang="es-ES" smtClean="0"/>
              <a:pPr>
                <a:defRPr/>
              </a:pPr>
              <a:t>27</a:t>
            </a:fld>
            <a:endParaRPr lang="es-E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Geneva"/>
              </a:rPr>
              <a:t>Instrução para o docente:</a:t>
            </a: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Distribua os preservativos aos participantes (masculinos e femininos, se houver). </a:t>
            </a:r>
            <a:endParaRPr lang="en-US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Explique como se usa o preservativo (tanto o masculino como o feminino). </a:t>
            </a:r>
            <a:endParaRPr lang="en-US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O docente deve lembrar aos estudantes que um educador deve sentir-se confiante e tranquilo ao explicar questões relacionadas com o preservativo e a sexualidade em geral. </a:t>
            </a:r>
            <a:endParaRPr lang="en-US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 É importante destacar cuidados gerais para o uso e  boa conservação dos preservativos.</a:t>
            </a:r>
            <a:endParaRPr lang="en-US" dirty="0" smtClean="0">
              <a:latin typeface="Geneva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749EB22-14A5-437A-990A-804327015628}" type="slidenum">
              <a:rPr lang="es-ES" smtClean="0"/>
              <a:pPr>
                <a:defRPr/>
              </a:pPr>
              <a:t>28</a:t>
            </a:fld>
            <a:endParaRPr lang="es-E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Calibri" pitchFamily="34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F90E4AB-9B46-4B52-AEAC-E3135024D802}" type="slidenum">
              <a:rPr lang="es-ES" smtClean="0"/>
              <a:pPr>
                <a:defRPr/>
              </a:pPr>
              <a:t>29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C2107E8-03A9-4BFB-A6E1-1FE1750AB81B}" type="slidenum">
              <a:rPr lang="es-ES" smtClean="0"/>
              <a:pPr>
                <a:defRPr/>
              </a:pPr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5D8F5E-01F2-46E1-A199-00475F3390CC}" type="slidenum">
              <a:rPr lang="es-ES" smtClean="0"/>
              <a:pPr>
                <a:defRPr/>
              </a:pPr>
              <a:t>30</a:t>
            </a:fld>
            <a:endParaRPr lang="es-E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BR" b="1" dirty="0" smtClean="0">
                <a:latin typeface="Geneva"/>
              </a:rPr>
              <a:t>Instruções para o docente:</a:t>
            </a: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Peça aos formandos para consultarem a folha de exercícios da unidade 1.2 “</a:t>
            </a:r>
            <a:r>
              <a:rPr lang="pt-PT" dirty="0" smtClean="0">
                <a:latin typeface="Geneva"/>
              </a:rPr>
              <a:t>Dramatização sobre o Fornecimento de Informação aos Pacientes” </a:t>
            </a:r>
            <a:r>
              <a:rPr lang="pt-BR" dirty="0" smtClean="0">
                <a:latin typeface="Geneva"/>
              </a:rPr>
              <a:t>no</a:t>
            </a:r>
            <a:r>
              <a:rPr lang="pt-BR" baseline="0" dirty="0" smtClean="0">
                <a:latin typeface="Geneva"/>
              </a:rPr>
              <a:t> </a:t>
            </a:r>
            <a:r>
              <a:rPr lang="pt-BR" dirty="0" smtClean="0">
                <a:latin typeface="Geneva"/>
              </a:rPr>
              <a:t>Caderno de Exercícios</a:t>
            </a:r>
          </a:p>
          <a:p>
            <a:pPr>
              <a:buFontTx/>
              <a:buChar char="•"/>
            </a:pPr>
            <a:r>
              <a:rPr lang="pt-BR" dirty="0" smtClean="0">
                <a:latin typeface="Geneva"/>
              </a:rPr>
              <a:t>Consultar as instruções na Folha de Exercício a seguir para realizar a actividade.</a:t>
            </a:r>
            <a:endParaRPr lang="en-US" dirty="0" smtClean="0">
              <a:latin typeface="Geneva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DE8F9A6-CCED-49A9-8AF3-0BC5668F5E5F}" type="slidenum">
              <a:rPr lang="es-ES" smtClean="0"/>
              <a:pPr>
                <a:defRPr/>
              </a:pPr>
              <a:t>31</a:t>
            </a:fld>
            <a:endParaRPr lang="es-E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5BC9B5F-94E6-47FB-9CC0-A05237EEB107}" type="slidenum">
              <a:rPr lang="es-ES" smtClean="0"/>
              <a:pPr>
                <a:defRPr/>
              </a:pPr>
              <a:t>32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567844E-0F46-4AB1-B5F9-C72D0E53E8AF}" type="slidenum">
              <a:rPr lang="en-US" smtClean="0">
                <a:latin typeface="Arial" pitchFamily="34" charset="0"/>
              </a:rPr>
              <a:pPr>
                <a:defRPr/>
              </a:pPr>
              <a:t>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s-ES" smtClean="0">
                <a:latin typeface="Geneva"/>
              </a:rPr>
              <a:t>http://www.healthinitiative.org/IMAGES/virus_big.jpg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193513-CFA6-4704-9BA1-DB9E91253770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6B2735-E056-4A48-87F9-8AA1EBF042E3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6505A2-E062-43A8-A246-AAFD1DB4587E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0B65EF-C28C-4DAF-B200-BBE6730172C0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BCDC65-EA3E-43C2-9BAB-1C72ABC61B41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 userDrawn="1"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 userDrawn="1"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8382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876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876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7" name="Object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7D8CB75-F046-4170-B906-C7F870E3706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sz="1200" dirty="0">
              <a:latin typeface="Arial" charset="0"/>
              <a:cs typeface="+mn-cs"/>
            </a:endParaRP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3" r:id="rId1"/>
    <p:sldLayoutId id="2147484299" r:id="rId2"/>
    <p:sldLayoutId id="2147484300" r:id="rId3"/>
    <p:sldLayoutId id="2147484301" r:id="rId4"/>
    <p:sldLayoutId id="2147484302" r:id="rId5"/>
    <p:sldLayoutId id="2147484303" r:id="rId6"/>
    <p:sldLayoutId id="2147484304" r:id="rId7"/>
    <p:sldLayoutId id="2147484305" r:id="rId8"/>
    <p:sldLayoutId id="2147484306" r:id="rId9"/>
    <p:sldLayoutId id="2147484307" r:id="rId10"/>
    <p:sldLayoutId id="2147484308" r:id="rId11"/>
    <p:sldLayoutId id="2147484309" r:id="rId12"/>
    <p:sldLayoutId id="2147484310" r:id="rId13"/>
    <p:sldLayoutId id="214748432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6BF23DCA-E3A5-4D16-8B32-9FC667C45DF9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4098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  <p:sldLayoutId id="214748432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2.jpeg"/><Relationship Id="rId4" Type="http://schemas.openxmlformats.org/officeDocument/2006/relationships/hyperlink" Target="http://www.cncs.org.mz/main.html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	         </a:t>
            </a:r>
            <a:r>
              <a:rPr lang="pt-BR" sz="4000" dirty="0" smtClean="0"/>
              <a:t>Unidade 1.2</a:t>
            </a:r>
            <a:br>
              <a:rPr lang="pt-BR" sz="4000" dirty="0" smtClean="0"/>
            </a:br>
            <a:endParaRPr lang="en-US" sz="40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 err="1" smtClean="0">
                <a:latin typeface="+mj-lt"/>
              </a:rPr>
              <a:t>Virologia</a:t>
            </a:r>
            <a:r>
              <a:rPr lang="en-US" sz="3600" b="1" dirty="0" smtClean="0">
                <a:latin typeface="+mj-lt"/>
              </a:rPr>
              <a:t> e </a:t>
            </a:r>
            <a:r>
              <a:rPr lang="en-US" sz="3600" b="1" dirty="0" err="1" smtClean="0">
                <a:latin typeface="+mj-lt"/>
              </a:rPr>
              <a:t>Imunologia</a:t>
            </a:r>
            <a:r>
              <a:rPr lang="en-US" sz="3600" b="1" dirty="0" smtClean="0">
                <a:latin typeface="+mj-lt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Ciclo de Vida do HIV – Passo 3</a:t>
            </a:r>
            <a:endParaRPr lang="pt-BR" dirty="0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Tradução</a:t>
            </a:r>
          </a:p>
          <a:p>
            <a:pPr lvl="1" eaLnBrk="1" hangingPunct="1"/>
            <a:r>
              <a:rPr lang="pt-BR" altLang="ja-JP" dirty="0" smtClean="0">
                <a:ea typeface="MS PGothic" pitchFamily="34" charset="-128"/>
              </a:rPr>
              <a:t>A partir da informação do RNA são formados blocos de proteínas virais</a:t>
            </a:r>
          </a:p>
          <a:p>
            <a:pPr lvl="1" eaLnBrk="1" hangingPunct="1"/>
            <a:endParaRPr lang="pt-BR" dirty="0" smtClean="0"/>
          </a:p>
          <a:p>
            <a:pPr eaLnBrk="1" hangingPunct="1"/>
            <a:r>
              <a:rPr lang="pt-BR" dirty="0" smtClean="0"/>
              <a:t>Formação viral</a:t>
            </a:r>
          </a:p>
          <a:p>
            <a:pPr lvl="1" eaLnBrk="1" hangingPunct="1"/>
            <a:r>
              <a:rPr lang="pt-BR" altLang="ja-JP" dirty="0" smtClean="0">
                <a:ea typeface="MS PGothic" pitchFamily="34" charset="-128"/>
              </a:rPr>
              <a:t>Formação da estrutura externa de outros vírus, que serão liberados pela célula hospedeira</a:t>
            </a:r>
            <a:endParaRPr lang="pt-BR" dirty="0" smtClean="0"/>
          </a:p>
          <a:p>
            <a:pPr eaLnBrk="1" hangingPunct="1"/>
            <a:endParaRPr lang="pt-BR" dirty="0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7467600" y="4876800"/>
          <a:ext cx="1387475" cy="1752600"/>
        </p:xfrm>
        <a:graphic>
          <a:graphicData uri="http://schemas.openxmlformats.org/presentationml/2006/ole">
            <p:oleObj spid="_x0000_s6146" name="CorelDRAW" r:id="rId4" imgW="844920" imgH="1251360" progId="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6553200" y="2590800"/>
          <a:ext cx="1905000" cy="1371600"/>
        </p:xfrm>
        <a:graphic>
          <a:graphicData uri="http://schemas.openxmlformats.org/presentationml/2006/ole">
            <p:oleObj spid="_x0000_s6147" name="CorelDRAW" r:id="rId5" imgW="2111040" imgH="191448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Como </a:t>
            </a:r>
            <a:r>
              <a:rPr lang="pt-PT" altLang="ja-JP" dirty="0" smtClean="0"/>
              <a:t>é</a:t>
            </a:r>
            <a:r>
              <a:rPr lang="pt-PT" dirty="0" smtClean="0"/>
              <a:t> Que o HIV Causa Doença? 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pt-PT" dirty="0" smtClean="0"/>
              <a:t>Supressão imunológica</a:t>
            </a:r>
          </a:p>
          <a:p>
            <a:pPr lvl="1" eaLnBrk="1" hangingPunct="1">
              <a:defRPr/>
            </a:pPr>
            <a:r>
              <a:rPr lang="pt-PT" dirty="0" smtClean="0"/>
              <a:t>O HIV ataca os glóbulos brancos, principalmente os Linfócitos CD4  e Macrófagos que protegem o corpo humano de doenças </a:t>
            </a:r>
          </a:p>
          <a:p>
            <a:pPr lvl="1" eaLnBrk="1" hangingPunct="1">
              <a:defRPr/>
            </a:pPr>
            <a:endParaRPr lang="pt-PT" dirty="0" smtClean="0"/>
          </a:p>
          <a:p>
            <a:pPr lvl="1" eaLnBrk="1" hangingPunct="1">
              <a:defRPr/>
            </a:pPr>
            <a:r>
              <a:rPr lang="pt-PT" dirty="0" smtClean="0"/>
              <a:t>Com o tempo, o corpo perde a capacidade de combater infecções e aparecem as Infecções oportunistas </a:t>
            </a:r>
          </a:p>
          <a:p>
            <a:pPr lvl="1" eaLnBrk="1" hangingPunct="1">
              <a:buFontTx/>
              <a:buNone/>
              <a:defRPr/>
            </a:pPr>
            <a:endParaRPr lang="pt-PT" dirty="0" smtClean="0"/>
          </a:p>
          <a:p>
            <a:pPr eaLnBrk="1" hangingPunct="1">
              <a:defRPr/>
            </a:pPr>
            <a:r>
              <a:rPr lang="pt-PT" dirty="0" smtClean="0"/>
              <a:t>Infecção de sistemas vitais, o HIV ataca directamente: </a:t>
            </a:r>
          </a:p>
          <a:p>
            <a:pPr lvl="1" eaLnBrk="1" hangingPunct="1">
              <a:defRPr/>
            </a:pPr>
            <a:r>
              <a:rPr lang="pt-PT" dirty="0" smtClean="0"/>
              <a:t>Sistema nervoso</a:t>
            </a:r>
          </a:p>
          <a:p>
            <a:pPr lvl="1" eaLnBrk="1" hangingPunct="1">
              <a:defRPr/>
            </a:pPr>
            <a:r>
              <a:rPr lang="pt-PT" dirty="0" smtClean="0"/>
              <a:t>Sistema  respiratório</a:t>
            </a:r>
          </a:p>
          <a:p>
            <a:pPr lvl="1" eaLnBrk="1" hangingPunct="1">
              <a:defRPr/>
            </a:pPr>
            <a:r>
              <a:rPr lang="pt-PT" dirty="0" smtClean="0"/>
              <a:t>Sistema gastrointestinal</a:t>
            </a:r>
          </a:p>
          <a:p>
            <a:pPr lvl="1" eaLnBrk="1" hangingPunct="1">
              <a:defRPr/>
            </a:pPr>
            <a:r>
              <a:rPr lang="pt-PT" dirty="0" smtClean="0"/>
              <a:t>Sistema endócrino</a:t>
            </a:r>
          </a:p>
          <a:p>
            <a:pPr lvl="1" eaLnBrk="1" hangingPunct="1">
              <a:defRPr/>
            </a:pPr>
            <a:r>
              <a:rPr lang="pt-PT" dirty="0" smtClean="0"/>
              <a:t>Sistema cardiovascular</a:t>
            </a:r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buFontTx/>
              <a:buNone/>
              <a:defRPr/>
            </a:pPr>
            <a:endParaRPr lang="pt-PT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 Sistema Imunológico </a:t>
            </a:r>
            <a:endParaRPr lang="en-US" dirty="0" smtClean="0"/>
          </a:p>
        </p:txBody>
      </p:sp>
      <p:sp>
        <p:nvSpPr>
          <p:cNvPr id="178186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66800"/>
            <a:ext cx="4953000" cy="5410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endParaRPr lang="pt-BR" altLang="ja-JP" sz="2400" dirty="0" smtClean="0"/>
          </a:p>
          <a:p>
            <a:pPr eaLnBrk="1" hangingPunct="1">
              <a:defRPr/>
            </a:pPr>
            <a:endParaRPr lang="pt-BR" altLang="ja-JP" sz="2400" dirty="0" smtClean="0"/>
          </a:p>
          <a:p>
            <a:pPr eaLnBrk="1" hangingPunct="1">
              <a:defRPr/>
            </a:pPr>
            <a:r>
              <a:rPr lang="pt-BR" altLang="ja-JP" sz="2400" dirty="0" smtClean="0"/>
              <a:t>Consiste </a:t>
            </a:r>
            <a:r>
              <a:rPr lang="pt-BR" altLang="ja-JP" sz="2400" dirty="0"/>
              <a:t>em órgãos e tecidos linfóides, incluindo:</a:t>
            </a:r>
          </a:p>
          <a:p>
            <a:pPr lvl="1" eaLnBrk="1" hangingPunct="1">
              <a:defRPr/>
            </a:pPr>
            <a:r>
              <a:rPr lang="pt-BR" altLang="ja-JP" sz="2200" dirty="0">
                <a:ea typeface="ＭＳ Ｐゴシック" pitchFamily="34" charset="-128"/>
              </a:rPr>
              <a:t>Medula óssea</a:t>
            </a:r>
          </a:p>
          <a:p>
            <a:pPr lvl="1" eaLnBrk="1" hangingPunct="1">
              <a:defRPr/>
            </a:pPr>
            <a:r>
              <a:rPr lang="pt-BR" altLang="ja-JP" sz="2200" dirty="0">
                <a:ea typeface="ＭＳ Ｐゴシック" pitchFamily="34" charset="-128"/>
              </a:rPr>
              <a:t>Timo</a:t>
            </a:r>
          </a:p>
          <a:p>
            <a:pPr lvl="1" eaLnBrk="1" hangingPunct="1">
              <a:defRPr/>
            </a:pPr>
            <a:r>
              <a:rPr lang="pt-BR" altLang="ja-JP" sz="2200" dirty="0">
                <a:ea typeface="ＭＳ Ｐゴシック" pitchFamily="34" charset="-128"/>
              </a:rPr>
              <a:t>Gânglios linfáticos</a:t>
            </a:r>
          </a:p>
          <a:p>
            <a:pPr lvl="1" eaLnBrk="1" hangingPunct="1">
              <a:defRPr/>
            </a:pPr>
            <a:r>
              <a:rPr lang="pt-BR" altLang="ja-JP" sz="2200" dirty="0">
                <a:ea typeface="ＭＳ Ｐゴシック" pitchFamily="34" charset="-128"/>
              </a:rPr>
              <a:t>Baço</a:t>
            </a:r>
          </a:p>
          <a:p>
            <a:pPr lvl="1" eaLnBrk="1" hangingPunct="1">
              <a:defRPr/>
            </a:pPr>
            <a:r>
              <a:rPr lang="pt-BR" altLang="ja-JP" sz="2200" dirty="0">
                <a:ea typeface="ＭＳ Ｐゴシック" pitchFamily="34" charset="-128"/>
              </a:rPr>
              <a:t>Amígdalas</a:t>
            </a:r>
          </a:p>
          <a:p>
            <a:pPr lvl="1" eaLnBrk="1" hangingPunct="1">
              <a:defRPr/>
            </a:pPr>
            <a:r>
              <a:rPr lang="pt-BR" altLang="ja-JP" sz="2200" dirty="0">
                <a:ea typeface="ＭＳ Ｐゴシック" pitchFamily="34" charset="-128"/>
              </a:rPr>
              <a:t>Adenóides</a:t>
            </a:r>
          </a:p>
          <a:p>
            <a:pPr lvl="1" eaLnBrk="1" hangingPunct="1">
              <a:defRPr/>
            </a:pPr>
            <a:r>
              <a:rPr lang="pt-BR" altLang="ja-JP" sz="2200" dirty="0">
                <a:ea typeface="ＭＳ Ｐゴシック" pitchFamily="34" charset="-128"/>
              </a:rPr>
              <a:t>Apêndice</a:t>
            </a:r>
          </a:p>
          <a:p>
            <a:pPr lvl="1" eaLnBrk="1" hangingPunct="1">
              <a:defRPr/>
            </a:pPr>
            <a:r>
              <a:rPr lang="pt-BR" altLang="ja-JP" sz="2200" dirty="0">
                <a:ea typeface="ＭＳ Ｐゴシック" pitchFamily="34" charset="-128"/>
              </a:rPr>
              <a:t>Sangue </a:t>
            </a:r>
          </a:p>
          <a:p>
            <a:pPr lvl="1" eaLnBrk="1" hangingPunct="1">
              <a:defRPr/>
            </a:pPr>
            <a:r>
              <a:rPr lang="pt-BR" altLang="ja-JP" sz="2200" dirty="0">
                <a:ea typeface="ＭＳ Ｐゴシック" pitchFamily="34" charset="-128"/>
              </a:rPr>
              <a:t>Vasos linfáticos</a:t>
            </a:r>
          </a:p>
          <a:p>
            <a:pPr eaLnBrk="1" hangingPunct="1">
              <a:defRPr/>
            </a:pPr>
            <a:r>
              <a:rPr lang="pt-PT" sz="2400" dirty="0"/>
              <a:t>Produz anticorpos específicos para cada agente invasor</a:t>
            </a:r>
            <a:endParaRPr lang="pt-BR" sz="2400" dirty="0"/>
          </a:p>
        </p:txBody>
      </p:sp>
      <p:pic>
        <p:nvPicPr>
          <p:cNvPr id="18436" name="Picture 4" descr="immune syste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676400"/>
            <a:ext cx="3048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193925" y="5026025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 sz="15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Glóbulos Brancos (1)</a:t>
            </a:r>
          </a:p>
        </p:txBody>
      </p:sp>
      <p:sp>
        <p:nvSpPr>
          <p:cNvPr id="19459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PT" sz="2400" dirty="0" smtClean="0"/>
              <a:t>No corpo humano, existem glóbulos brancos que têm a função de defendê-lo de agentes invasores que causam doenças:</a:t>
            </a:r>
          </a:p>
          <a:p>
            <a:pPr lvl="1" eaLnBrk="1" hangingPunct="1"/>
            <a:r>
              <a:rPr lang="pt-PT" sz="2000" dirty="0" smtClean="0"/>
              <a:t>Vírus</a:t>
            </a:r>
          </a:p>
          <a:p>
            <a:pPr lvl="1" eaLnBrk="1" hangingPunct="1"/>
            <a:r>
              <a:rPr lang="pt-PT" sz="2000" dirty="0" smtClean="0"/>
              <a:t>Bactérias</a:t>
            </a:r>
          </a:p>
          <a:p>
            <a:pPr lvl="1" eaLnBrk="1" hangingPunct="1"/>
            <a:r>
              <a:rPr lang="pt-PT" sz="2000" dirty="0" smtClean="0"/>
              <a:t>Fungos</a:t>
            </a:r>
          </a:p>
          <a:p>
            <a:pPr eaLnBrk="1" hangingPunct="1"/>
            <a:r>
              <a:rPr lang="pt-PT" sz="2400" dirty="0" smtClean="0"/>
              <a:t>Cinco tipos de glóbulos brancos: </a:t>
            </a:r>
          </a:p>
          <a:p>
            <a:pPr lvl="1" eaLnBrk="1" hangingPunct="1"/>
            <a:r>
              <a:rPr lang="pt-PT" sz="2000" dirty="0" smtClean="0"/>
              <a:t>Neutrófilos</a:t>
            </a:r>
          </a:p>
          <a:p>
            <a:pPr lvl="1" eaLnBrk="1" hangingPunct="1"/>
            <a:r>
              <a:rPr lang="pt-PT" sz="2000" dirty="0" smtClean="0"/>
              <a:t>Linfócitos </a:t>
            </a:r>
          </a:p>
          <a:p>
            <a:pPr lvl="1" eaLnBrk="1" hangingPunct="1"/>
            <a:r>
              <a:rPr lang="pt-PT" sz="2000" dirty="0" smtClean="0"/>
              <a:t>Monócitos</a:t>
            </a:r>
          </a:p>
          <a:p>
            <a:pPr lvl="1" eaLnBrk="1" hangingPunct="1"/>
            <a:r>
              <a:rPr lang="pt-PT" sz="2000" dirty="0" smtClean="0"/>
              <a:t>Basófilos </a:t>
            </a:r>
          </a:p>
          <a:p>
            <a:pPr lvl="1" eaLnBrk="1" hangingPunct="1"/>
            <a:r>
              <a:rPr lang="pt-PT" sz="2000" dirty="0" smtClean="0"/>
              <a:t>Eosinófilos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Glóbulos Brancos (2)</a:t>
            </a:r>
            <a:endParaRPr lang="en-US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1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Os </a:t>
            </a:r>
            <a:r>
              <a:rPr lang="en-US" dirty="0" err="1" smtClean="0"/>
              <a:t>glóbulos</a:t>
            </a:r>
            <a:r>
              <a:rPr lang="en-US" dirty="0" smtClean="0"/>
              <a:t> </a:t>
            </a:r>
            <a:r>
              <a:rPr lang="en-US" dirty="0" err="1" smtClean="0"/>
              <a:t>brancos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atacados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vírus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:</a:t>
            </a:r>
          </a:p>
          <a:p>
            <a:pPr eaLnBrk="1" hangingPunct="1"/>
            <a:r>
              <a:rPr lang="en-US" dirty="0" err="1" smtClean="0"/>
              <a:t>Macrófagos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primeiros</a:t>
            </a:r>
            <a:r>
              <a:rPr lang="en-US" dirty="0" smtClean="0"/>
              <a:t> a </a:t>
            </a:r>
            <a:r>
              <a:rPr lang="en-US" dirty="0" err="1" smtClean="0"/>
              <a:t>entrar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contacto</a:t>
            </a:r>
            <a:r>
              <a:rPr lang="en-US" dirty="0" smtClean="0"/>
              <a:t> com o </a:t>
            </a:r>
            <a:r>
              <a:rPr lang="en-US" dirty="0" err="1" smtClean="0"/>
              <a:t>vírus</a:t>
            </a:r>
            <a:endParaRPr lang="en-US" dirty="0" smtClean="0"/>
          </a:p>
          <a:p>
            <a:pPr eaLnBrk="1" hangingPunct="1"/>
            <a:r>
              <a:rPr lang="en-US" dirty="0" err="1" smtClean="0"/>
              <a:t>Linfócitos</a:t>
            </a:r>
            <a:r>
              <a:rPr lang="en-US" dirty="0" smtClean="0"/>
              <a:t>: </a:t>
            </a:r>
          </a:p>
          <a:p>
            <a:pPr lvl="2" eaLnBrk="1" hangingPunct="1"/>
            <a:r>
              <a:rPr lang="en-US" sz="2000" dirty="0" smtClean="0"/>
              <a:t>Os </a:t>
            </a:r>
            <a:r>
              <a:rPr lang="en-US" sz="2000" dirty="0" err="1" smtClean="0"/>
              <a:t>Linfócitos</a:t>
            </a:r>
            <a:r>
              <a:rPr lang="en-US" sz="2000" dirty="0" smtClean="0"/>
              <a:t> T CD4: </a:t>
            </a:r>
            <a:r>
              <a:rPr lang="en-US" sz="2000" dirty="0" err="1" smtClean="0"/>
              <a:t>são</a:t>
            </a:r>
            <a:r>
              <a:rPr lang="en-US" sz="2000" dirty="0" smtClean="0"/>
              <a:t> </a:t>
            </a:r>
            <a:r>
              <a:rPr lang="en-US" sz="2000" dirty="0" err="1" smtClean="0"/>
              <a:t>os</a:t>
            </a:r>
            <a:r>
              <a:rPr lang="en-US" sz="2000" dirty="0" smtClean="0"/>
              <a:t> </a:t>
            </a:r>
            <a:r>
              <a:rPr lang="en-US" sz="2000" dirty="0" err="1" smtClean="0"/>
              <a:t>mais</a:t>
            </a:r>
            <a:r>
              <a:rPr lang="en-US" sz="2000" dirty="0" smtClean="0"/>
              <a:t> </a:t>
            </a:r>
            <a:r>
              <a:rPr lang="en-US" sz="2000" dirty="0" err="1" smtClean="0"/>
              <a:t>infectados</a:t>
            </a:r>
            <a:r>
              <a:rPr lang="en-US" sz="2000" dirty="0" smtClean="0"/>
              <a:t> </a:t>
            </a:r>
            <a:r>
              <a:rPr lang="en-US" sz="2000" dirty="0" err="1" smtClean="0"/>
              <a:t>pelo</a:t>
            </a:r>
            <a:r>
              <a:rPr lang="en-US" sz="2000" dirty="0" smtClean="0"/>
              <a:t> HIV e a </a:t>
            </a:r>
            <a:r>
              <a:rPr lang="en-US" sz="2000" dirty="0" err="1" smtClean="0"/>
              <a:t>sua</a:t>
            </a:r>
            <a:r>
              <a:rPr lang="en-US" sz="2000" dirty="0" smtClean="0"/>
              <a:t> </a:t>
            </a:r>
            <a:r>
              <a:rPr lang="en-US" sz="2000" dirty="0" err="1" smtClean="0"/>
              <a:t>contagem</a:t>
            </a:r>
            <a:r>
              <a:rPr lang="en-US" sz="2000" dirty="0" smtClean="0"/>
              <a:t> </a:t>
            </a:r>
            <a:r>
              <a:rPr lang="en-US" sz="2000" dirty="0" err="1" smtClean="0"/>
              <a:t>deve</a:t>
            </a:r>
            <a:r>
              <a:rPr lang="en-US" sz="2000" dirty="0" smtClean="0"/>
              <a:t> ser </a:t>
            </a:r>
            <a:r>
              <a:rPr lang="en-US" sz="2000" dirty="0" err="1" smtClean="0"/>
              <a:t>considerada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avaliar</a:t>
            </a:r>
            <a:r>
              <a:rPr lang="en-US" sz="2000" dirty="0" smtClean="0"/>
              <a:t> a </a:t>
            </a:r>
            <a:r>
              <a:rPr lang="en-US" sz="2000" dirty="0" err="1" smtClean="0"/>
              <a:t>evolução</a:t>
            </a:r>
            <a:r>
              <a:rPr lang="en-US" sz="2000" dirty="0" smtClean="0"/>
              <a:t> do </a:t>
            </a:r>
            <a:r>
              <a:rPr lang="en-US" sz="2000" dirty="0" err="1" smtClean="0"/>
              <a:t>doente</a:t>
            </a:r>
            <a:r>
              <a:rPr lang="en-US" sz="2000" dirty="0" smtClean="0"/>
              <a:t>  HIV (+)</a:t>
            </a:r>
          </a:p>
          <a:p>
            <a:pPr lvl="2" eaLnBrk="1" hangingPunct="1"/>
            <a:r>
              <a:rPr lang="en-US" sz="2000" dirty="0" smtClean="0"/>
              <a:t>Os </a:t>
            </a:r>
            <a:r>
              <a:rPr lang="en-US" sz="2000" dirty="0" err="1" smtClean="0"/>
              <a:t>Linfócitos</a:t>
            </a:r>
            <a:r>
              <a:rPr lang="en-US" sz="2000" dirty="0" smtClean="0"/>
              <a:t> T CD8: </a:t>
            </a:r>
            <a:r>
              <a:rPr lang="en-US" sz="2000" dirty="0" err="1" smtClean="0"/>
              <a:t>são</a:t>
            </a:r>
            <a:r>
              <a:rPr lang="en-US" sz="2000" dirty="0" smtClean="0"/>
              <a:t> </a:t>
            </a:r>
            <a:r>
              <a:rPr lang="en-US" sz="2000" dirty="0" err="1" smtClean="0"/>
              <a:t>citotóxicos</a:t>
            </a:r>
            <a:r>
              <a:rPr lang="en-US" sz="2000" dirty="0" smtClean="0"/>
              <a:t>, </a:t>
            </a:r>
            <a:r>
              <a:rPr lang="en-US" sz="2000" dirty="0" err="1" smtClean="0"/>
              <a:t>eliminam</a:t>
            </a:r>
            <a:r>
              <a:rPr lang="en-US" sz="2000" dirty="0" smtClean="0"/>
              <a:t> </a:t>
            </a:r>
            <a:r>
              <a:rPr lang="en-US" sz="2000" dirty="0" err="1" smtClean="0"/>
              <a:t>células</a:t>
            </a:r>
            <a:r>
              <a:rPr lang="en-US" sz="2000" dirty="0" smtClean="0"/>
              <a:t> </a:t>
            </a:r>
            <a:r>
              <a:rPr lang="en-US" sz="2000" dirty="0" err="1" smtClean="0"/>
              <a:t>infecciosas</a:t>
            </a:r>
            <a:r>
              <a:rPr lang="en-US" sz="2000" dirty="0" smtClean="0"/>
              <a:t> e </a:t>
            </a:r>
            <a:r>
              <a:rPr lang="en-US" sz="2000" dirty="0" err="1" smtClean="0"/>
              <a:t>tumorais</a:t>
            </a:r>
            <a:r>
              <a:rPr lang="en-US" sz="2000" dirty="0" smtClean="0"/>
              <a:t>. A </a:t>
            </a:r>
            <a:r>
              <a:rPr lang="en-US" sz="2000" dirty="0" err="1" smtClean="0"/>
              <a:t>sua</a:t>
            </a:r>
            <a:r>
              <a:rPr lang="en-US" sz="2000" dirty="0" smtClean="0"/>
              <a:t> </a:t>
            </a:r>
            <a:r>
              <a:rPr lang="en-US" sz="2000" dirty="0" err="1" smtClean="0"/>
              <a:t>contagem</a:t>
            </a:r>
            <a:r>
              <a:rPr lang="en-US" sz="2000" dirty="0" smtClean="0"/>
              <a:t> </a:t>
            </a:r>
            <a:r>
              <a:rPr lang="en-US" sz="2000" dirty="0" err="1" smtClean="0"/>
              <a:t>não</a:t>
            </a:r>
            <a:r>
              <a:rPr lang="en-US" sz="2000" dirty="0" smtClean="0"/>
              <a:t> é </a:t>
            </a:r>
            <a:r>
              <a:rPr lang="en-US" sz="2000" dirty="0" err="1" smtClean="0"/>
              <a:t>útil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ver</a:t>
            </a:r>
            <a:r>
              <a:rPr lang="en-US" sz="2000" dirty="0" smtClean="0"/>
              <a:t> a </a:t>
            </a:r>
            <a:r>
              <a:rPr lang="en-US" sz="2000" dirty="0" err="1" smtClean="0"/>
              <a:t>evolução</a:t>
            </a:r>
            <a:r>
              <a:rPr lang="en-US" sz="2000" dirty="0" smtClean="0"/>
              <a:t> dos </a:t>
            </a:r>
            <a:r>
              <a:rPr lang="en-US" sz="2000" dirty="0" err="1" smtClean="0"/>
              <a:t>pacientes</a:t>
            </a:r>
            <a:r>
              <a:rPr lang="en-US" sz="2000" dirty="0" smtClean="0"/>
              <a:t> com HIV.</a:t>
            </a:r>
          </a:p>
          <a:p>
            <a:pPr lvl="2" eaLnBrk="1" hangingPunct="1">
              <a:buFontTx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Glóbulos</a:t>
            </a:r>
            <a:r>
              <a:rPr lang="en-US" dirty="0" smtClean="0"/>
              <a:t> </a:t>
            </a:r>
            <a:r>
              <a:rPr lang="en-US" dirty="0" err="1" smtClean="0"/>
              <a:t>Brancos</a:t>
            </a:r>
            <a:r>
              <a:rPr lang="en-US" dirty="0" smtClean="0"/>
              <a:t> (3)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PT" sz="2000" dirty="0" smtClean="0"/>
              <a:t>O que acontece nos glóbulos brancos durante a Infecção pelo HIV pode-se comparar com o seguinte:</a:t>
            </a:r>
          </a:p>
          <a:p>
            <a:pPr eaLnBrk="1" hangingPunct="1"/>
            <a:r>
              <a:rPr lang="pt-PT" sz="2000" dirty="0" smtClean="0"/>
              <a:t>Os  linfócitos T CD4 diminuem muito por causa do vírus, como se fosse  um “curto-circuito” no sistema imunológico e, consequentemente, o sistema imunológico tem dificuldades para combater os agentes infecciosos</a:t>
            </a:r>
            <a:endParaRPr lang="en-US" sz="2000" dirty="0" smtClean="0"/>
          </a:p>
          <a:p>
            <a:r>
              <a:rPr lang="pt-PT" sz="2000" dirty="0" smtClean="0"/>
              <a:t>O  crime é a infecção, o denunciante são os CD4, a polícia são os CD8 e os  </a:t>
            </a:r>
            <a:r>
              <a:rPr lang="pt-PT" sz="2000" dirty="0" err="1" smtClean="0"/>
              <a:t>macrófagos</a:t>
            </a:r>
            <a:endParaRPr lang="en-US" sz="2000" dirty="0" smtClean="0"/>
          </a:p>
          <a:p>
            <a:r>
              <a:rPr lang="pt-PT" sz="2000" dirty="0" smtClean="0"/>
              <a:t>O  papel de carrasco (encarregado de matar) </a:t>
            </a:r>
            <a:r>
              <a:rPr lang="en-US" sz="2000" dirty="0" smtClean="0"/>
              <a:t>é </a:t>
            </a:r>
            <a:r>
              <a:rPr lang="en-US" sz="2000" dirty="0" err="1" smtClean="0"/>
              <a:t>efectuado</a:t>
            </a:r>
            <a:r>
              <a:rPr lang="en-US" sz="2000" dirty="0" smtClean="0"/>
              <a:t> </a:t>
            </a:r>
            <a:r>
              <a:rPr lang="en-US" sz="2000" dirty="0" err="1" smtClean="0"/>
              <a:t>pelos</a:t>
            </a:r>
            <a:r>
              <a:rPr lang="pt-PT" sz="2000" dirty="0" smtClean="0"/>
              <a:t>  anticorpos e células citotóxicas </a:t>
            </a:r>
            <a:endParaRPr lang="en-US" sz="2000" dirty="0" smtClean="0"/>
          </a:p>
          <a:p>
            <a:r>
              <a:rPr lang="pt-PT" sz="2000" dirty="0" smtClean="0"/>
              <a:t>Quando o sistema está descontrolado, o denunciante (CD4), a polícia (CD8 e outros) não reconhecem quem é o culpado e o carrasco</a:t>
            </a:r>
            <a:r>
              <a:rPr lang="pt-PT" sz="2000" dirty="0" smtClean="0">
                <a:solidFill>
                  <a:srgbClr val="FF3300"/>
                </a:solidFill>
              </a:rPr>
              <a:t> </a:t>
            </a:r>
            <a:r>
              <a:rPr lang="pt-PT" sz="2000" dirty="0" smtClean="0"/>
              <a:t>(anticorpos e células citotóxicas) nem sabe a quem matar. </a:t>
            </a:r>
            <a:endParaRPr lang="en-US" sz="2000" dirty="0" smtClean="0"/>
          </a:p>
          <a:p>
            <a:pPr eaLnBrk="1" hangingPunct="1">
              <a:buFontTx/>
              <a:buNone/>
            </a:pPr>
            <a:endParaRPr lang="en-US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 r="50397" b="8447"/>
          <a:stretch>
            <a:fillRect/>
          </a:stretch>
        </p:blipFill>
        <p:spPr bwMode="auto">
          <a:xfrm>
            <a:off x="1219200" y="2590800"/>
            <a:ext cx="28575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Uma Guerra Entre…</a:t>
            </a:r>
          </a:p>
        </p:txBody>
      </p:sp>
      <p:pic>
        <p:nvPicPr>
          <p:cNvPr id="22532" name="Picture 4" descr="lymphocyte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590800"/>
            <a:ext cx="3276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981200" y="2819400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 sz="4000" b="1">
                <a:solidFill>
                  <a:srgbClr val="FF3300"/>
                </a:solidFill>
              </a:rPr>
              <a:t>HIV</a:t>
            </a:r>
            <a:endParaRPr lang="en-GB" sz="4000" b="1">
              <a:solidFill>
                <a:srgbClr val="FF3300"/>
              </a:solidFill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4495800" y="2362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>
                <a:latin typeface="Arial Unicode MS" pitchFamily="34" charset="-128"/>
              </a:rPr>
              <a:t>E</a:t>
            </a:r>
            <a:endParaRPr lang="en-GB">
              <a:latin typeface="Arial Unicode MS" pitchFamily="34" charset="-128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486400" y="2971800"/>
            <a:ext cx="137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BE" sz="4000" b="1">
                <a:solidFill>
                  <a:srgbClr val="FF3300"/>
                </a:solidFill>
              </a:rPr>
              <a:t>CD4</a:t>
            </a:r>
            <a:endParaRPr lang="en-GB" sz="4000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ja-JP" dirty="0" smtClean="0"/>
              <a:t>O Sistema Imunológico de um Adulto </a:t>
            </a:r>
            <a:endParaRPr lang="en-IN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pt-BR" b="1" dirty="0" smtClean="0"/>
          </a:p>
          <a:p>
            <a:pPr eaLnBrk="1" hangingPunct="1"/>
            <a:r>
              <a:rPr lang="pt-BR" b="1" dirty="0" smtClean="0"/>
              <a:t>Pessoa sem HIV</a:t>
            </a:r>
            <a:r>
              <a:rPr lang="pt-BR" dirty="0" smtClean="0"/>
              <a:t>: </a:t>
            </a:r>
          </a:p>
          <a:p>
            <a:pPr lvl="1" eaLnBrk="1" hangingPunct="1"/>
            <a:r>
              <a:rPr lang="pt-BR" dirty="0" smtClean="0"/>
              <a:t>Média de 1500 linfócitos </a:t>
            </a:r>
            <a:r>
              <a:rPr lang="pt-BR" dirty="0" err="1" smtClean="0"/>
              <a:t>CD4</a:t>
            </a:r>
            <a:r>
              <a:rPr lang="pt-BR" dirty="0" smtClean="0"/>
              <a:t>+/</a:t>
            </a:r>
            <a:r>
              <a:rPr lang="pt-BR" dirty="0" err="1" smtClean="0"/>
              <a:t>mm</a:t>
            </a:r>
            <a:r>
              <a:rPr lang="pt-BR" baseline="30000" dirty="0" err="1" smtClean="0"/>
              <a:t>3</a:t>
            </a:r>
            <a:r>
              <a:rPr lang="pt-BR" dirty="0" smtClean="0"/>
              <a:t> de sangue</a:t>
            </a:r>
            <a:endParaRPr lang="pt-BR" b="1" dirty="0" smtClean="0"/>
          </a:p>
          <a:p>
            <a:pPr eaLnBrk="1" hangingPunct="1"/>
            <a:r>
              <a:rPr lang="pt-BR" b="1" dirty="0" smtClean="0"/>
              <a:t>Pessoa infectada pelo HIV</a:t>
            </a:r>
            <a:r>
              <a:rPr lang="pt-BR" dirty="0" smtClean="0"/>
              <a:t>:</a:t>
            </a:r>
          </a:p>
          <a:p>
            <a:pPr lvl="1" eaLnBrk="1" hangingPunct="1"/>
            <a:r>
              <a:rPr lang="pt-BR" dirty="0" smtClean="0"/>
              <a:t>Diminuição progressiva de linfócitos </a:t>
            </a:r>
            <a:r>
              <a:rPr lang="pt-BR" dirty="0" err="1" smtClean="0"/>
              <a:t>CD4</a:t>
            </a:r>
            <a:r>
              <a:rPr lang="pt-BR" dirty="0" smtClean="0"/>
              <a:t>+, podendo chegar a menos de 200/</a:t>
            </a:r>
            <a:r>
              <a:rPr lang="pt-BR" dirty="0" err="1" smtClean="0"/>
              <a:t>mm</a:t>
            </a:r>
            <a:r>
              <a:rPr lang="pt-BR" baseline="30000" dirty="0" err="1" smtClean="0"/>
              <a:t>3</a:t>
            </a:r>
            <a:r>
              <a:rPr lang="pt-BR" dirty="0" smtClean="0"/>
              <a:t> nas fases avançadas da infecção pelo vírus</a:t>
            </a:r>
            <a:endParaRPr lang="en-IN" dirty="0" smtClean="0"/>
          </a:p>
          <a:p>
            <a:pPr eaLnBrk="1" hangingPunct="1"/>
            <a:endParaRPr lang="en-IN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4"/>
          <p:cNvGrpSpPr>
            <a:grpSpLocks/>
          </p:cNvGrpSpPr>
          <p:nvPr/>
        </p:nvGrpSpPr>
        <p:grpSpPr bwMode="auto">
          <a:xfrm>
            <a:off x="990600" y="2500313"/>
            <a:ext cx="7397750" cy="3976687"/>
            <a:chOff x="1731" y="839"/>
            <a:chExt cx="3992" cy="2949"/>
          </a:xfrm>
        </p:grpSpPr>
        <p:pic>
          <p:nvPicPr>
            <p:cNvPr id="24589" name="Picture 5" descr="figure11-5"/>
            <p:cNvPicPr>
              <a:picLocks noChangeAspect="1" noChangeArrowheads="1"/>
            </p:cNvPicPr>
            <p:nvPr/>
          </p:nvPicPr>
          <p:blipFill>
            <a:blip r:embed="rId3" cstate="print">
              <a:lum contrast="6000"/>
            </a:blip>
            <a:srcRect/>
            <a:stretch>
              <a:fillRect/>
            </a:stretch>
          </p:blipFill>
          <p:spPr bwMode="auto">
            <a:xfrm>
              <a:off x="1731" y="839"/>
              <a:ext cx="3992" cy="2949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24590" name="Rectangle 6"/>
            <p:cNvSpPr>
              <a:spLocks noChangeArrowheads="1"/>
            </p:cNvSpPr>
            <p:nvPr/>
          </p:nvSpPr>
          <p:spPr bwMode="auto">
            <a:xfrm>
              <a:off x="2185" y="859"/>
              <a:ext cx="453" cy="408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900" b="1">
                  <a:solidFill>
                    <a:schemeClr val="bg1"/>
                  </a:solidFill>
                </a:rPr>
                <a:t>Infecção</a:t>
              </a:r>
            </a:p>
            <a:p>
              <a:pPr algn="ctr"/>
              <a:r>
                <a:rPr lang="en-US" sz="900" b="1">
                  <a:solidFill>
                    <a:schemeClr val="bg1"/>
                  </a:solidFill>
                </a:rPr>
                <a:t>Primária</a:t>
              </a:r>
              <a:endParaRPr lang="pt-BR" sz="900" b="1">
                <a:solidFill>
                  <a:schemeClr val="bg1"/>
                </a:solidFill>
              </a:endParaRPr>
            </a:p>
          </p:txBody>
        </p:sp>
        <p:sp>
          <p:nvSpPr>
            <p:cNvPr id="24591" name="Rectangle 7"/>
            <p:cNvSpPr>
              <a:spLocks noChangeArrowheads="1"/>
            </p:cNvSpPr>
            <p:nvPr/>
          </p:nvSpPr>
          <p:spPr bwMode="auto">
            <a:xfrm>
              <a:off x="2638" y="975"/>
              <a:ext cx="1179" cy="454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000" b="1">
                  <a:solidFill>
                    <a:schemeClr val="bg1"/>
                  </a:solidFill>
                </a:rPr>
                <a:t>Infeçção aguda ao HIV</a:t>
              </a:r>
              <a:endParaRPr lang="pt-BR" sz="1000" b="1">
                <a:solidFill>
                  <a:schemeClr val="bg1"/>
                </a:solidFill>
              </a:endParaRPr>
            </a:p>
          </p:txBody>
        </p:sp>
        <p:sp>
          <p:nvSpPr>
            <p:cNvPr id="24592" name="Rectangle 8"/>
            <p:cNvSpPr>
              <a:spLocks noChangeArrowheads="1"/>
            </p:cNvSpPr>
            <p:nvPr/>
          </p:nvSpPr>
          <p:spPr bwMode="auto">
            <a:xfrm>
              <a:off x="2321" y="3470"/>
              <a:ext cx="453" cy="182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>
                  <a:solidFill>
                    <a:schemeClr val="bg1"/>
                  </a:solidFill>
                </a:rPr>
                <a:t>Semanas</a:t>
              </a:r>
              <a:endParaRPr lang="pt-BR" sz="1000" b="1">
                <a:solidFill>
                  <a:schemeClr val="bg1"/>
                </a:solidFill>
              </a:endParaRPr>
            </a:p>
          </p:txBody>
        </p:sp>
        <p:sp>
          <p:nvSpPr>
            <p:cNvPr id="291849" name="Rectangle 9"/>
            <p:cNvSpPr>
              <a:spLocks noChangeArrowheads="1"/>
            </p:cNvSpPr>
            <p:nvPr/>
          </p:nvSpPr>
          <p:spPr bwMode="auto">
            <a:xfrm>
              <a:off x="2956" y="3560"/>
              <a:ext cx="1042" cy="227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+mn-cs"/>
                </a:rPr>
                <a:t>Tempo de Infecção</a:t>
              </a:r>
              <a:endParaRPr lang="pt-BR" sz="1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endParaRPr>
            </a:p>
          </p:txBody>
        </p:sp>
        <p:sp>
          <p:nvSpPr>
            <p:cNvPr id="24594" name="Rectangle 10"/>
            <p:cNvSpPr>
              <a:spLocks noChangeArrowheads="1"/>
            </p:cNvSpPr>
            <p:nvPr/>
          </p:nvSpPr>
          <p:spPr bwMode="auto">
            <a:xfrm>
              <a:off x="4044" y="3470"/>
              <a:ext cx="408" cy="182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>
                  <a:solidFill>
                    <a:schemeClr val="bg1"/>
                  </a:solidFill>
                </a:rPr>
                <a:t>Anos</a:t>
              </a:r>
              <a:endParaRPr lang="pt-BR" sz="1000" b="1">
                <a:solidFill>
                  <a:schemeClr val="bg1"/>
                </a:solidFill>
              </a:endParaRPr>
            </a:p>
          </p:txBody>
        </p:sp>
        <p:sp>
          <p:nvSpPr>
            <p:cNvPr id="24595" name="Rectangle 11"/>
            <p:cNvSpPr>
              <a:spLocks noChangeArrowheads="1"/>
            </p:cNvSpPr>
            <p:nvPr/>
          </p:nvSpPr>
          <p:spPr bwMode="auto">
            <a:xfrm>
              <a:off x="4044" y="1383"/>
              <a:ext cx="681" cy="318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>
                  <a:solidFill>
                    <a:schemeClr val="bg1"/>
                  </a:solidFill>
                </a:rPr>
                <a:t>Infecção</a:t>
              </a:r>
            </a:p>
            <a:p>
              <a:pPr algn="ctr"/>
              <a:r>
                <a:rPr lang="en-US" sz="1000" b="1">
                  <a:solidFill>
                    <a:schemeClr val="bg1"/>
                  </a:solidFill>
                </a:rPr>
                <a:t>Oportunística</a:t>
              </a:r>
              <a:endParaRPr lang="pt-BR" sz="1000" b="1">
                <a:solidFill>
                  <a:schemeClr val="bg1"/>
                </a:solidFill>
              </a:endParaRPr>
            </a:p>
          </p:txBody>
        </p:sp>
        <p:sp>
          <p:nvSpPr>
            <p:cNvPr id="24596" name="Rectangle 12"/>
            <p:cNvSpPr>
              <a:spLocks noChangeArrowheads="1"/>
            </p:cNvSpPr>
            <p:nvPr/>
          </p:nvSpPr>
          <p:spPr bwMode="auto">
            <a:xfrm>
              <a:off x="4815" y="839"/>
              <a:ext cx="409" cy="181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>
                  <a:solidFill>
                    <a:schemeClr val="bg1"/>
                  </a:solidFill>
                </a:rPr>
                <a:t>Morte</a:t>
              </a:r>
              <a:endParaRPr lang="pt-BR" sz="1000" b="1">
                <a:solidFill>
                  <a:schemeClr val="bg1"/>
                </a:solidFill>
              </a:endParaRPr>
            </a:p>
          </p:txBody>
        </p:sp>
        <p:sp>
          <p:nvSpPr>
            <p:cNvPr id="24597" name="Rectangle 13"/>
            <p:cNvSpPr>
              <a:spLocks noChangeArrowheads="1"/>
            </p:cNvSpPr>
            <p:nvPr/>
          </p:nvSpPr>
          <p:spPr bwMode="auto">
            <a:xfrm>
              <a:off x="3092" y="1791"/>
              <a:ext cx="771" cy="136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>
                  <a:solidFill>
                    <a:schemeClr val="bg1"/>
                  </a:solidFill>
                </a:rPr>
                <a:t>Latência Clinica</a:t>
              </a:r>
              <a:endParaRPr lang="pt-BR" sz="1000" b="1">
                <a:solidFill>
                  <a:schemeClr val="bg1"/>
                </a:solidFill>
              </a:endParaRPr>
            </a:p>
          </p:txBody>
        </p:sp>
        <p:sp>
          <p:nvSpPr>
            <p:cNvPr id="24598" name="Rectangle 14"/>
            <p:cNvSpPr>
              <a:spLocks noChangeArrowheads="1"/>
            </p:cNvSpPr>
            <p:nvPr/>
          </p:nvSpPr>
          <p:spPr bwMode="auto">
            <a:xfrm>
              <a:off x="4362" y="2154"/>
              <a:ext cx="544" cy="182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b="1">
                  <a:solidFill>
                    <a:schemeClr val="bg1"/>
                  </a:solidFill>
                </a:rPr>
                <a:t>Começo dos</a:t>
              </a:r>
            </a:p>
            <a:p>
              <a:pPr algn="ctr"/>
              <a:r>
                <a:rPr lang="en-US" sz="1000" b="1">
                  <a:solidFill>
                    <a:schemeClr val="bg1"/>
                  </a:solidFill>
                </a:rPr>
                <a:t>Sintomas</a:t>
              </a:r>
              <a:endParaRPr lang="pt-BR" sz="1000" b="1">
                <a:solidFill>
                  <a:schemeClr val="bg1"/>
                </a:solidFill>
              </a:endParaRPr>
            </a:p>
          </p:txBody>
        </p:sp>
        <p:sp>
          <p:nvSpPr>
            <p:cNvPr id="291855" name="Rectangle 15"/>
            <p:cNvSpPr>
              <a:spLocks noChangeArrowheads="1"/>
            </p:cNvSpPr>
            <p:nvPr/>
          </p:nvSpPr>
          <p:spPr bwMode="auto">
            <a:xfrm rot="16200000">
              <a:off x="1414" y="2199"/>
              <a:ext cx="862" cy="227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4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+mn-cs"/>
                </a:rPr>
                <a:t>Células T CD4+ (células/</a:t>
              </a:r>
              <a:r>
                <a:rPr lang="en-US" sz="14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Symbol" pitchFamily="18" charset="2"/>
                  <a:cs typeface="+mn-cs"/>
                </a:rPr>
                <a:t>m</a:t>
              </a:r>
              <a:r>
                <a:rPr lang="en-US" sz="1400" b="1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+mn-cs"/>
                </a:rPr>
                <a:t>L)</a:t>
              </a:r>
              <a:endParaRPr lang="pt-BR" sz="1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endParaRPr>
            </a:p>
          </p:txBody>
        </p:sp>
        <p:sp>
          <p:nvSpPr>
            <p:cNvPr id="291856" name="Rectangle 16"/>
            <p:cNvSpPr>
              <a:spLocks noChangeArrowheads="1"/>
            </p:cNvSpPr>
            <p:nvPr/>
          </p:nvSpPr>
          <p:spPr bwMode="auto">
            <a:xfrm rot="27000000">
              <a:off x="5178" y="2063"/>
              <a:ext cx="863" cy="227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400" b="1">
                  <a:solidFill>
                    <a:srgbClr val="FF66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+mn-cs"/>
                </a:rPr>
                <a:t>Cópias de RNA do HIV (cópias/mL plasma)</a:t>
              </a:r>
              <a:endParaRPr lang="pt-BR" sz="14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+mn-cs"/>
              </a:endParaRP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5580063" y="2997200"/>
            <a:ext cx="2305050" cy="3240088"/>
            <a:chOff x="4165" y="1831"/>
            <a:chExt cx="1508" cy="1971"/>
          </a:xfrm>
        </p:grpSpPr>
        <p:sp>
          <p:nvSpPr>
            <p:cNvPr id="24587" name="Rectangle 18"/>
            <p:cNvSpPr>
              <a:spLocks noChangeArrowheads="1"/>
            </p:cNvSpPr>
            <p:nvPr/>
          </p:nvSpPr>
          <p:spPr bwMode="auto">
            <a:xfrm>
              <a:off x="4401" y="1831"/>
              <a:ext cx="939" cy="1971"/>
            </a:xfrm>
            <a:prstGeom prst="rect">
              <a:avLst/>
            </a:prstGeom>
            <a:solidFill>
              <a:srgbClr val="FFFF00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291859" name="Text Box 19"/>
            <p:cNvSpPr txBox="1">
              <a:spLocks noChangeArrowheads="1"/>
            </p:cNvSpPr>
            <p:nvPr/>
          </p:nvSpPr>
          <p:spPr bwMode="auto">
            <a:xfrm>
              <a:off x="4165" y="3032"/>
              <a:ext cx="1508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pt-BR" sz="4000" b="1" dirty="0">
                  <a:solidFill>
                    <a:srgbClr val="FF66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+mn-cs"/>
                </a:rPr>
                <a:t>SIDA</a:t>
              </a:r>
            </a:p>
          </p:txBody>
        </p:sp>
      </p:grpSp>
      <p:sp>
        <p:nvSpPr>
          <p:cNvPr id="24580" name="Text Box 20"/>
          <p:cNvSpPr txBox="1">
            <a:spLocks noChangeArrowheads="1"/>
          </p:cNvSpPr>
          <p:nvPr/>
        </p:nvSpPr>
        <p:spPr bwMode="auto">
          <a:xfrm>
            <a:off x="381000" y="685800"/>
            <a:ext cx="8229600" cy="61555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400" dirty="0"/>
              <a:t>História </a:t>
            </a:r>
            <a:r>
              <a:rPr lang="pt-BR" sz="3400" dirty="0" smtClean="0"/>
              <a:t>Natural </a:t>
            </a:r>
            <a:r>
              <a:rPr lang="pt-BR" sz="3400" dirty="0"/>
              <a:t>da </a:t>
            </a:r>
            <a:r>
              <a:rPr lang="pt-BR" sz="3400" dirty="0" smtClean="0"/>
              <a:t>Infecção </a:t>
            </a:r>
            <a:r>
              <a:rPr lang="pt-BR" sz="3400" dirty="0"/>
              <a:t>pelo HIV</a:t>
            </a:r>
          </a:p>
        </p:txBody>
      </p:sp>
      <p:pic>
        <p:nvPicPr>
          <p:cNvPr id="24581" name="Picture 21" descr="logo1">
            <a:hlinkClick r:id="rId4"/>
          </p:cNvPr>
          <p:cNvPicPr>
            <a:picLocks noGrp="1" noChangeAspect="1" noChangeArrowheads="1"/>
          </p:cNvPicPr>
          <p:nvPr>
            <p:ph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0" y="228600"/>
            <a:ext cx="784225" cy="1157288"/>
          </a:xfrm>
          <a:ln w="38100">
            <a:solidFill>
              <a:schemeClr val="bg1"/>
            </a:solidFill>
          </a:ln>
        </p:spPr>
      </p:pic>
      <p:sp>
        <p:nvSpPr>
          <p:cNvPr id="24582" name="Text Box 23"/>
          <p:cNvSpPr txBox="1">
            <a:spLocks noChangeArrowheads="1"/>
          </p:cNvSpPr>
          <p:nvPr/>
        </p:nvSpPr>
        <p:spPr bwMode="auto">
          <a:xfrm>
            <a:off x="1981200" y="1571625"/>
            <a:ext cx="1728788" cy="728663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pt-PT" sz="1200"/>
              <a:t>Diminuição súbita e acentuada do nº de linfócitos T CD4+</a:t>
            </a:r>
          </a:p>
        </p:txBody>
      </p:sp>
      <p:sp>
        <p:nvSpPr>
          <p:cNvPr id="24583" name="Text Box 24"/>
          <p:cNvSpPr txBox="1">
            <a:spLocks noChangeArrowheads="1"/>
          </p:cNvSpPr>
          <p:nvPr/>
        </p:nvSpPr>
        <p:spPr bwMode="auto">
          <a:xfrm>
            <a:off x="4068763" y="1524000"/>
            <a:ext cx="2016125" cy="941388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pt-PT" sz="1200" dirty="0"/>
              <a:t>Há uma proliferação de linfócitos que procura compensar a sua destruição aumentada</a:t>
            </a:r>
          </a:p>
        </p:txBody>
      </p:sp>
      <p:sp>
        <p:nvSpPr>
          <p:cNvPr id="24584" name="Text Box 25"/>
          <p:cNvSpPr txBox="1">
            <a:spLocks noChangeArrowheads="1"/>
          </p:cNvSpPr>
          <p:nvPr/>
        </p:nvSpPr>
        <p:spPr bwMode="auto">
          <a:xfrm>
            <a:off x="6229350" y="1557338"/>
            <a:ext cx="1871663" cy="728662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ct val="50000"/>
              </a:spcBef>
            </a:pPr>
            <a:r>
              <a:rPr lang="pt-PT" sz="1200"/>
              <a:t>O nº de linfócitos T CD4+ atinge valores &lt;200 células /</a:t>
            </a:r>
            <a:r>
              <a:rPr lang="en-US" sz="1200"/>
              <a:t>mm</a:t>
            </a:r>
            <a:r>
              <a:rPr lang="en-US" sz="1200" baseline="30000"/>
              <a:t>3</a:t>
            </a:r>
            <a:endParaRPr lang="en-US" sz="1200"/>
          </a:p>
        </p:txBody>
      </p:sp>
      <p:sp>
        <p:nvSpPr>
          <p:cNvPr id="24585" name="Text Box 29"/>
          <p:cNvSpPr txBox="1">
            <a:spLocks noChangeArrowheads="1"/>
          </p:cNvSpPr>
          <p:nvPr/>
        </p:nvSpPr>
        <p:spPr bwMode="auto">
          <a:xfrm>
            <a:off x="2268538" y="2362200"/>
            <a:ext cx="6551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 b="1">
                <a:solidFill>
                  <a:srgbClr val="FF9900"/>
                </a:solidFill>
              </a:rPr>
              <a:t>Fase aguda         Fase crônica     Fase de crise</a:t>
            </a:r>
          </a:p>
        </p:txBody>
      </p:sp>
      <p:sp>
        <p:nvSpPr>
          <p:cNvPr id="23562" name="Slide Number Placeholder 2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1800448-EEE3-4AE5-91DB-08DA6A6B1FC7}" type="slidenum">
              <a:rPr lang="pt-BR" smtClean="0">
                <a:latin typeface="Arial" pitchFamily="34" charset="0"/>
              </a:rPr>
              <a:pPr>
                <a:defRPr/>
              </a:pPr>
              <a:t>18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História Natural da Infecção pelo HIV (1)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pt-PT" sz="3200" dirty="0" smtClean="0"/>
              <a:t>A evolução do HIV para SIDA consiste em várias fases e varia de pessoa para pessoa, dependendo do contexto:</a:t>
            </a:r>
          </a:p>
          <a:p>
            <a:pPr lvl="1" eaLnBrk="1" hangingPunct="1">
              <a:defRPr/>
            </a:pPr>
            <a:r>
              <a:rPr lang="pt-PT" sz="2800" dirty="0" smtClean="0"/>
              <a:t>Síndrome Retroviral Agudo</a:t>
            </a:r>
            <a:endParaRPr lang="en-US" sz="2800" dirty="0" smtClean="0"/>
          </a:p>
          <a:p>
            <a:pPr lvl="1" eaLnBrk="1" hangingPunct="1">
              <a:buFont typeface="Wingdings" pitchFamily="2" charset="2"/>
              <a:buChar char="ü"/>
              <a:defRPr/>
            </a:pPr>
            <a:r>
              <a:rPr lang="pt-PT" sz="2800" dirty="0" smtClean="0"/>
              <a:t>Período de Janela</a:t>
            </a:r>
            <a:endParaRPr lang="en-US" sz="2800" dirty="0" smtClean="0"/>
          </a:p>
          <a:p>
            <a:pPr lvl="1" eaLnBrk="1" hangingPunct="1">
              <a:buFont typeface="Wingdings" pitchFamily="2" charset="2"/>
              <a:buChar char="ü"/>
              <a:defRPr/>
            </a:pPr>
            <a:r>
              <a:rPr lang="pt-PT" sz="2800" dirty="0" err="1" smtClean="0"/>
              <a:t>Sero-conversão</a:t>
            </a:r>
            <a:endParaRPr lang="en-US" sz="2800" dirty="0" smtClean="0"/>
          </a:p>
          <a:p>
            <a:pPr lvl="1" eaLnBrk="1" hangingPunct="1">
              <a:defRPr/>
            </a:pPr>
            <a:r>
              <a:rPr lang="pt-PT" sz="2800" dirty="0" smtClean="0"/>
              <a:t>Fase Assintomática Crónica (8-10 anos)</a:t>
            </a:r>
            <a:endParaRPr lang="en-US" sz="2800" dirty="0" smtClean="0"/>
          </a:p>
          <a:p>
            <a:pPr lvl="1" eaLnBrk="1" hangingPunct="1">
              <a:defRPr/>
            </a:pPr>
            <a:r>
              <a:rPr lang="pt-PT" sz="2800" dirty="0" smtClean="0"/>
              <a:t>Fase Sintomática, seja pela própria infecção pelo HIV ou pelo aparecimento de tumores e infecções oportunistas (fase de SIDA propriamente dita) </a:t>
            </a:r>
            <a:endParaRPr lang="en-US" sz="2800" dirty="0" smtClean="0"/>
          </a:p>
          <a:p>
            <a:pPr lvl="1" eaLnBrk="1" hangingPunct="1">
              <a:defRPr/>
            </a:pPr>
            <a:endParaRPr lang="en-US" sz="3000" dirty="0" smtClean="0"/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af-Z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Introdução</a:t>
            </a:r>
            <a:endParaRPr lang="af-ZA" dirty="0" smtClean="0"/>
          </a:p>
        </p:txBody>
      </p:sp>
      <p:sp>
        <p:nvSpPr>
          <p:cNvPr id="10243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eaLnBrk="1" hangingPunct="1"/>
            <a:r>
              <a:rPr lang="pt-BR" sz="3200" dirty="0" smtClean="0"/>
              <a:t>Esta unidade ajuda a </a:t>
            </a:r>
            <a:r>
              <a:rPr lang="pt-PT" sz="3200" dirty="0" smtClean="0"/>
              <a:t>conhecer o comportamento da infecção pelo HIV, tanto a nível individual (no doente ou pessoa infectada) como a nível da comunidade (transmissão e disseminação da infecção).</a:t>
            </a:r>
            <a:endParaRPr lang="en-US" sz="3200" dirty="0" smtClean="0"/>
          </a:p>
          <a:p>
            <a:pPr eaLnBrk="1" hangingPunct="1"/>
            <a:endParaRPr lang="af-ZA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dirty="0" smtClean="0"/>
              <a:t>História Natural da Infecção pelo HIV (2):</a:t>
            </a:r>
            <a:br>
              <a:rPr lang="pt-PT" sz="3200" dirty="0" smtClean="0"/>
            </a:br>
            <a:r>
              <a:rPr lang="pt-PT" sz="3200" dirty="0" smtClean="0"/>
              <a:t>Janela Imunológica e Teste Rápido de HIV </a:t>
            </a:r>
            <a:endParaRPr lang="en-US" sz="32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PT" dirty="0" smtClean="0"/>
              <a:t>Período de tempo entre a infecção e o início da formação de anticorpos específicos contra o agente causador (HIV)</a:t>
            </a:r>
          </a:p>
          <a:p>
            <a:pPr eaLnBrk="1" hangingPunct="1">
              <a:lnSpc>
                <a:spcPct val="90000"/>
              </a:lnSpc>
            </a:pPr>
            <a:r>
              <a:rPr lang="pt-PT" dirty="0" smtClean="0"/>
              <a:t>Em quase 100% dos casos seropositivos, os testes foram feitos depois de três meses de exposição</a:t>
            </a:r>
          </a:p>
          <a:p>
            <a:pPr eaLnBrk="1" hangingPunct="1">
              <a:lnSpc>
                <a:spcPct val="90000"/>
              </a:lnSpc>
            </a:pPr>
            <a:r>
              <a:rPr lang="pt-PT" dirty="0" smtClean="0"/>
              <a:t>Teste Rápido do HIV</a:t>
            </a:r>
          </a:p>
          <a:p>
            <a:pPr lvl="1" eaLnBrk="1" hangingPunct="1">
              <a:lnSpc>
                <a:spcPct val="90000"/>
              </a:lnSpc>
            </a:pPr>
            <a:r>
              <a:rPr lang="pt-PT" dirty="0" smtClean="0"/>
              <a:t>Requer amostra de sangue ou fluido oral</a:t>
            </a:r>
          </a:p>
          <a:p>
            <a:pPr lvl="1" eaLnBrk="1" hangingPunct="1">
              <a:lnSpc>
                <a:spcPct val="90000"/>
              </a:lnSpc>
            </a:pPr>
            <a:r>
              <a:rPr lang="pt-PT" dirty="0" smtClean="0"/>
              <a:t>Detecta o anticorpo que responde à infecção pelo HIV</a:t>
            </a:r>
          </a:p>
          <a:p>
            <a:pPr lvl="1" eaLnBrk="1" hangingPunct="1">
              <a:lnSpc>
                <a:spcPct val="90000"/>
              </a:lnSpc>
            </a:pPr>
            <a:r>
              <a:rPr lang="pt-PT" dirty="0" smtClean="0"/>
              <a:t>Não detecta o vírus HIV 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Discussão</a:t>
            </a:r>
            <a:endParaRPr lang="pt-PT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BR" sz="3200" smtClean="0"/>
          </a:p>
          <a:p>
            <a:pPr eaLnBrk="1" hangingPunct="1"/>
            <a:r>
              <a:rPr lang="pt-BR" sz="3200" smtClean="0"/>
              <a:t>Qual é a definição do HIV?</a:t>
            </a:r>
          </a:p>
          <a:p>
            <a:pPr eaLnBrk="1" hangingPunct="1"/>
            <a:endParaRPr lang="pt-BR" sz="3200" smtClean="0"/>
          </a:p>
          <a:p>
            <a:pPr eaLnBrk="1" hangingPunct="1"/>
            <a:r>
              <a:rPr lang="pt-BR" sz="3200" smtClean="0"/>
              <a:t>Que é a diferença entre HIV e SIDA?</a:t>
            </a:r>
            <a:r>
              <a:rPr lang="en-US" sz="3200" smtClean="0"/>
              <a:t> </a:t>
            </a:r>
            <a:endParaRPr lang="pt-BR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é SIDA?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pt-PT" sz="2400" b="1" dirty="0" smtClean="0"/>
              <a:t>S</a:t>
            </a:r>
            <a:r>
              <a:rPr lang="pt-PT" sz="2400" dirty="0" smtClean="0"/>
              <a:t> significa </a:t>
            </a:r>
            <a:r>
              <a:rPr lang="pt-PT" sz="2400" b="1" dirty="0" smtClean="0"/>
              <a:t>Síndrome</a:t>
            </a:r>
            <a:r>
              <a:rPr lang="pt-PT" sz="2400" dirty="0" smtClean="0"/>
              <a:t>, que quer dizer conjunto de sinais e sintomas que coexistem em determinada doença e que a definem clinicamente</a:t>
            </a:r>
          </a:p>
          <a:p>
            <a:pPr eaLnBrk="1" hangingPunct="1">
              <a:defRPr/>
            </a:pPr>
            <a:r>
              <a:rPr lang="pt-PT" sz="2400" b="1" dirty="0" smtClean="0"/>
              <a:t>I</a:t>
            </a:r>
            <a:r>
              <a:rPr lang="pt-PT" sz="2400" dirty="0" smtClean="0"/>
              <a:t> significa </a:t>
            </a:r>
            <a:r>
              <a:rPr lang="pt-PT" sz="2400" b="1" dirty="0" smtClean="0"/>
              <a:t>Imunológico</a:t>
            </a:r>
            <a:r>
              <a:rPr lang="pt-PT" sz="2400" dirty="0" smtClean="0"/>
              <a:t>, que quer dizer sistema de defesa do organismo</a:t>
            </a:r>
          </a:p>
          <a:p>
            <a:pPr eaLnBrk="1" hangingPunct="1">
              <a:defRPr/>
            </a:pPr>
            <a:r>
              <a:rPr lang="pt-PT" sz="2400" b="1" dirty="0" smtClean="0"/>
              <a:t>D</a:t>
            </a:r>
            <a:r>
              <a:rPr lang="pt-PT" sz="2400" dirty="0" smtClean="0"/>
              <a:t> significa </a:t>
            </a:r>
            <a:r>
              <a:rPr lang="pt-PT" sz="2400" b="1" dirty="0" smtClean="0"/>
              <a:t>Deficiência</a:t>
            </a:r>
            <a:r>
              <a:rPr lang="pt-PT" sz="2400" dirty="0" smtClean="0"/>
              <a:t> – que quer dizer que o sistema de defesa do organismo não está a funcionar devidamente ou está fraco</a:t>
            </a:r>
          </a:p>
          <a:p>
            <a:pPr eaLnBrk="1" hangingPunct="1">
              <a:defRPr/>
            </a:pPr>
            <a:r>
              <a:rPr lang="pt-PT" sz="2400" b="1" dirty="0" smtClean="0"/>
              <a:t>A</a:t>
            </a:r>
            <a:r>
              <a:rPr lang="pt-PT" sz="2400" dirty="0" smtClean="0"/>
              <a:t> significa </a:t>
            </a:r>
            <a:r>
              <a:rPr lang="pt-PT" sz="2400" b="1" dirty="0" smtClean="0"/>
              <a:t>Adquirida</a:t>
            </a:r>
            <a:r>
              <a:rPr lang="pt-PT" sz="2400" dirty="0" smtClean="0"/>
              <a:t> – que quer dizer que não é hereditário, que a pessoa contraiu ao longo da vida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PT" sz="2400" b="1" i="1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pt-PT" b="1" i="1" dirty="0" smtClean="0"/>
              <a:t>O SIDA representa o </a:t>
            </a:r>
            <a:r>
              <a:rPr lang="pt-BR" b="1" i="1" dirty="0" err="1" smtClean="0"/>
              <a:t>estadio</a:t>
            </a:r>
            <a:r>
              <a:rPr lang="pt-BR" b="1" i="1" dirty="0" smtClean="0"/>
              <a:t> mais avançado da infecção!</a:t>
            </a:r>
            <a:endParaRPr lang="pt-PT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Como o HIV Causa o SIDA</a:t>
            </a:r>
          </a:p>
        </p:txBody>
      </p:sp>
      <p:sp>
        <p:nvSpPr>
          <p:cNvPr id="65563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endParaRPr lang="en-IN" dirty="0" smtClean="0"/>
          </a:p>
          <a:p>
            <a:pPr eaLnBrk="1" hangingPunct="1">
              <a:defRPr/>
            </a:pPr>
            <a:r>
              <a:rPr lang="pt-PT" dirty="0" smtClean="0"/>
              <a:t>Com o tempo…</a:t>
            </a:r>
          </a:p>
          <a:p>
            <a:pPr lvl="1" eaLnBrk="1" hangingPunct="1">
              <a:defRPr/>
            </a:pPr>
            <a:r>
              <a:rPr lang="pt-PT" dirty="0" smtClean="0"/>
              <a:t>O HIV destrói as células CD4+ </a:t>
            </a:r>
          </a:p>
          <a:p>
            <a:pPr lvl="1" eaLnBrk="1" hangingPunct="1">
              <a:defRPr/>
            </a:pPr>
            <a:r>
              <a:rPr lang="pt-PT" dirty="0" smtClean="0"/>
              <a:t>O  sistema imunológico torna-se cada vez mais fraco</a:t>
            </a:r>
          </a:p>
          <a:p>
            <a:pPr eaLnBrk="1" hangingPunct="1">
              <a:defRPr/>
            </a:pPr>
            <a:r>
              <a:rPr lang="pt-PT" dirty="0" smtClean="0"/>
              <a:t>À medida em que o nível de células CD4+ diminui</a:t>
            </a:r>
          </a:p>
          <a:p>
            <a:pPr lvl="1" eaLnBrk="1" hangingPunct="1">
              <a:defRPr/>
            </a:pPr>
            <a:r>
              <a:rPr lang="pt-PT" dirty="0" smtClean="0"/>
              <a:t>O sistema imunológico fica incapacitado para combater as infecções </a:t>
            </a:r>
          </a:p>
          <a:p>
            <a:pPr lvl="1" eaLnBrk="1" hangingPunct="1">
              <a:defRPr/>
            </a:pPr>
            <a:r>
              <a:rPr lang="pt-PT" dirty="0" smtClean="0"/>
              <a:t>Estas infecções são chamadas de infecções oportunistas (IOs) porque aparecem quando o organismo está imunodeprimido</a:t>
            </a:r>
          </a:p>
          <a:p>
            <a:pPr eaLnBrk="1" hangingPunct="1">
              <a:defRPr/>
            </a:pPr>
            <a:r>
              <a:rPr lang="pt-PT" dirty="0" smtClean="0"/>
              <a:t>Doentes com HIV normalmente morrem em decorrência de IOs como tuberculose, pneumonia, herpes, meningite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78486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Possibilidade de Mudar a História Natural da Infecção pelo HIV</a:t>
            </a:r>
            <a:endParaRPr lang="en-US" dirty="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PT" sz="3200" smtClean="0"/>
          </a:p>
          <a:p>
            <a:pPr eaLnBrk="1" hangingPunct="1"/>
            <a:r>
              <a:rPr lang="pt-PT" sz="3200" smtClean="0"/>
              <a:t>Informação e apoio</a:t>
            </a:r>
            <a:endParaRPr lang="en-US" sz="3200" smtClean="0"/>
          </a:p>
          <a:p>
            <a:pPr eaLnBrk="1" hangingPunct="1"/>
            <a:r>
              <a:rPr lang="pt-PT" sz="3200" smtClean="0"/>
              <a:t>Atenção e vigilância médica contínua</a:t>
            </a:r>
            <a:endParaRPr lang="en-US" sz="3200" smtClean="0"/>
          </a:p>
          <a:p>
            <a:pPr eaLnBrk="1" hangingPunct="1"/>
            <a:r>
              <a:rPr lang="pt-PT" sz="3200" smtClean="0"/>
              <a:t>Tratamento e prevenção de infecções oportunistas</a:t>
            </a:r>
            <a:endParaRPr lang="en-US" sz="3200" smtClean="0"/>
          </a:p>
          <a:p>
            <a:pPr eaLnBrk="1" hangingPunct="1"/>
            <a:r>
              <a:rPr lang="pt-PT" sz="3200" smtClean="0"/>
              <a:t>Tratamento anti-retroviral</a:t>
            </a:r>
            <a:endParaRPr lang="af-ZA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8"/>
          <p:cNvSpPr>
            <a:spLocks noGrp="1"/>
          </p:cNvSpPr>
          <p:nvPr>
            <p:ph type="title"/>
          </p:nvPr>
        </p:nvSpPr>
        <p:spPr>
          <a:xfrm>
            <a:off x="381000" y="0"/>
            <a:ext cx="75438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Principais  Modos  de Transmissão do HIV</a:t>
            </a:r>
            <a:endParaRPr lang="en-US" dirty="0" smtClean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49580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Tx/>
              <a:buAutoNum type="arabicPeriod"/>
            </a:pPr>
            <a:r>
              <a:rPr lang="pt-PT" sz="2400" dirty="0" smtClean="0"/>
              <a:t>Relações Sexuais desprotegidas (sem o uso do preservativo) - sexo vaginal, anal e oral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</a:pPr>
            <a:r>
              <a:rPr lang="pt-PT" sz="2400" dirty="0" smtClean="0"/>
              <a:t>Transmissão Vertical ou Transmissão de Mãe para Filho (durante a gravidez, parto ou amamentação)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/>
            </a:pPr>
            <a:r>
              <a:rPr lang="pt-PT" sz="2400" dirty="0" smtClean="0"/>
              <a:t>Transmissão Sanguínea do HIV (Transfusão de Sangue contaminado; objectos corto-perfurantes contaminados como lâminas de barbear, lâminas usadas  para escarificações, salão de beleza, seringas, bisturi, etc)</a:t>
            </a: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pt-PT" sz="2400" b="1" i="1" dirty="0" smtClean="0"/>
              <a:t>O vírus requer sempre um “meio de transporte” para entrar no organismo: sangue, esperma, fluido vaginal, leite materno e outros fluidos corporais (líquido ascítico, pleural, pericárdico, líquido amniótico, cérebro-espinal)</a:t>
            </a:r>
            <a:endParaRPr lang="pt-BR" sz="2400" b="1" i="1" dirty="0" smtClean="0"/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endParaRPr lang="pt-B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Discussão: Mitos sobre a Transmissão do HIV</a:t>
            </a:r>
            <a:endParaRPr lang="en-US" dirty="0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PT" b="1" dirty="0" smtClean="0"/>
              <a:t>Quais das opções abaixo não são formas de transmissão do HIV</a:t>
            </a:r>
            <a:r>
              <a:rPr lang="en-US" b="1" dirty="0" smtClean="0"/>
              <a:t>?</a:t>
            </a:r>
            <a:endParaRPr lang="pt-PT" b="1" dirty="0" smtClean="0"/>
          </a:p>
          <a:p>
            <a:pPr lvl="1" eaLnBrk="1" hangingPunct="1"/>
            <a:r>
              <a:rPr lang="pt-PT" dirty="0" smtClean="0"/>
              <a:t>Relações sexuais desprotegidas </a:t>
            </a:r>
            <a:endParaRPr lang="en-US" dirty="0" smtClean="0"/>
          </a:p>
          <a:p>
            <a:pPr lvl="1" eaLnBrk="1" hangingPunct="1"/>
            <a:r>
              <a:rPr lang="pt-PT" dirty="0" smtClean="0"/>
              <a:t>Beijos</a:t>
            </a:r>
            <a:endParaRPr lang="en-US" dirty="0" smtClean="0"/>
          </a:p>
          <a:p>
            <a:pPr lvl="1" eaLnBrk="1" hangingPunct="1"/>
            <a:r>
              <a:rPr lang="pt-PT" dirty="0" smtClean="0"/>
              <a:t>Partilha de água para banho </a:t>
            </a:r>
            <a:endParaRPr lang="en-US" dirty="0" smtClean="0"/>
          </a:p>
          <a:p>
            <a:pPr lvl="1" eaLnBrk="1" hangingPunct="1"/>
            <a:r>
              <a:rPr lang="pt-PT" dirty="0" smtClean="0"/>
              <a:t>Gravidez, parto, aleitamento</a:t>
            </a:r>
            <a:endParaRPr lang="en-US" dirty="0" smtClean="0"/>
          </a:p>
          <a:p>
            <a:pPr lvl="1" eaLnBrk="1" hangingPunct="1"/>
            <a:r>
              <a:rPr lang="pt-PT" dirty="0" smtClean="0"/>
              <a:t>Beber do mesmo copo</a:t>
            </a:r>
            <a:endParaRPr lang="en-US" dirty="0" smtClean="0"/>
          </a:p>
          <a:p>
            <a:pPr lvl="1" eaLnBrk="1" hangingPunct="1"/>
            <a:r>
              <a:rPr lang="pt-PT" dirty="0" smtClean="0"/>
              <a:t>Partilha de seringas contaminadas</a:t>
            </a:r>
            <a:endParaRPr lang="en-US" dirty="0" smtClean="0"/>
          </a:p>
          <a:p>
            <a:pPr lvl="1" eaLnBrk="1" hangingPunct="1"/>
            <a:r>
              <a:rPr lang="pt-PT" dirty="0" smtClean="0"/>
              <a:t>Picadura de mosquitos 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Métodos para a Prevenção da Transmissão do HIV</a:t>
            </a:r>
            <a:endParaRPr lang="en-US" dirty="0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eaLnBrk="1" hangingPunct="1"/>
            <a:r>
              <a:rPr lang="pt-PT" sz="3200" dirty="0" smtClean="0"/>
              <a:t>Relações sexuais seguras (uso do preservativo)</a:t>
            </a:r>
          </a:p>
          <a:p>
            <a:pPr eaLnBrk="1" hangingPunct="1"/>
            <a:r>
              <a:rPr lang="pt-PT" sz="3200" dirty="0" smtClean="0"/>
              <a:t>Redução do número de parceiros sexuais </a:t>
            </a:r>
          </a:p>
          <a:p>
            <a:pPr eaLnBrk="1" hangingPunct="1"/>
            <a:r>
              <a:rPr lang="pt-PT" sz="3200" dirty="0" smtClean="0"/>
              <a:t>Prevenção da Transmissão de Mãe para o Filho (PTV - Prevenção da Transmissão Vertical) </a:t>
            </a:r>
          </a:p>
          <a:p>
            <a:pPr eaLnBrk="1" hangingPunct="1"/>
            <a:r>
              <a:rPr lang="pt-PT" sz="3200" dirty="0" smtClean="0"/>
              <a:t>Biossegurança (PCI)</a:t>
            </a:r>
          </a:p>
          <a:p>
            <a:pPr eaLnBrk="1" hangingPunct="1"/>
            <a:r>
              <a:rPr lang="pt-PT" sz="3200" dirty="0" smtClean="0"/>
              <a:t>Uso individual de lâminas de barbear, no curandeiro e no salão de beleza 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Demonstração: Uso de Preservativos</a:t>
            </a:r>
            <a:endParaRPr lang="en-US" dirty="0" smtClean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2667000" cy="4495800"/>
          </a:xfrm>
        </p:spPr>
        <p:txBody>
          <a:bodyPr/>
          <a:lstStyle/>
          <a:p>
            <a:pPr eaLnBrk="1" hangingPunct="1">
              <a:defRPr/>
            </a:pPr>
            <a:endParaRPr lang="pt-BR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pt-BR" b="1" dirty="0" smtClean="0"/>
              <a:t>Preservativo Feminino</a:t>
            </a:r>
          </a:p>
          <a:p>
            <a:pPr eaLnBrk="1" hangingPunct="1">
              <a:defRPr/>
            </a:pPr>
            <a:endParaRPr lang="pt-BR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pt-BR" b="1" dirty="0" smtClean="0"/>
              <a:t>Preservativo Masculino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3124200" y="1676400"/>
            <a:ext cx="5562600" cy="48006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Tx/>
              <a:buNone/>
              <a:defRPr/>
            </a:pPr>
            <a:r>
              <a:rPr lang="pt-PT" b="1" kern="1200" dirty="0" smtClean="0">
                <a:latin typeface="Geneva" pitchFamily="96" charset="0"/>
              </a:rPr>
              <a:t>Cuidados Gerais:</a:t>
            </a:r>
          </a:p>
          <a:p>
            <a:pPr eaLnBrk="1" hangingPunct="1">
              <a:defRPr/>
            </a:pPr>
            <a:r>
              <a:rPr lang="pt-PT" sz="2600" kern="1200" dirty="0" smtClean="0">
                <a:latin typeface="Geneva" pitchFamily="96" charset="0"/>
              </a:rPr>
              <a:t>Devem ser mantidos em lugares secos e frescos </a:t>
            </a:r>
            <a:endParaRPr lang="en-US" sz="2600" kern="1200" dirty="0" smtClean="0">
              <a:latin typeface="Geneva" pitchFamily="96" charset="0"/>
            </a:endParaRPr>
          </a:p>
          <a:p>
            <a:pPr eaLnBrk="1" hangingPunct="1">
              <a:defRPr/>
            </a:pPr>
            <a:r>
              <a:rPr lang="pt-PT" sz="2600" kern="1200" dirty="0" smtClean="0">
                <a:latin typeface="Geneva" pitchFamily="96" charset="0"/>
              </a:rPr>
              <a:t>Observar o prazo de validade que aparece no invólucro </a:t>
            </a:r>
            <a:endParaRPr lang="en-US" sz="2600" kern="1200" dirty="0" smtClean="0">
              <a:latin typeface="Geneva" pitchFamily="96" charset="0"/>
            </a:endParaRPr>
          </a:p>
          <a:p>
            <a:pPr eaLnBrk="1" hangingPunct="1">
              <a:defRPr/>
            </a:pPr>
            <a:r>
              <a:rPr lang="pt-PT" sz="2600" kern="1200" dirty="0" smtClean="0">
                <a:latin typeface="Geneva" pitchFamily="96" charset="0"/>
              </a:rPr>
              <a:t>Ter cuidado ao abrir o preservativo para evitar que este se rasgue.</a:t>
            </a:r>
            <a:endParaRPr lang="en-US" sz="2600" kern="1200" dirty="0" smtClean="0">
              <a:latin typeface="Geneva" pitchFamily="96" charset="0"/>
            </a:endParaRPr>
          </a:p>
          <a:p>
            <a:pPr eaLnBrk="1" hangingPunct="1">
              <a:defRPr/>
            </a:pPr>
            <a:r>
              <a:rPr lang="pt-PT" sz="2600" kern="1200" dirty="0" smtClean="0">
                <a:latin typeface="Geneva" pitchFamily="96" charset="0"/>
              </a:rPr>
              <a:t>Lubrificantes tais como as vaselinas não devem ser usados, pois o preservativo já está lubrificado </a:t>
            </a:r>
            <a:endParaRPr lang="en-US" sz="2600" kern="1200" dirty="0" smtClean="0">
              <a:latin typeface="Geneva" pitchFamily="96" charset="0"/>
            </a:endParaRPr>
          </a:p>
          <a:p>
            <a:pPr eaLnBrk="1" hangingPunct="1">
              <a:defRPr/>
            </a:pPr>
            <a:r>
              <a:rPr lang="pt-PT" sz="2600" kern="1200" dirty="0" smtClean="0">
                <a:latin typeface="Geneva" pitchFamily="96" charset="0"/>
              </a:rPr>
              <a:t>Após a relação sexual, ao retirar o preservativo, deve-se segurar a base deste, para evitar a saída do sémen </a:t>
            </a:r>
            <a:endParaRPr lang="en-US" sz="2600" kern="1200" dirty="0" smtClean="0">
              <a:latin typeface="Geneva" pitchFamily="96" charset="0"/>
            </a:endParaRPr>
          </a:p>
          <a:p>
            <a:pPr eaLnBrk="1" hangingPunct="1">
              <a:defRPr/>
            </a:pPr>
            <a:r>
              <a:rPr lang="pt-PT" sz="2600" kern="1200" dirty="0" smtClean="0">
                <a:latin typeface="Geneva" pitchFamily="96" charset="0"/>
              </a:rPr>
              <a:t>Os preservativos devem ser deitados numa lixeira tapada ou nas latrinas e longe da área onde brincam as crianças</a:t>
            </a:r>
            <a:endParaRPr lang="pt-PT" sz="2600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dirty="0" smtClean="0"/>
              <a:t>O Papel do TM no Controlo da Infecção pelo HIV na Comunidade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495800"/>
          </a:xfrm>
        </p:spPr>
        <p:txBody>
          <a:bodyPr/>
          <a:lstStyle/>
          <a:p>
            <a:pPr eaLnBrk="1" hangingPunct="1"/>
            <a:r>
              <a:rPr lang="pt-PT" sz="3200" dirty="0" smtClean="0"/>
              <a:t>Para além de compreender os mecanismos de transmissão do HIV e os factores que aumentam o risco de transmissão, o TM deve conhecer e compreender os factores que levam as pessoas a adoptarem condutas de risco ou a não tomarem medidas preventivas contra o HIV na comunidade.</a:t>
            </a:r>
          </a:p>
          <a:p>
            <a:pPr eaLnBrk="1" hangingPunct="1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PT" sz="2400" dirty="0" smtClean="0"/>
              <a:t>No final desta unidade, os formandos devem ser capazes de:</a:t>
            </a:r>
          </a:p>
          <a:p>
            <a:pPr eaLnBrk="1" hangingPunct="1">
              <a:lnSpc>
                <a:spcPct val="80000"/>
              </a:lnSpc>
            </a:pPr>
            <a:r>
              <a:rPr lang="pt-BR" sz="2400" dirty="0" smtClean="0"/>
              <a:t>Descrever o ciclo de vida do HIV</a:t>
            </a:r>
          </a:p>
          <a:p>
            <a:pPr eaLnBrk="1" hangingPunct="1">
              <a:lnSpc>
                <a:spcPct val="80000"/>
              </a:lnSpc>
            </a:pPr>
            <a:r>
              <a:rPr lang="pt-BR" sz="2400" dirty="0" smtClean="0"/>
              <a:t>Identificar os efeitos do HIV no sistema imunológico</a:t>
            </a:r>
          </a:p>
          <a:p>
            <a:pPr eaLnBrk="1" hangingPunct="1">
              <a:lnSpc>
                <a:spcPct val="80000"/>
              </a:lnSpc>
            </a:pPr>
            <a:r>
              <a:rPr lang="pt-PT" sz="2400" dirty="0" smtClean="0"/>
              <a:t>Descrever a diferença entre a infecção pelo HIV e o SIDA</a:t>
            </a:r>
          </a:p>
          <a:p>
            <a:pPr eaLnBrk="1" hangingPunct="1">
              <a:lnSpc>
                <a:spcPct val="80000"/>
              </a:lnSpc>
            </a:pPr>
            <a:r>
              <a:rPr lang="pt-PT" sz="2400" dirty="0" smtClean="0"/>
              <a:t>Descrever a história natural da infecção e a progressão da infecção pelo HIV para SIDA</a:t>
            </a:r>
            <a:endParaRPr lang="en-US" sz="2400" dirty="0" smtClean="0"/>
          </a:p>
          <a:p>
            <a:pPr eaLnBrk="1" hangingPunct="1"/>
            <a:r>
              <a:rPr lang="pt-PT" sz="2400" dirty="0" smtClean="0"/>
              <a:t>Explicar os principais modos de transmissão do HIV e outros factores que contribuem para a disseminação da infecção pelo HIV em Moçambique</a:t>
            </a:r>
            <a:endParaRPr lang="en-US" sz="2400" dirty="0" smtClean="0"/>
          </a:p>
          <a:p>
            <a:pPr eaLnBrk="1" hangingPunct="1"/>
            <a:r>
              <a:rPr lang="pt-PT" sz="2400" dirty="0" smtClean="0"/>
              <a:t>Explicar os métodos para a prevenção da infecção pelo HIV</a:t>
            </a:r>
            <a:endParaRPr lang="en-US" sz="2400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pt-PT" dirty="0" smtClean="0"/>
              <a:t>Condicionantes para as Condutas de Risco na Comunidade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pt-PT" b="1" dirty="0" smtClean="0"/>
              <a:t>Conhecimentos: </a:t>
            </a:r>
            <a:r>
              <a:rPr lang="pt-PT" dirty="0" smtClean="0"/>
              <a:t>Nem todas as pessoas têm conhecimento sobre o HIV. Existem vários mitos em torno do HIV. </a:t>
            </a:r>
            <a:endParaRPr lang="en-US" dirty="0" smtClean="0"/>
          </a:p>
          <a:p>
            <a:pPr eaLnBrk="1" hangingPunct="1">
              <a:defRPr/>
            </a:pPr>
            <a:r>
              <a:rPr lang="pt-PT" b="1" dirty="0" smtClean="0"/>
              <a:t>Crenças sobre o próprio risco de infecção pelo HIV</a:t>
            </a:r>
            <a:r>
              <a:rPr lang="pt-PT" dirty="0" smtClean="0"/>
              <a:t>: As pessoas raramente pensam que qualquer indivíduo possa estar infectado pelo HIV. </a:t>
            </a:r>
            <a:endParaRPr lang="en-US" dirty="0" smtClean="0"/>
          </a:p>
          <a:p>
            <a:pPr eaLnBrk="1" hangingPunct="1">
              <a:defRPr/>
            </a:pPr>
            <a:r>
              <a:rPr lang="pt-PT" b="1" dirty="0" smtClean="0"/>
              <a:t>Meios de autoprotecção</a:t>
            </a:r>
            <a:r>
              <a:rPr lang="pt-PT" dirty="0" smtClean="0"/>
              <a:t>: Algumas pessoas têm dificuldades para obter o preservativo. </a:t>
            </a:r>
            <a:endParaRPr lang="en-US" dirty="0" smtClean="0"/>
          </a:p>
          <a:p>
            <a:pPr eaLnBrk="1" hangingPunct="1">
              <a:defRPr/>
            </a:pPr>
            <a:r>
              <a:rPr lang="pt-PT" b="1" dirty="0" smtClean="0"/>
              <a:t>Habilidades: </a:t>
            </a:r>
            <a:r>
              <a:rPr lang="pt-PT" dirty="0" smtClean="0"/>
              <a:t>Algumas pessoas não sabem usar correctamente o preservativo.</a:t>
            </a:r>
          </a:p>
          <a:p>
            <a:pPr eaLnBrk="1" hangingPunct="1">
              <a:defRPr/>
            </a:pPr>
            <a:r>
              <a:rPr lang="pt-PT" b="1" dirty="0" smtClean="0"/>
              <a:t>Poder: </a:t>
            </a:r>
            <a:r>
              <a:rPr lang="pt-PT" dirty="0" smtClean="0"/>
              <a:t>Nem todas as pessoas têm o controlo das situações em que se encontram envolvidas.</a:t>
            </a:r>
            <a:endParaRPr lang="en-US" dirty="0" smtClean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Actividade: Dramatização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pt-PT" dirty="0" smtClean="0"/>
              <a:t>Folha de Exercícios – Dramatização sobre o Fornecimento de Informação aos Pacientes</a:t>
            </a:r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r>
              <a:rPr lang="pt-PT" b="1" dirty="0" smtClean="0"/>
              <a:t>Pontos para Discussão:</a:t>
            </a:r>
          </a:p>
          <a:p>
            <a:pPr lvl="1" eaLnBrk="1" hangingPunct="1">
              <a:defRPr/>
            </a:pPr>
            <a:r>
              <a:rPr lang="pt-PT" dirty="0" smtClean="0"/>
              <a:t>O que é o HIV? E o SIDA</a:t>
            </a:r>
            <a:r>
              <a:rPr lang="pt-BR" dirty="0" smtClean="0"/>
              <a:t>?</a:t>
            </a:r>
            <a:endParaRPr lang="en-US" dirty="0" smtClean="0"/>
          </a:p>
          <a:p>
            <a:pPr lvl="1" eaLnBrk="1" hangingPunct="1">
              <a:defRPr/>
            </a:pPr>
            <a:r>
              <a:rPr lang="pt-PT" dirty="0" smtClean="0"/>
              <a:t>Como é que o HIV</a:t>
            </a:r>
            <a:r>
              <a:rPr lang="en-US" dirty="0" smtClean="0"/>
              <a:t>/</a:t>
            </a:r>
            <a:r>
              <a:rPr lang="pt-PT" dirty="0" smtClean="0"/>
              <a:t>SIDA ataca o organismo (sistema imunológico)?</a:t>
            </a:r>
            <a:endParaRPr lang="en-US" dirty="0" smtClean="0"/>
          </a:p>
          <a:p>
            <a:pPr lvl="1" eaLnBrk="1" hangingPunct="1">
              <a:defRPr/>
            </a:pPr>
            <a:r>
              <a:rPr lang="pt-PT" dirty="0" smtClean="0"/>
              <a:t>Quais são as formas de transmissão do HIV</a:t>
            </a:r>
            <a:r>
              <a:rPr lang="pt-BR" dirty="0" smtClean="0"/>
              <a:t>/</a:t>
            </a:r>
            <a:r>
              <a:rPr lang="pt-PT" dirty="0" smtClean="0"/>
              <a:t>SIDA? </a:t>
            </a:r>
          </a:p>
          <a:p>
            <a:pPr lvl="1" eaLnBrk="1" hangingPunct="1">
              <a:defRPr/>
            </a:pPr>
            <a:r>
              <a:rPr lang="pt-PT" dirty="0" smtClean="0"/>
              <a:t>Quais são os factores que aumentam a </a:t>
            </a:r>
            <a:r>
              <a:rPr lang="pt-PT" dirty="0" err="1" smtClean="0"/>
              <a:t>transmiss</a:t>
            </a:r>
            <a:r>
              <a:rPr lang="pt-BR" dirty="0" smtClean="0"/>
              <a:t>ão</a:t>
            </a:r>
            <a:r>
              <a:rPr lang="pt-PT" dirty="0" smtClean="0"/>
              <a:t>?</a:t>
            </a:r>
            <a:endParaRPr lang="en-US" sz="2200" dirty="0" smtClean="0"/>
          </a:p>
          <a:p>
            <a:pPr lvl="1" eaLnBrk="1" hangingPunct="1">
              <a:defRPr/>
            </a:pPr>
            <a:r>
              <a:rPr lang="pt-PT" dirty="0" smtClean="0"/>
              <a:t>Quais são os métodos para prevenir a infecção pelo HIV/SIDA?</a:t>
            </a:r>
            <a:endParaRPr lang="en-US" dirty="0" smtClean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Pontos-chave</a:t>
            </a:r>
            <a:endParaRPr lang="en-US" dirty="0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Os profissionais de saúde devem ter conceitos básicos claros sobre o vírus, a sua evolução para SIDA  e as formas de transmissão</a:t>
            </a:r>
            <a:endParaRPr lang="en-US" dirty="0" smtClean="0"/>
          </a:p>
          <a:p>
            <a:pPr eaLnBrk="1" hangingPunct="1"/>
            <a:r>
              <a:rPr lang="pt-PT" dirty="0" smtClean="0"/>
              <a:t>Os TM devem ser capazes de transmitir informações sobre a transmissão do HIV de forma simples e clara</a:t>
            </a:r>
          </a:p>
          <a:p>
            <a:pPr eaLnBrk="1" hangingPunct="1"/>
            <a:r>
              <a:rPr lang="pt-PT" dirty="0" smtClean="0"/>
              <a:t>Os TM devem conhecer e compreender os factores que levam as pessoas a adoptarem condutas de risco e a não se protegerem contra o HIV 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 Vírus HIV</a:t>
            </a:r>
          </a:p>
        </p:txBody>
      </p:sp>
      <p:graphicFrame>
        <p:nvGraphicFramePr>
          <p:cNvPr id="5122" name="Object 7"/>
          <p:cNvGraphicFramePr>
            <a:graphicFrameLocks noChangeAspect="1"/>
          </p:cNvGraphicFramePr>
          <p:nvPr>
            <p:ph type="body" idx="1"/>
          </p:nvPr>
        </p:nvGraphicFramePr>
        <p:xfrm>
          <a:off x="2667000" y="2062163"/>
          <a:ext cx="3810000" cy="3724275"/>
        </p:xfrm>
        <a:graphic>
          <a:graphicData uri="http://schemas.openxmlformats.org/presentationml/2006/ole">
            <p:oleObj spid="_x0000_s5122" name="Bitmap Image" r:id="rId4" imgW="3809524" imgH="372381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é HIV?</a:t>
            </a:r>
          </a:p>
        </p:txBody>
      </p:sp>
      <p:sp>
        <p:nvSpPr>
          <p:cNvPr id="12291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pt-PT" sz="2400" b="1" dirty="0" smtClean="0"/>
          </a:p>
          <a:p>
            <a:pPr algn="l" eaLnBrk="1" hangingPunct="1"/>
            <a:r>
              <a:rPr lang="pt-PT" sz="2400" b="1" dirty="0" smtClean="0"/>
              <a:t>H</a:t>
            </a:r>
            <a:r>
              <a:rPr lang="pt-PT" sz="2400" dirty="0" smtClean="0"/>
              <a:t> significa </a:t>
            </a:r>
            <a:r>
              <a:rPr lang="pt-PT" sz="2400" b="1" dirty="0" smtClean="0"/>
              <a:t>Humano</a:t>
            </a:r>
            <a:r>
              <a:rPr lang="pt-PT" sz="2400" dirty="0" smtClean="0"/>
              <a:t>, isto quer dizer que o vírus só ataca os seres humanos</a:t>
            </a:r>
          </a:p>
          <a:p>
            <a:pPr algn="l" eaLnBrk="1" hangingPunct="1"/>
            <a:r>
              <a:rPr lang="pt-PT" sz="2400" b="1" dirty="0" smtClean="0"/>
              <a:t>I</a:t>
            </a:r>
            <a:r>
              <a:rPr lang="pt-PT" sz="2400" dirty="0" smtClean="0"/>
              <a:t> significa </a:t>
            </a:r>
            <a:r>
              <a:rPr lang="pt-PT" sz="2400" b="1" dirty="0" smtClean="0"/>
              <a:t>Imunodeficiência</a:t>
            </a:r>
            <a:r>
              <a:rPr lang="pt-PT" sz="2400" dirty="0" smtClean="0"/>
              <a:t>, que quer dizer que o sistema de defesa do organismo não está a funcionar devidamente, está fraco</a:t>
            </a:r>
          </a:p>
          <a:p>
            <a:pPr algn="l" eaLnBrk="1" hangingPunct="1"/>
            <a:r>
              <a:rPr lang="pt-PT" sz="2400" b="1" dirty="0" smtClean="0"/>
              <a:t>V</a:t>
            </a:r>
            <a:r>
              <a:rPr lang="pt-PT" sz="2400" dirty="0" smtClean="0"/>
              <a:t> significa </a:t>
            </a:r>
            <a:r>
              <a:rPr lang="pt-PT" sz="2400" b="1" dirty="0" smtClean="0"/>
              <a:t>Vírus</a:t>
            </a:r>
          </a:p>
        </p:txBody>
      </p:sp>
      <p:pic>
        <p:nvPicPr>
          <p:cNvPr id="12292" name="Picture 9" descr="HIV_solo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2590800"/>
            <a:ext cx="4038600" cy="2994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O HIV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HIV é um retrovírus ou vírus lento</a:t>
            </a:r>
          </a:p>
          <a:p>
            <a:pPr eaLnBrk="1" hangingPunct="1"/>
            <a:r>
              <a:rPr lang="pt-BR" dirty="0" smtClean="0"/>
              <a:t>Longos períodos de incubação</a:t>
            </a:r>
          </a:p>
          <a:p>
            <a:pPr eaLnBrk="1" hangingPunct="1"/>
            <a:r>
              <a:rPr lang="pt-BR" altLang="ja-JP" dirty="0" smtClean="0"/>
              <a:t>Precisa de célula hospedeira para se replicar</a:t>
            </a:r>
          </a:p>
          <a:p>
            <a:pPr eaLnBrk="1" hangingPunct="1"/>
            <a:r>
              <a:rPr lang="pt-BR" altLang="ja-JP" dirty="0" smtClean="0"/>
              <a:t>Há dois tipos de HIV</a:t>
            </a:r>
          </a:p>
          <a:p>
            <a:pPr lvl="1" eaLnBrk="1" hangingPunct="1"/>
            <a:r>
              <a:rPr lang="pt-BR" altLang="ja-JP" dirty="0" smtClean="0">
                <a:ea typeface="MS PGothic" pitchFamily="34" charset="-128"/>
              </a:rPr>
              <a:t>HIV-1</a:t>
            </a:r>
          </a:p>
          <a:p>
            <a:pPr lvl="1" eaLnBrk="1" hangingPunct="1"/>
            <a:r>
              <a:rPr lang="pt-BR" altLang="ja-JP" dirty="0" smtClean="0">
                <a:ea typeface="MS PGothic" pitchFamily="34" charset="-128"/>
              </a:rPr>
              <a:t>HIV-2</a:t>
            </a:r>
          </a:p>
          <a:p>
            <a:pPr eaLnBrk="1" hangingPunct="1"/>
            <a:r>
              <a:rPr lang="pt-BR" altLang="ja-JP" dirty="0" smtClean="0"/>
              <a:t>Em Moçambique, o HIV-1 é o mais frequente</a:t>
            </a:r>
          </a:p>
          <a:p>
            <a:pPr lvl="2" eaLnBrk="1" hangingPunct="1">
              <a:buFont typeface="Wingdings" pitchFamily="2" charset="2"/>
              <a:buNone/>
            </a:pPr>
            <a:endParaRPr lang="pt-BR" dirty="0" smtClean="0"/>
          </a:p>
          <a:p>
            <a:pPr lvl="1" eaLnBrk="1" hangingPunct="1"/>
            <a:endParaRPr lang="pt-BR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IN" dirty="0" err="1" smtClean="0"/>
              <a:t>Ciclo</a:t>
            </a:r>
            <a:r>
              <a:rPr lang="en-IN" dirty="0" smtClean="0"/>
              <a:t> de Vida do HIV</a:t>
            </a:r>
          </a:p>
        </p:txBody>
      </p:sp>
      <p:sp>
        <p:nvSpPr>
          <p:cNvPr id="14339" name="AutoShape 19" descr="detach"/>
          <p:cNvSpPr>
            <a:spLocks noChangeAspect="1" noChangeArrowheads="1"/>
          </p:cNvSpPr>
          <p:nvPr/>
        </p:nvSpPr>
        <p:spPr bwMode="auto">
          <a:xfrm>
            <a:off x="155575" y="46038"/>
            <a:ext cx="11191875" cy="802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0" name="Picture 27" descr="HowHIVworks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27163" y="1371600"/>
            <a:ext cx="6289675" cy="4876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8991600" cy="838200"/>
          </a:xfrm>
        </p:spPr>
        <p:txBody>
          <a:bodyPr/>
          <a:lstStyle/>
          <a:p>
            <a:pPr eaLnBrk="1" hangingPunct="1"/>
            <a:r>
              <a:rPr lang="pt-PT" dirty="0" smtClean="0"/>
              <a:t>Ciclo de Vida do HIV – Passo 1</a:t>
            </a:r>
            <a:endParaRPr lang="pt-BR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4343400" cy="5486400"/>
          </a:xfrm>
        </p:spPr>
        <p:txBody>
          <a:bodyPr/>
          <a:lstStyle/>
          <a:p>
            <a:pPr eaLnBrk="1" hangingPunct="1"/>
            <a:endParaRPr lang="pt-BR" sz="2400" dirty="0" smtClean="0"/>
          </a:p>
          <a:p>
            <a:pPr eaLnBrk="1" hangingPunct="1"/>
            <a:r>
              <a:rPr lang="pt-BR" sz="2400" dirty="0" smtClean="0"/>
              <a:t>Fusão</a:t>
            </a:r>
          </a:p>
          <a:p>
            <a:pPr lvl="1" algn="l" eaLnBrk="1" hangingPunct="1"/>
            <a:r>
              <a:rPr lang="pt-BR" altLang="ja-JP" sz="2000" dirty="0" smtClean="0">
                <a:ea typeface="MS PGothic" pitchFamily="34" charset="-128"/>
              </a:rPr>
              <a:t>Depois de entrar no sangue, fusão do envelope do vírus com a membrana do linfócito T, que é a célula hospedeira, através da molécula CD4+</a:t>
            </a:r>
          </a:p>
          <a:p>
            <a:pPr eaLnBrk="1" hangingPunct="1"/>
            <a:r>
              <a:rPr lang="pt-BR" sz="2400" dirty="0" smtClean="0"/>
              <a:t>Transcrição reversa</a:t>
            </a:r>
          </a:p>
          <a:p>
            <a:pPr lvl="1" eaLnBrk="1" hangingPunct="1"/>
            <a:r>
              <a:rPr lang="pt-BR" altLang="ja-JP" sz="2000" dirty="0" smtClean="0">
                <a:ea typeface="MS PGothic" pitchFamily="34" charset="-128"/>
              </a:rPr>
              <a:t>O RNA do vírus é libertado para o citoplasma da célula</a:t>
            </a:r>
          </a:p>
          <a:p>
            <a:pPr lvl="1" eaLnBrk="1" hangingPunct="1"/>
            <a:r>
              <a:rPr lang="pt-BR" altLang="ja-JP" sz="2000" dirty="0" smtClean="0">
                <a:ea typeface="MS PGothic" pitchFamily="34" charset="-128"/>
              </a:rPr>
              <a:t>Uma enzima do vírus denominada </a:t>
            </a:r>
            <a:r>
              <a:rPr lang="pt-BR" altLang="ja-JP" sz="2000" i="1" dirty="0" smtClean="0">
                <a:ea typeface="MS PGothic" pitchFamily="34" charset="-128"/>
              </a:rPr>
              <a:t>transcriptase reversa</a:t>
            </a:r>
            <a:r>
              <a:rPr lang="pt-BR" altLang="ja-JP" sz="2000" dirty="0" smtClean="0">
                <a:ea typeface="MS PGothic" pitchFamily="34" charset="-128"/>
              </a:rPr>
              <a:t> transforma o material genético RNA em DNA  </a:t>
            </a:r>
            <a:endParaRPr lang="pt-BR" sz="2000" dirty="0" smtClean="0"/>
          </a:p>
        </p:txBody>
      </p:sp>
      <p:pic>
        <p:nvPicPr>
          <p:cNvPr id="15364" name="Picture 4" descr="HIV_micro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181600" y="1981200"/>
            <a:ext cx="3581400" cy="3187700"/>
          </a:xfrm>
        </p:spPr>
      </p:pic>
      <p:sp>
        <p:nvSpPr>
          <p:cNvPr id="15365" name="Text Box 6"/>
          <p:cNvSpPr txBox="1">
            <a:spLocks noChangeArrowheads="1"/>
          </p:cNvSpPr>
          <p:nvPr/>
        </p:nvSpPr>
        <p:spPr bwMode="auto">
          <a:xfrm>
            <a:off x="6148388" y="5181600"/>
            <a:ext cx="26146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pt-PT" sz="1200" i="1" dirty="0"/>
              <a:t>Vírus HIV liga-se ao linfócito CD4+</a:t>
            </a:r>
            <a:r>
              <a:rPr lang="pt-PT" sz="1200" dirty="0"/>
              <a:t>  </a:t>
            </a:r>
            <a:br>
              <a:rPr lang="pt-PT" sz="1200" dirty="0"/>
            </a:br>
            <a:r>
              <a:rPr lang="pt-PT" sz="1200" dirty="0"/>
              <a:t>Fonte: CDC, 1983</a:t>
            </a:r>
            <a:endParaRPr lang="en-IN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Ciclo de Vida do HIV – Passo 2</a:t>
            </a:r>
            <a:endParaRPr lang="pt-BR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Integração</a:t>
            </a:r>
          </a:p>
          <a:p>
            <a:pPr lvl="1" eaLnBrk="1" hangingPunct="1"/>
            <a:r>
              <a:rPr lang="pt-BR" altLang="ja-JP" smtClean="0">
                <a:ea typeface="MS PGothic" pitchFamily="34" charset="-128"/>
              </a:rPr>
              <a:t>O DNA viral recém-formado integra-se no DNA da célula hospedeira por meio da enzima viral chamada </a:t>
            </a:r>
            <a:r>
              <a:rPr lang="pt-BR" altLang="ja-JP" i="1" smtClean="0">
                <a:ea typeface="MS PGothic" pitchFamily="34" charset="-128"/>
              </a:rPr>
              <a:t>integrase, </a:t>
            </a:r>
            <a:r>
              <a:rPr lang="pt-BR" altLang="ja-JP" smtClean="0">
                <a:ea typeface="MS PGothic" pitchFamily="34" charset="-128"/>
              </a:rPr>
              <a:t>o que permite que o HIV “reprograme” a célula humana para criar mais  cópias do vírus</a:t>
            </a:r>
            <a:endParaRPr lang="pt-BR" smtClean="0"/>
          </a:p>
          <a:p>
            <a:pPr eaLnBrk="1" hangingPunct="1"/>
            <a:r>
              <a:rPr lang="pt-BR" smtClean="0"/>
              <a:t>Transcrição</a:t>
            </a:r>
          </a:p>
          <a:p>
            <a:pPr lvl="1" eaLnBrk="1" hangingPunct="1"/>
            <a:r>
              <a:rPr lang="pt-BR" altLang="ja-JP" smtClean="0">
                <a:ea typeface="MS PGothic" pitchFamily="34" charset="-128"/>
              </a:rPr>
              <a:t>As duas cadeias de DNA separam-se, formando uma nova cadeia de RNA viral, chamada </a:t>
            </a:r>
            <a:r>
              <a:rPr lang="pt-BR" altLang="ja-JP" i="1" smtClean="0">
                <a:ea typeface="MS PGothic" pitchFamily="34" charset="-128"/>
              </a:rPr>
              <a:t>RNA mensageiro</a:t>
            </a:r>
            <a:endParaRPr lang="pt-BR" i="1" smtClean="0"/>
          </a:p>
          <a:p>
            <a:pPr eaLnBrk="1" hangingPunct="1"/>
            <a:endParaRPr lang="pt-B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6.0&quot;&gt;&lt;object type=&quot;1&quot; unique_id=&quot;10001&quot;&gt;&lt;object type=&quot;8&quot; unique_id=&quot;10258&quot;&gt;&lt;/object&gt;&lt;object type=&quot;2&quot; unique_id=&quot;10259&quot;&gt;&lt;object type=&quot;3&quot; unique_id=&quot;10260&quot;&gt;&lt;property id=&quot;20148&quot; value=&quot;5&quot;/&gt;&lt;property id=&quot;20300&quot; value=&quot;Slide 1 - &amp;quot;&amp;amp;#x09;         Unidade 1.2&amp;#x0D;&amp;#x0A;&amp;quot;&quot;/&gt;&lt;property id=&quot;20307&quot; value=&quot;448&quot;/&gt;&lt;/object&gt;&lt;object type=&quot;3&quot; unique_id=&quot;10261&quot;&gt;&lt;property id=&quot;20148&quot; value=&quot;5&quot;/&gt;&lt;property id=&quot;20300&quot; value=&quot;Slide 2 - &amp;quot;Introdução&amp;quot;&quot;/&gt;&lt;property id=&quot;20307&quot; value=&quot;381&quot;/&gt;&lt;/object&gt;&lt;object type=&quot;3&quot; unique_id=&quot;10262&quot;&gt;&lt;property id=&quot;20148&quot; value=&quot;5&quot;/&gt;&lt;property id=&quot;20300&quot; value=&quot;Slide 3 - &amp;quot;Objectivos de Aprendizagem&amp;quot;&quot;/&gt;&lt;property id=&quot;20307&quot; value=&quot;399&quot;/&gt;&lt;/object&gt;&lt;object type=&quot;3&quot; unique_id=&quot;10263&quot;&gt;&lt;property id=&quot;20148&quot; value=&quot;5&quot;/&gt;&lt;property id=&quot;20300&quot; value=&quot;Slide 4 - &amp;quot;O Vírus HIV&amp;quot;&quot;/&gt;&lt;property id=&quot;20307&quot; value=&quot;423&quot;/&gt;&lt;/object&gt;&lt;object type=&quot;3&quot; unique_id=&quot;10264&quot;&gt;&lt;property id=&quot;20148&quot; value=&quot;5&quot;/&gt;&lt;property id=&quot;20300&quot; value=&quot;Slide 5 - &amp;quot;O que é HIV?&amp;quot;&quot;/&gt;&lt;property id=&quot;20307&quot; value=&quot;427&quot;/&gt;&lt;/object&gt;&lt;object type=&quot;3&quot; unique_id=&quot;10265&quot;&gt;&lt;property id=&quot;20148&quot; value=&quot;5&quot;/&gt;&lt;property id=&quot;20300&quot; value=&quot;Slide 6 - &amp;quot;O HIV&amp;quot;&quot;/&gt;&lt;property id=&quot;20307&quot; value=&quot;428&quot;/&gt;&lt;/object&gt;&lt;object type=&quot;3&quot; unique_id=&quot;10266&quot;&gt;&lt;property id=&quot;20148&quot; value=&quot;5&quot;/&gt;&lt;property id=&quot;20300&quot; value=&quot;Slide 7 - &amp;quot;Ciclo de Vida do HIV&amp;quot;&quot;/&gt;&lt;property id=&quot;20307&quot; value=&quot;450&quot;/&gt;&lt;/object&gt;&lt;object type=&quot;3&quot; unique_id=&quot;10267&quot;&gt;&lt;property id=&quot;20148&quot; value=&quot;5&quot;/&gt;&lt;property id=&quot;20300&quot; value=&quot;Slide 8 - &amp;quot;Ciclo de Vida do HIV – Passo 1&amp;quot;&quot;/&gt;&lt;property id=&quot;20307&quot; value=&quot;451&quot;/&gt;&lt;/object&gt;&lt;object type=&quot;3&quot; unique_id=&quot;10268&quot;&gt;&lt;property id=&quot;20148&quot; value=&quot;5&quot;/&gt;&lt;property id=&quot;20300&quot; value=&quot;Slide 9 - &amp;quot;Ciclo de Vida do HIV – Passo 2&amp;quot;&quot;/&gt;&lt;property id=&quot;20307&quot; value=&quot;452&quot;/&gt;&lt;/object&gt;&lt;object type=&quot;3&quot; unique_id=&quot;10269&quot;&gt;&lt;property id=&quot;20148&quot; value=&quot;5&quot;/&gt;&lt;property id=&quot;20300&quot; value=&quot;Slide 10 - &amp;quot;Ciclo de Vida do HIV – Passo 3&amp;quot;&quot;/&gt;&lt;property id=&quot;20307&quot; value=&quot;453&quot;/&gt;&lt;/object&gt;&lt;object type=&quot;3&quot; unique_id=&quot;10270&quot;&gt;&lt;property id=&quot;20148&quot; value=&quot;5&quot;/&gt;&lt;property id=&quot;20300&quot; value=&quot;Slide 11 - &amp;quot;Como é Que o HIV Causa Doença? &amp;quot;&quot;/&gt;&lt;property id=&quot;20307&quot; value=&quot;424&quot;/&gt;&lt;/object&gt;&lt;object type=&quot;3&quot; unique_id=&quot;10271&quot;&gt;&lt;property id=&quot;20148&quot; value=&quot;5&quot;/&gt;&lt;property id=&quot;20300&quot; value=&quot;Slide 12 - &amp;quot;O Sistema Imunológico &amp;quot;&quot;/&gt;&lt;property id=&quot;20307&quot; value=&quot;454&quot;/&gt;&lt;/object&gt;&lt;object type=&quot;3&quot; unique_id=&quot;10272&quot;&gt;&lt;property id=&quot;20148&quot; value=&quot;5&quot;/&gt;&lt;property id=&quot;20300&quot; value=&quot;Slide 13 - &amp;quot;Glóbulos Brancos (1)&amp;quot;&quot;/&gt;&lt;property id=&quot;20307&quot; value=&quot;429&quot;/&gt;&lt;/object&gt;&lt;object type=&quot;3&quot; unique_id=&quot;10273&quot;&gt;&lt;property id=&quot;20148&quot; value=&quot;5&quot;/&gt;&lt;property id=&quot;20300&quot; value=&quot;Slide 14 - &amp;quot;Glóbulos Brancos (2)&amp;quot;&quot;/&gt;&lt;property id=&quot;20307&quot; value=&quot;458&quot;/&gt;&lt;/object&gt;&lt;object type=&quot;3&quot; unique_id=&quot;10274&quot;&gt;&lt;property id=&quot;20148&quot; value=&quot;5&quot;/&gt;&lt;property id=&quot;20300&quot; value=&quot;Slide 15 - &amp;quot;Glóbulos Brancos (3)&amp;quot;&quot;/&gt;&lt;property id=&quot;20307&quot; value=&quot;459&quot;/&gt;&lt;/object&gt;&lt;object type=&quot;3&quot; unique_id=&quot;10275&quot;&gt;&lt;property id=&quot;20148&quot; value=&quot;5&quot;/&gt;&lt;property id=&quot;20300&quot; value=&quot;Slide 16 - &amp;quot;Uma Guerra Entre…&amp;quot;&quot;/&gt;&lt;property id=&quot;20307&quot; value=&quot;426&quot;/&gt;&lt;/object&gt;&lt;object type=&quot;3&quot; unique_id=&quot;10276&quot;&gt;&lt;property id=&quot;20148&quot; value=&quot;5&quot;/&gt;&lt;property id=&quot;20300&quot; value=&quot;Slide 17 - &amp;quot;O Sistema Imunológico de um Adulto &amp;quot;&quot;/&gt;&lt;property id=&quot;20307&quot; value=&quot;432&quot;/&gt;&lt;/object&gt;&lt;object type=&quot;3&quot; unique_id=&quot;10277&quot;&gt;&lt;property id=&quot;20148&quot; value=&quot;5&quot;/&gt;&lt;property id=&quot;20300&quot; value=&quot;Slide 18&quot;/&gt;&lt;property id=&quot;20307&quot; value=&quot;449&quot;/&gt;&lt;/object&gt;&lt;object type=&quot;3&quot; unique_id=&quot;10278&quot;&gt;&lt;property id=&quot;20148&quot; value=&quot;5&quot;/&gt;&lt;property id=&quot;20300&quot; value=&quot;Slide 19 - &amp;quot;História Natural da Infecção pelo HIV (1)&amp;quot;&quot;/&gt;&lt;property id=&quot;20307&quot; value=&quot;455&quot;/&gt;&lt;/object&gt;&lt;object type=&quot;3&quot; unique_id=&quot;10279&quot;&gt;&lt;property id=&quot;20148&quot; value=&quot;5&quot;/&gt;&lt;property id=&quot;20300&quot; value=&quot;Slide 20 - &amp;quot;História Natural da Infecção pelo HIV (2):&amp;#x0D;&amp;#x0A;Janela Imunológica e Teste Rápido de HIV &amp;quot;&quot;/&gt;&lt;property id=&quot;20307&quot; value=&quot;456&quot;/&gt;&lt;/object&gt;&lt;object type=&quot;3&quot; unique_id=&quot;10280&quot;&gt;&lt;property id=&quot;20148&quot; value=&quot;5&quot;/&gt;&lt;property id=&quot;20300&quot; value=&quot;Slide 21 - &amp;quot;Discussão&amp;quot;&quot;/&gt;&lt;property id=&quot;20307&quot; value=&quot;444&quot;/&gt;&lt;/object&gt;&lt;object type=&quot;3&quot; unique_id=&quot;10281&quot;&gt;&lt;property id=&quot;20148&quot; value=&quot;5&quot;/&gt;&lt;property id=&quot;20300&quot; value=&quot;Slide 22 - &amp;quot;O que é SIDA?&amp;quot;&quot;/&gt;&lt;property id=&quot;20307&quot; value=&quot;439&quot;/&gt;&lt;/object&gt;&lt;object type=&quot;3&quot; unique_id=&quot;10282&quot;&gt;&lt;property id=&quot;20148&quot; value=&quot;5&quot;/&gt;&lt;property id=&quot;20300&quot; value=&quot;Slide 23 - &amp;quot;Como o HIV Causa o SIDA&amp;quot;&quot;/&gt;&lt;property id=&quot;20307&quot; value=&quot;440&quot;/&gt;&lt;/object&gt;&lt;object type=&quot;3&quot; unique_id=&quot;10283&quot;&gt;&lt;property id=&quot;20148&quot; value=&quot;5&quot;/&gt;&lt;property id=&quot;20300&quot; value=&quot;Slide 24 - &amp;quot;Possibilidade de Mudar a História Natural da Infecção pelo HIV&amp;quot;&quot;/&gt;&lt;property id=&quot;20307&quot; value=&quot;363&quot;/&gt;&lt;/object&gt;&lt;object type=&quot;3&quot; unique_id=&quot;10284&quot;&gt;&lt;property id=&quot;20148&quot; value=&quot;5&quot;/&gt;&lt;property id=&quot;20300&quot; value=&quot;Slide 25 - &amp;quot;Principais  Modos  de Transmissão do HIV&amp;quot;&quot;/&gt;&lt;property id=&quot;20307&quot; value=&quot;397&quot;/&gt;&lt;/object&gt;&lt;object type=&quot;3&quot; unique_id=&quot;10285&quot;&gt;&lt;property id=&quot;20148&quot; value=&quot;5&quot;/&gt;&lt;property id=&quot;20300&quot; value=&quot;Slide 26 - &amp;quot;Discussão: Mitos sobre a Transmissão do HIV&amp;quot;&quot;/&gt;&lt;property id=&quot;20307&quot; value=&quot;408&quot;/&gt;&lt;/object&gt;&lt;object type=&quot;3&quot; unique_id=&quot;10286&quot;&gt;&lt;property id=&quot;20148&quot; value=&quot;5&quot;/&gt;&lt;property id=&quot;20300&quot; value=&quot;Slide 27 - &amp;quot;Métodos para a Prevenção da Transmissão do HIV&amp;quot;&quot;/&gt;&lt;property id=&quot;20307&quot; value=&quot;457&quot;/&gt;&lt;/object&gt;&lt;object type=&quot;3&quot; unique_id=&quot;10287&quot;&gt;&lt;property id=&quot;20148&quot; value=&quot;5&quot;/&gt;&lt;property id=&quot;20300&quot; value=&quot;Slide 28 - &amp;quot;Demonstração: Uso de Preservativos&amp;quot;&quot;/&gt;&lt;property id=&quot;20307&quot; value=&quot;409&quot;/&gt;&lt;/object&gt;&lt;object type=&quot;3&quot; unique_id=&quot;10288&quot;&gt;&lt;property id=&quot;20148&quot; value=&quot;5&quot;/&gt;&lt;property id=&quot;20300&quot; value=&quot;Slide 29 - &amp;quot;O Papel do TM no Controlo da Infecção pelo HIV na Comunidade&amp;quot;&quot;/&gt;&lt;property id=&quot;20307&quot; value=&quot;264&quot;/&gt;&lt;/object&gt;&lt;object type=&quot;3&quot; unique_id=&quot;10289&quot;&gt;&lt;property id=&quot;20148&quot; value=&quot;5&quot;/&gt;&lt;property id=&quot;20300&quot; value=&quot;Slide 30 - &amp;quot;Condicionantes para as Condutas de Risco na Comunidade&amp;quot;&quot;/&gt;&lt;property id=&quot;20307&quot; value=&quot;401&quot;/&gt;&lt;/object&gt;&lt;object type=&quot;3&quot; unique_id=&quot;10290&quot;&gt;&lt;property id=&quot;20148&quot; value=&quot;5&quot;/&gt;&lt;property id=&quot;20300&quot; value=&quot;Slide 31 - &amp;quot;Actividade: Dramatização&amp;quot;&quot;/&gt;&lt;property id=&quot;20307&quot; value=&quot;405&quot;/&gt;&lt;/object&gt;&lt;object type=&quot;3&quot; unique_id=&quot;10291&quot;&gt;&lt;property id=&quot;20148&quot; value=&quot;5&quot;/&gt;&lt;property id=&quot;20300&quot; value=&quot;Slide 32 - &amp;quot;Considerações&amp;quot;&quot;/&gt;&lt;property id=&quot;20307&quot; value=&quot;404&quot;/&gt;&lt;/object&gt;&lt;/object&gt;&lt;/object&gt;&lt;/database&gt;"/>
</p:tagLst>
</file>

<file path=ppt/theme/theme1.xml><?xml version="1.0" encoding="utf-8"?>
<a:theme xmlns:a="http://schemas.openxmlformats.org/drawingml/2006/main" name="TBOI Landscape Draft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9825</TotalTime>
  <Words>2171</Words>
  <Application>Microsoft Office PowerPoint</Application>
  <PresentationFormat>On-screen Show (4:3)</PresentationFormat>
  <Paragraphs>276</Paragraphs>
  <Slides>32</Slides>
  <Notes>32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TBOI Landscape Draft</vt:lpstr>
      <vt:lpstr>1_TBOI Landscape Draft</vt:lpstr>
      <vt:lpstr>Bitmap Image</vt:lpstr>
      <vt:lpstr>CorelDRAW</vt:lpstr>
      <vt:lpstr>          Unidade 1.2 </vt:lpstr>
      <vt:lpstr>Introdução</vt:lpstr>
      <vt:lpstr>Objectivos de Aprendizagem</vt:lpstr>
      <vt:lpstr>O Vírus HIV</vt:lpstr>
      <vt:lpstr>O que é HIV?</vt:lpstr>
      <vt:lpstr>O HIV</vt:lpstr>
      <vt:lpstr>Ciclo de Vida do HIV</vt:lpstr>
      <vt:lpstr>Ciclo de Vida do HIV – Passo 1</vt:lpstr>
      <vt:lpstr>Ciclo de Vida do HIV – Passo 2</vt:lpstr>
      <vt:lpstr>Ciclo de Vida do HIV – Passo 3</vt:lpstr>
      <vt:lpstr>Como é Que o HIV Causa Doença? </vt:lpstr>
      <vt:lpstr>O Sistema Imunológico </vt:lpstr>
      <vt:lpstr>Glóbulos Brancos (1)</vt:lpstr>
      <vt:lpstr>Glóbulos Brancos (2)</vt:lpstr>
      <vt:lpstr>Glóbulos Brancos (3)</vt:lpstr>
      <vt:lpstr>Uma Guerra Entre…</vt:lpstr>
      <vt:lpstr>O Sistema Imunológico de um Adulto </vt:lpstr>
      <vt:lpstr>Slide 18</vt:lpstr>
      <vt:lpstr>História Natural da Infecção pelo HIV (1)</vt:lpstr>
      <vt:lpstr>História Natural da Infecção pelo HIV (2): Janela Imunológica e Teste Rápido de HIV </vt:lpstr>
      <vt:lpstr>Discussão</vt:lpstr>
      <vt:lpstr>O que é SIDA?</vt:lpstr>
      <vt:lpstr>Como o HIV Causa o SIDA</vt:lpstr>
      <vt:lpstr>Possibilidade de Mudar a História Natural da Infecção pelo HIV</vt:lpstr>
      <vt:lpstr>Principais  Modos  de Transmissão do HIV</vt:lpstr>
      <vt:lpstr>Discussão: Mitos sobre a Transmissão do HIV</vt:lpstr>
      <vt:lpstr>Métodos para a Prevenção da Transmissão do HIV</vt:lpstr>
      <vt:lpstr>Demonstração: Uso de Preservativos</vt:lpstr>
      <vt:lpstr>O Papel do TM no Controlo da Infecção pelo HIV na Comunidade</vt:lpstr>
      <vt:lpstr>Condicionantes para as Condutas de Risco na Comunidade</vt:lpstr>
      <vt:lpstr>Actividade: Dramatização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4</dc:title>
  <dc:creator>Pilar Martínez</dc:creator>
  <cp:lastModifiedBy>pilarm</cp:lastModifiedBy>
  <cp:revision>908</cp:revision>
  <dcterms:created xsi:type="dcterms:W3CDTF">2007-08-21T13:52:04Z</dcterms:created>
  <dcterms:modified xsi:type="dcterms:W3CDTF">2013-02-20T15:50:43Z</dcterms:modified>
</cp:coreProperties>
</file>