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80" r:id="rId1"/>
    <p:sldMasterId id="2147483692" r:id="rId2"/>
  </p:sldMasterIdLst>
  <p:notesMasterIdLst>
    <p:notesMasterId r:id="rId43"/>
  </p:notesMasterIdLst>
  <p:handoutMasterIdLst>
    <p:handoutMasterId r:id="rId44"/>
  </p:handoutMasterIdLst>
  <p:sldIdLst>
    <p:sldId id="256" r:id="rId3"/>
    <p:sldId id="381" r:id="rId4"/>
    <p:sldId id="399" r:id="rId5"/>
    <p:sldId id="437" r:id="rId6"/>
    <p:sldId id="421" r:id="rId7"/>
    <p:sldId id="415" r:id="rId8"/>
    <p:sldId id="350" r:id="rId9"/>
    <p:sldId id="414" r:id="rId10"/>
    <p:sldId id="422" r:id="rId11"/>
    <p:sldId id="423" r:id="rId12"/>
    <p:sldId id="424" r:id="rId13"/>
    <p:sldId id="425" r:id="rId14"/>
    <p:sldId id="426" r:id="rId15"/>
    <p:sldId id="427" r:id="rId16"/>
    <p:sldId id="428" r:id="rId17"/>
    <p:sldId id="416" r:id="rId18"/>
    <p:sldId id="363" r:id="rId19"/>
    <p:sldId id="396" r:id="rId20"/>
    <p:sldId id="429" r:id="rId21"/>
    <p:sldId id="417" r:id="rId22"/>
    <p:sldId id="430" r:id="rId23"/>
    <p:sldId id="370" r:id="rId24"/>
    <p:sldId id="431" r:id="rId25"/>
    <p:sldId id="418" r:id="rId26"/>
    <p:sldId id="433" r:id="rId27"/>
    <p:sldId id="434" r:id="rId28"/>
    <p:sldId id="408" r:id="rId29"/>
    <p:sldId id="369" r:id="rId30"/>
    <p:sldId id="407" r:id="rId31"/>
    <p:sldId id="419" r:id="rId32"/>
    <p:sldId id="435" r:id="rId33"/>
    <p:sldId id="387" r:id="rId34"/>
    <p:sldId id="402" r:id="rId35"/>
    <p:sldId id="404" r:id="rId36"/>
    <p:sldId id="409" r:id="rId37"/>
    <p:sldId id="410" r:id="rId38"/>
    <p:sldId id="411" r:id="rId39"/>
    <p:sldId id="436" r:id="rId40"/>
    <p:sldId id="412" r:id="rId41"/>
    <p:sldId id="413" r:id="rId42"/>
  </p:sldIdLst>
  <p:sldSz cx="9144000" cy="6858000" type="screen4x3"/>
  <p:notesSz cx="7010400" cy="9296400"/>
  <p:custDataLst>
    <p:tags r:id="rId45"/>
  </p:custData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ar" initials="m" lastIdx="1" clrIdx="0"/>
  <p:cmAuthor id="1" name="pilarm" initials="p" lastIdx="8" clrIdx="1"/>
  <p:cmAuthor id="2" name="Bibi Aly (ICAP Central)" initials="BA(C" lastIdx="1" clrIdx="2"/>
  <p:cmAuthor id="3" name="Catarina Mboa" initials="CM" lastIdx="3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29" autoAdjust="0"/>
    <p:restoredTop sz="85271" autoAdjust="0"/>
  </p:normalViewPr>
  <p:slideViewPr>
    <p:cSldViewPr>
      <p:cViewPr>
        <p:scale>
          <a:sx n="54" d="100"/>
          <a:sy n="54" d="100"/>
        </p:scale>
        <p:origin x="-1878" y="-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4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Relationship Id="rId48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9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</a:defRPr>
            </a:lvl1pPr>
          </a:lstStyle>
          <a:p>
            <a:pPr>
              <a:defRPr/>
            </a:pPr>
            <a:fld id="{E902902A-7B0E-4DBD-A474-16034BA9BA12}" type="datetimeFigureOut">
              <a:rPr lang="pt-PT"/>
              <a:pPr>
                <a:defRPr/>
              </a:pPr>
              <a:t>07-03-2013</a:t>
            </a:fld>
            <a:endParaRPr lang="pt-PT"/>
          </a:p>
        </p:txBody>
      </p:sp>
      <p:sp>
        <p:nvSpPr>
          <p:cNvPr id="228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8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28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9" y="8829968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</a:defRPr>
            </a:lvl1pPr>
          </a:lstStyle>
          <a:p>
            <a:pPr>
              <a:defRPr/>
            </a:pPr>
            <a:fld id="{8BC63310-8901-414F-A9D0-7C5AAAA0B2E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8534537-B725-4904-B075-7428EBB1186A}" type="datetimeFigureOut">
              <a:rPr lang="es-ES"/>
              <a:pPr>
                <a:defRPr/>
              </a:pPr>
              <a:t>07/03/2013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x-non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s-E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482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26AB1AEC-B320-4E91-A0C0-EDE9237F997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dirty="0" smtClean="0">
              <a:latin typeface="Calibri" pitchFamily="34" charset="0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ADD25A3-5570-4102-AE5A-C30CEF3D813A}" type="slidenum">
              <a:rPr lang="es-ES" smtClean="0"/>
              <a:pPr/>
              <a:t>1</a:t>
            </a:fld>
            <a:endParaRPr lang="es-E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af-ZA" smtClean="0">
              <a:latin typeface="Geneva"/>
            </a:endParaRP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479E3277-B33A-4C69-986C-8D1E939DA60B}" type="slidenum">
              <a:rPr lang="es-ES" smtClean="0"/>
              <a:pPr>
                <a:defRPr/>
              </a:pPr>
              <a:t>13</a:t>
            </a:fld>
            <a:endParaRPr lang="es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latin typeface="Geneva"/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827555E9-EC2F-4CC6-BCCF-C2D97CE82B54}" type="slidenum">
              <a:rPr lang="es-ES" smtClean="0"/>
              <a:pPr>
                <a:defRPr/>
              </a:pPr>
              <a:t>15</a:t>
            </a:fld>
            <a:endParaRPr lang="es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f-ZA" b="1" dirty="0" smtClean="0"/>
              <a:t>Instruções</a:t>
            </a:r>
            <a:r>
              <a:rPr lang="af-ZA" b="1" baseline="0" dirty="0" smtClean="0"/>
              <a:t> para o docente:</a:t>
            </a:r>
          </a:p>
          <a:p>
            <a:pPr>
              <a:buFont typeface="Arial" pitchFamily="34" charset="0"/>
              <a:buChar char="•"/>
            </a:pPr>
            <a:r>
              <a:rPr lang="af-ZA" b="0" baseline="0" dirty="0" smtClean="0"/>
              <a:t>Peça aos participantes para consultarem a folha de </a:t>
            </a:r>
            <a:r>
              <a:rPr lang="pt-PT" b="0" baseline="0" dirty="0" smtClean="0"/>
              <a:t>exercícios da unidade 1.3  “</a:t>
            </a:r>
            <a:r>
              <a:rPr lang="pt-PT" sz="1200" dirty="0" smtClean="0"/>
              <a:t>Benefícios e Barreiras para o Aconselhamento e Testagem para o HIV” </a:t>
            </a:r>
            <a:r>
              <a:rPr lang="pt-PT" b="0" baseline="0" dirty="0" smtClean="0"/>
              <a:t>do Caderno de Exercícios</a:t>
            </a:r>
            <a:endParaRPr lang="af-ZA" b="0" baseline="0" dirty="0" smtClean="0"/>
          </a:p>
          <a:p>
            <a:pPr>
              <a:buFont typeface="Arial" pitchFamily="34" charset="0"/>
              <a:buChar char="•"/>
            </a:pPr>
            <a:r>
              <a:rPr lang="af-ZA" baseline="0" dirty="0" smtClean="0"/>
              <a:t>Consulte as instruções na Folha de Exercício a seguir para realizar a actividade.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17</a:t>
            </a:fld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18</a:t>
            </a:fld>
            <a:endParaRPr lang="es-E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12338F3-1449-4AC8-B7F1-873029BA8822}" type="slidenum">
              <a:rPr lang="es-ES" smtClean="0"/>
              <a:pPr>
                <a:defRPr/>
              </a:pPr>
              <a:t>19</a:t>
            </a:fld>
            <a:endParaRPr lang="es-E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20</a:t>
            </a:fld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f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21</a:t>
            </a:fld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Instru</a:t>
            </a:r>
            <a:r>
              <a:rPr lang="pt-BR" b="1" dirty="0" smtClean="0"/>
              <a:t>ções</a:t>
            </a:r>
            <a:r>
              <a:rPr lang="pt-BR" b="1" baseline="0" dirty="0" smtClean="0"/>
              <a:t> para o docente:</a:t>
            </a:r>
          </a:p>
          <a:p>
            <a:r>
              <a:rPr lang="pt-BR" baseline="0" dirty="0" smtClean="0"/>
              <a:t>Peça aos participantes para consultarem a unidade 1.3 do Manual de Referência.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22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f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CE8BF78-6277-48E8-B422-4EBADED14FDF}" type="slidenum">
              <a:rPr lang="es-ES" smtClean="0"/>
              <a:pPr>
                <a:defRPr/>
              </a:pPr>
              <a:t>23</a:t>
            </a:fld>
            <a:endParaRPr lang="es-E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24</a:t>
            </a:fld>
            <a:endParaRPr lang="es-E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E13CDA7-83B1-4B18-9569-13E5137AF7D3}" type="slidenum">
              <a:rPr lang="es-ES" smtClean="0"/>
              <a:pPr>
                <a:defRPr/>
              </a:pPr>
              <a:t>25</a:t>
            </a:fld>
            <a:endParaRPr lang="es-E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1484A281-FB73-49F3-9FF5-3A669BAEBCC7}" type="slidenum">
              <a:rPr lang="es-ES" smtClean="0"/>
              <a:pPr>
                <a:defRPr/>
              </a:pPr>
              <a:t>26</a:t>
            </a:fld>
            <a:endParaRPr lang="es-E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27</a:t>
            </a:fld>
            <a:endParaRPr lang="es-E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28</a:t>
            </a:fld>
            <a:endParaRPr lang="es-E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PT" sz="1200" b="1" i="0" kern="1200" dirty="0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Instruções</a:t>
            </a:r>
            <a:r>
              <a:rPr lang="pt-PT" sz="1200" b="1" i="0" kern="1200" baseline="0" dirty="0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 para o docente:</a:t>
            </a:r>
          </a:p>
          <a:p>
            <a:pPr>
              <a:buFont typeface="Arial" pitchFamily="34" charset="0"/>
              <a:buNone/>
            </a:pPr>
            <a:r>
              <a:rPr lang="pt-PT" sz="1200" i="0" kern="1200" baseline="0" dirty="0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Promova uma discussão em plenária a partir das perguntas do slide.</a:t>
            </a:r>
          </a:p>
          <a:p>
            <a:pPr>
              <a:buFont typeface="Arial" pitchFamily="34" charset="0"/>
              <a:buNone/>
            </a:pPr>
            <a:r>
              <a:rPr lang="pt-PT" sz="1200" i="0" kern="1200" baseline="0" dirty="0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Ap</a:t>
            </a:r>
            <a:r>
              <a:rPr lang="pt-BR" sz="1200" i="0" kern="1200" baseline="0" dirty="0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ós a discussão pergunte como deve </a:t>
            </a:r>
            <a:r>
              <a:rPr lang="pt-BR" sz="1200" i="0" kern="1200" baseline="0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ser feito o </a:t>
            </a:r>
            <a:r>
              <a:rPr lang="pt-BR" sz="1200" i="0" kern="1200" baseline="0" dirty="0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aconselhamento dos casais discordantes.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29</a:t>
            </a:fld>
            <a:endParaRPr lang="es-E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30</a:t>
            </a:fld>
            <a:endParaRPr lang="es-E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5334B720-8179-4F7C-96B9-EACCA7D28939}" type="slidenum">
              <a:rPr lang="es-ES" smtClean="0"/>
              <a:pPr>
                <a:defRPr/>
              </a:pPr>
              <a:t>31</a:t>
            </a:fld>
            <a:endParaRPr lang="es-E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af-ZA" dirty="0" smtClean="0"/>
          </a:p>
          <a:p>
            <a:endParaRPr lang="af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32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3</a:t>
            </a:fld>
            <a:endParaRPr lang="es-E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Instruções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para</a:t>
            </a:r>
            <a:r>
              <a:rPr lang="en-US" b="1" baseline="0" dirty="0" smtClean="0"/>
              <a:t> o </a:t>
            </a:r>
            <a:r>
              <a:rPr lang="en-US" b="1" baseline="0" dirty="0" err="1" smtClean="0"/>
              <a:t>docente</a:t>
            </a:r>
            <a:r>
              <a:rPr lang="en-US" b="1" baseline="0" dirty="0" smtClean="0"/>
              <a:t>:</a:t>
            </a:r>
          </a:p>
          <a:p>
            <a:pPr>
              <a:buFont typeface="Arial" pitchFamily="34" charset="0"/>
              <a:buNone/>
            </a:pPr>
            <a:r>
              <a:rPr lang="pt-BR" baseline="0" dirty="0" smtClean="0"/>
              <a:t>Peça aos participantes para consultarem os factores que afectam a adesão na Unidade 1.2 do Manual de Referência.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33</a:t>
            </a:fld>
            <a:endParaRPr lang="es-E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34</a:t>
            </a:fld>
            <a:endParaRPr lang="es-E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35</a:t>
            </a:fld>
            <a:endParaRPr lang="es-E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36</a:t>
            </a:fld>
            <a:endParaRPr lang="es-E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37</a:t>
            </a:fld>
            <a:endParaRPr lang="es-E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38</a:t>
            </a:fld>
            <a:endParaRPr lang="es-E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39</a:t>
            </a:fld>
            <a:endParaRPr lang="es-E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40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4</a:t>
            </a:fld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Instruções</a:t>
            </a:r>
            <a:r>
              <a:rPr lang="pt-BR" b="1" baseline="0" dirty="0" smtClean="0"/>
              <a:t> para o docente:</a:t>
            </a:r>
          </a:p>
          <a:p>
            <a:pPr>
              <a:buFont typeface="Arial" pitchFamily="34" charset="0"/>
              <a:buChar char="•"/>
            </a:pPr>
            <a:r>
              <a:rPr lang="pt-BR" baseline="0" dirty="0" smtClean="0"/>
              <a:t>Promova uma discussão em plenária com base na pergunta do slide.</a:t>
            </a:r>
          </a:p>
          <a:p>
            <a:pPr>
              <a:buFont typeface="Arial" pitchFamily="34" charset="0"/>
              <a:buChar char="•"/>
            </a:pPr>
            <a:r>
              <a:rPr lang="pt-BR" baseline="0" dirty="0" smtClean="0"/>
              <a:t>O objectivo dessa discussão é alertar aos formandos que o </a:t>
            </a:r>
            <a:r>
              <a:rPr lang="pt-BR" b="1" baseline="0" dirty="0" smtClean="0"/>
              <a:t>aconselhamento não é dar conselhos</a:t>
            </a:r>
            <a:r>
              <a:rPr lang="pt-BR" b="0" baseline="0" dirty="0" smtClean="0"/>
              <a:t>, </a:t>
            </a:r>
            <a:r>
              <a:rPr lang="pt-PT" b="0" baseline="0" dirty="0" smtClean="0"/>
              <a:t>mas</a:t>
            </a:r>
            <a:r>
              <a:rPr lang="pt-BR" baseline="0" dirty="0" smtClean="0"/>
              <a:t> sim orientar e guiar o paciente para fazer as suas próprias escolhas.</a:t>
            </a:r>
          </a:p>
          <a:p>
            <a:pPr>
              <a:buFont typeface="Arial" pitchFamily="34" charset="0"/>
              <a:buChar char="•"/>
            </a:pPr>
            <a:r>
              <a:rPr lang="pt-BR" baseline="0" dirty="0" smtClean="0"/>
              <a:t>As diferenças entre os dois conceitos serão apresentadas nos próximos dois slides.</a:t>
            </a:r>
          </a:p>
          <a:p>
            <a:pPr>
              <a:buFont typeface="Arial" pitchFamily="34" charset="0"/>
              <a:buChar char="•"/>
            </a:pPr>
            <a:endParaRPr lang="pt-BR" baseline="0" dirty="0" smtClean="0"/>
          </a:p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7</a:t>
            </a:fld>
            <a:endParaRPr lang="es-E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B1AEC-B320-4E91-A0C0-EDE9237F997F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latin typeface="Geneva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422173D3-C820-47D4-A878-809CAE2B4E8B}" type="slidenum">
              <a:rPr lang="es-ES" smtClean="0"/>
              <a:pPr>
                <a:defRPr/>
              </a:pPr>
              <a:t>9</a:t>
            </a:fld>
            <a:endParaRPr lang="es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af-ZA" b="1" dirty="0" smtClean="0"/>
              <a:t>Instruções</a:t>
            </a:r>
            <a:r>
              <a:rPr lang="af-ZA" b="1" baseline="0" dirty="0" smtClean="0"/>
              <a:t> para o docente: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f-ZA" b="0" baseline="0" dirty="0" smtClean="0"/>
              <a:t>Peça aos participantes para consultarem a folha de </a:t>
            </a:r>
            <a:r>
              <a:rPr lang="pt-PT" b="0" baseline="0" dirty="0" smtClean="0"/>
              <a:t>exercícios da unidade 1.3 “</a:t>
            </a:r>
            <a:r>
              <a:rPr lang="pt-PT" sz="1200" dirty="0" smtClean="0"/>
              <a:t>Atitudes sobre a Confidencialidade” </a:t>
            </a:r>
            <a:r>
              <a:rPr lang="pt-PT" b="0" baseline="0" dirty="0" smtClean="0"/>
              <a:t>do Caderno de Exercícios</a:t>
            </a:r>
            <a:endParaRPr lang="af-ZA" b="0" baseline="0" dirty="0" smtClean="0"/>
          </a:p>
          <a:p>
            <a:pPr>
              <a:buFont typeface="Arial" pitchFamily="34" charset="0"/>
              <a:buNone/>
            </a:pPr>
            <a:r>
              <a:rPr lang="af-ZA" baseline="0" dirty="0" smtClean="0"/>
              <a:t>Consulte as instruções na Folha de Exercício a seguir para realizar a actividade.</a:t>
            </a:r>
          </a:p>
          <a:p>
            <a:pPr>
              <a:buFont typeface="Arial" pitchFamily="34" charset="0"/>
              <a:buNone/>
            </a:pPr>
            <a:endParaRPr lang="pt-PT" dirty="0" smtClean="0">
              <a:latin typeface="Calibri" pitchFamily="34" charset="0"/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AD245A1-A5E9-4698-92A0-DF1A7D0FA0DB}" type="slidenum">
              <a:rPr lang="es-ES" smtClean="0"/>
              <a:pPr/>
              <a:t>10</a:t>
            </a:fld>
            <a:endParaRPr lang="es-E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Click to edit Master title style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t-PT"/>
              <a:t>Click to edit Master subtitle style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23D1501D-C516-42CE-B0B4-D54E51725D62}" type="slidenum">
              <a:rPr lang="en-US" sz="120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144392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sp>
        <p:nvSpPr>
          <p:cNvPr id="10" name="Line 4"/>
          <p:cNvSpPr>
            <a:spLocks noChangeShapeType="1"/>
          </p:cNvSpPr>
          <p:nvPr userDrawn="1"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1" name="Line 5"/>
          <p:cNvSpPr>
            <a:spLocks noChangeShapeType="1"/>
          </p:cNvSpPr>
          <p:nvPr userDrawn="1"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2" name="Line 6"/>
          <p:cNvSpPr>
            <a:spLocks noChangeShapeType="1"/>
          </p:cNvSpPr>
          <p:nvPr userDrawn="1"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pic>
        <p:nvPicPr>
          <p:cNvPr id="287753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543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title style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dirty="0" smtClean="0"/>
              <a:t>Click to edit Master text styles</a:t>
            </a:r>
          </a:p>
          <a:p>
            <a:pPr lvl="1"/>
            <a:r>
              <a:rPr lang="pt-PT" dirty="0" smtClean="0"/>
              <a:t>Second level</a:t>
            </a:r>
          </a:p>
          <a:p>
            <a:pPr lvl="2"/>
            <a:r>
              <a:rPr lang="pt-PT" dirty="0" smtClean="0"/>
              <a:t>Third level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D29C9D46-3726-4E6E-94C4-EA81F4D282ED}" type="slidenum">
              <a:rPr lang="en-US" sz="120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44392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pic>
        <p:nvPicPr>
          <p:cNvPr id="286728" name="Object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 userDrawn="1"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just" rtl="0" fontAlgn="base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fontAlgn="base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just" rtl="0" fontAlgn="base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title style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73D3A694-45D9-4C56-99B0-28C1F76CF60F}" type="slidenum">
              <a:rPr lang="en-US" sz="120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144392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pic>
        <p:nvPicPr>
          <p:cNvPr id="288773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6800" y="2819400"/>
            <a:ext cx="7772400" cy="1470025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pt-BR" sz="4000" dirty="0" smtClean="0"/>
              <a:t>Unidade 1.3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PT" dirty="0" smtClean="0"/>
              <a:t> Aconselhamento, Testagem e Adesão</a:t>
            </a:r>
            <a:r>
              <a:rPr lang="pt-BR" dirty="0" smtClean="0">
                <a:solidFill>
                  <a:srgbClr val="FF3300"/>
                </a:solidFill>
              </a:rPr>
              <a:t/>
            </a:r>
            <a:br>
              <a:rPr lang="pt-BR" dirty="0" smtClean="0">
                <a:solidFill>
                  <a:srgbClr val="FF3300"/>
                </a:solidFill>
              </a:rPr>
            </a:br>
            <a:r>
              <a:rPr lang="pt-PT" dirty="0" smtClean="0">
                <a:solidFill>
                  <a:srgbClr val="FF3300"/>
                </a:solidFill>
              </a:rPr>
              <a:t/>
            </a:r>
            <a:br>
              <a:rPr lang="pt-PT" dirty="0" smtClean="0">
                <a:solidFill>
                  <a:srgbClr val="FF3300"/>
                </a:solidFill>
              </a:rPr>
            </a:br>
            <a:endParaRPr lang="af-ZA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Actividade: Confidencialidade</a:t>
            </a:r>
          </a:p>
        </p:txBody>
      </p:sp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495800"/>
          </a:xfrm>
        </p:spPr>
        <p:txBody>
          <a:bodyPr/>
          <a:lstStyle/>
          <a:p>
            <a:r>
              <a:rPr lang="pt-PT" sz="3200" b="1" dirty="0" smtClean="0"/>
              <a:t>Folha de Exercícios </a:t>
            </a:r>
            <a:r>
              <a:rPr lang="pt-PT" sz="3200" dirty="0" smtClean="0"/>
              <a:t>– Atitudes sobre a Confidencialidade</a:t>
            </a:r>
          </a:p>
          <a:p>
            <a:endParaRPr lang="pt-PT" sz="3200" dirty="0" smtClean="0"/>
          </a:p>
          <a:p>
            <a:r>
              <a:rPr lang="pt-PT" sz="3200" b="1" dirty="0" smtClean="0"/>
              <a:t>Pontos para Discussão:</a:t>
            </a:r>
          </a:p>
          <a:p>
            <a:pPr lvl="1">
              <a:buFont typeface="Wingdings" pitchFamily="2" charset="2"/>
              <a:buChar char="ü"/>
            </a:pPr>
            <a:r>
              <a:rPr lang="pt-PT" sz="3000" dirty="0" smtClean="0"/>
              <a:t>Confidencialidade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Confidencialidade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A confidencialidade significa que nenhuma pessoa deve conhecer o resultado do teste do HIV a não ser que a própria pessoa testada assim o deseje. </a:t>
            </a:r>
            <a:endParaRPr lang="en-US" dirty="0" smtClean="0"/>
          </a:p>
          <a:p>
            <a:r>
              <a:rPr lang="pt-PT" dirty="0" smtClean="0"/>
              <a:t>A confidencialidade entre o utente e o conselheiro é um elemento fundamental no contexto do HIV. Devido ao estigma e ao medo da discriminação, o utente vai precisar de alguém com conhecimentos para poder falar sem receio. 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f-ZA" dirty="0" smtClean="0"/>
              <a:t>Aconselhamento e Testagem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Introdução (1)</a:t>
            </a:r>
            <a:endParaRPr lang="af-ZA" dirty="0" smtClean="0"/>
          </a:p>
        </p:txBody>
      </p:sp>
      <p:sp>
        <p:nvSpPr>
          <p:cNvPr id="1536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eaLnBrk="1" hangingPunct="1">
              <a:lnSpc>
                <a:spcPct val="150000"/>
              </a:lnSpc>
              <a:buClrTx/>
            </a:pPr>
            <a:r>
              <a:rPr lang="pt-PT" sz="3200" dirty="0" smtClean="0"/>
              <a:t>Actualmente, o teste para HIV em Moçambique é realizado em quase todo o país. O conhecimento do resultado deste teste é imprescindível na hora de tomar decisões.</a:t>
            </a:r>
          </a:p>
          <a:p>
            <a:pPr algn="l" eaLnBrk="1" hangingPunct="1">
              <a:lnSpc>
                <a:spcPct val="150000"/>
              </a:lnSpc>
              <a:buClrTx/>
            </a:pP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72000"/>
          </a:xfrm>
        </p:spPr>
        <p:txBody>
          <a:bodyPr/>
          <a:lstStyle/>
          <a:p>
            <a:pPr>
              <a:buClrTx/>
            </a:pPr>
            <a:r>
              <a:rPr lang="pt-PT" sz="3200" dirty="0" smtClean="0"/>
              <a:t>O teste de HIV é precedido de uma sessão de aconselhamento por parte do pessoal da Unidade Sanitária (conselheiro/psicólogo </a:t>
            </a:r>
            <a:r>
              <a:rPr lang="pt-BR" sz="3200" dirty="0" smtClean="0"/>
              <a:t>ou outro provedor de saúde</a:t>
            </a:r>
            <a:r>
              <a:rPr lang="pt-PT" sz="3200" dirty="0" smtClean="0"/>
              <a:t>, por exemplo o TM ou a  ESMI). </a:t>
            </a:r>
          </a:p>
          <a:p>
            <a:pPr>
              <a:buClrTx/>
            </a:pPr>
            <a:r>
              <a:rPr lang="pt-PT" sz="3200" dirty="0" smtClean="0"/>
              <a:t>O aconselhamento é uma estratégia na prevenção e controlo da infecção pelo HIV.</a:t>
            </a:r>
            <a:endParaRPr lang="af-ZA" sz="3200" dirty="0" smtClean="0"/>
          </a:p>
          <a:p>
            <a:endParaRPr lang="pt-PT" dirty="0" smtClean="0"/>
          </a:p>
        </p:txBody>
      </p:sp>
      <p:sp>
        <p:nvSpPr>
          <p:cNvPr id="16387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7543800" cy="990600"/>
          </a:xfrm>
        </p:spPr>
        <p:txBody>
          <a:bodyPr/>
          <a:lstStyle/>
          <a:p>
            <a:pPr eaLnBrk="1" hangingPunct="1"/>
            <a:r>
              <a:rPr lang="pt-BR" dirty="0" smtClean="0"/>
              <a:t>Introdução  (2)</a:t>
            </a:r>
            <a:endParaRPr lang="af-Z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Objectivos do AT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839200" cy="5029200"/>
          </a:xfrm>
        </p:spPr>
        <p:txBody>
          <a:bodyPr>
            <a:normAutofit fontScale="25000" lnSpcReduction="20000"/>
          </a:bodyPr>
          <a:lstStyle/>
          <a:p>
            <a:pPr lvl="1" algn="l" eaLnBrk="1" hangingPunct="1">
              <a:lnSpc>
                <a:spcPct val="160000"/>
              </a:lnSpc>
              <a:buClrTx/>
              <a:buFont typeface="Arial" pitchFamily="34" charset="0"/>
              <a:buChar char="•"/>
              <a:defRPr/>
            </a:pPr>
            <a:r>
              <a:rPr lang="pt-PT" sz="9200" dirty="0" smtClean="0"/>
              <a:t>Orientar </a:t>
            </a:r>
            <a:r>
              <a:rPr lang="pt-PT" sz="9200" dirty="0"/>
              <a:t>os utentes e a comunidade a aderirem ao teste (Pré e Pós-teste).</a:t>
            </a:r>
          </a:p>
          <a:p>
            <a:pPr lvl="1" algn="l" eaLnBrk="1" hangingPunct="1">
              <a:lnSpc>
                <a:spcPct val="160000"/>
              </a:lnSpc>
              <a:buClrTx/>
              <a:buFont typeface="Arial" pitchFamily="34" charset="0"/>
              <a:buChar char="•"/>
              <a:defRPr/>
            </a:pPr>
            <a:r>
              <a:rPr lang="pt-PT" sz="9200" dirty="0"/>
              <a:t>Esclarecer as dúvidas relacionadas a testagem</a:t>
            </a:r>
          </a:p>
          <a:p>
            <a:pPr lvl="1" algn="l" eaLnBrk="1" hangingPunct="1">
              <a:lnSpc>
                <a:spcPct val="160000"/>
              </a:lnSpc>
              <a:buClrTx/>
              <a:buFont typeface="Arial" pitchFamily="34" charset="0"/>
              <a:buChar char="•"/>
              <a:defRPr/>
            </a:pPr>
            <a:r>
              <a:rPr lang="pt-PT" sz="9200" dirty="0" smtClean="0"/>
              <a:t>Apoiar o utente a tomar a decisão de forma mais segura e informada </a:t>
            </a:r>
          </a:p>
          <a:p>
            <a:pPr lvl="1" algn="l" eaLnBrk="1" hangingPunct="1">
              <a:lnSpc>
                <a:spcPct val="160000"/>
              </a:lnSpc>
              <a:buClrTx/>
              <a:buFont typeface="Arial" pitchFamily="34" charset="0"/>
              <a:buChar char="•"/>
              <a:defRPr/>
            </a:pPr>
            <a:r>
              <a:rPr lang="pt-PT" sz="9200" dirty="0" smtClean="0"/>
              <a:t>Ajudar </a:t>
            </a:r>
            <a:r>
              <a:rPr lang="pt-PT" sz="9200" dirty="0"/>
              <a:t>o utente a reflectir sobre: sentimentos, relacionamentos, pensamentos, riscos, dificuldades e formas para gerir uma determinada situação.</a:t>
            </a:r>
          </a:p>
          <a:p>
            <a:pPr lvl="1" algn="l" eaLnBrk="1" hangingPunct="1">
              <a:lnSpc>
                <a:spcPct val="160000"/>
              </a:lnSpc>
              <a:buClrTx/>
              <a:buFont typeface="Arial" pitchFamily="34" charset="0"/>
              <a:buChar char="•"/>
              <a:defRPr/>
            </a:pPr>
            <a:r>
              <a:rPr lang="pt-PT" sz="9200" dirty="0"/>
              <a:t>Esclarecer dúvidas </a:t>
            </a:r>
            <a:r>
              <a:rPr lang="pt-PT" sz="9200" dirty="0" smtClean="0"/>
              <a:t>sobre Maternidade </a:t>
            </a:r>
            <a:r>
              <a:rPr lang="pt-PT" sz="9200" dirty="0"/>
              <a:t>e HIV</a:t>
            </a:r>
            <a:endParaRPr lang="en-US" sz="9200" dirty="0"/>
          </a:p>
          <a:p>
            <a:pPr algn="l" eaLnBrk="1" hangingPunct="1">
              <a:lnSpc>
                <a:spcPct val="160000"/>
              </a:lnSpc>
              <a:buClrTx/>
              <a:buFont typeface="Arial" pitchFamily="34" charset="0"/>
              <a:buChar char="•"/>
              <a:defRPr/>
            </a:pPr>
            <a:endParaRPr lang="pt-PT" sz="5100" dirty="0" smtClean="0"/>
          </a:p>
          <a:p>
            <a:pPr algn="l" eaLnBrk="1" hangingPunct="1">
              <a:lnSpc>
                <a:spcPct val="160000"/>
              </a:lnSpc>
              <a:buClrTx/>
              <a:buFont typeface="Arial" pitchFamily="34" charset="0"/>
              <a:buChar char="•"/>
              <a:defRPr/>
            </a:pPr>
            <a:endParaRPr lang="pt-PT" sz="5100" dirty="0" smtClean="0"/>
          </a:p>
          <a:p>
            <a:pPr algn="l" eaLnBrk="1" hangingPunct="1">
              <a:lnSpc>
                <a:spcPct val="160000"/>
              </a:lnSpc>
              <a:buClrTx/>
              <a:buFont typeface="Arial" pitchFamily="34" charset="0"/>
              <a:buChar char="•"/>
              <a:defRPr/>
            </a:pPr>
            <a:endParaRPr lang="en-US" sz="5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O Que é Aconselhamento e Testagem para HIV? 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b="1" dirty="0" smtClean="0"/>
              <a:t>Iniciado pelo Utente</a:t>
            </a:r>
            <a:r>
              <a:rPr lang="pt-PT" dirty="0" smtClean="0"/>
              <a:t>: O utente procura pelos serviços de aconselhamento e testagem onde pode ser testado para o HIV (Aconselhamento e Testagem para a Saúde ou </a:t>
            </a:r>
            <a:r>
              <a:rPr lang="pt-PT" dirty="0" err="1" smtClean="0"/>
              <a:t>ATS</a:t>
            </a:r>
            <a:r>
              <a:rPr lang="pt-PT" dirty="0" smtClean="0"/>
              <a:t>)</a:t>
            </a:r>
            <a:endParaRPr lang="pt-PT" b="1" dirty="0" smtClean="0"/>
          </a:p>
          <a:p>
            <a:r>
              <a:rPr lang="pt-PT" b="1" dirty="0" smtClean="0"/>
              <a:t>Aconselhamento e Testagem na comunidade</a:t>
            </a:r>
            <a:r>
              <a:rPr lang="pt-PT" dirty="0" smtClean="0"/>
              <a:t>: É uma estratégia do MISAU para ampliar o acesso à informação sobre temas de saúde (não só HIV). Este tipo de aconselhamento é aplicado nas zonas mais recônditas</a:t>
            </a:r>
            <a:endParaRPr lang="pt-P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7848600" cy="1143000"/>
          </a:xfrm>
        </p:spPr>
        <p:txBody>
          <a:bodyPr/>
          <a:lstStyle/>
          <a:p>
            <a:r>
              <a:rPr lang="pt-PT" dirty="0" smtClean="0"/>
              <a:t>Actividade: Benefícios do Aconselhamento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z="3200" b="1" dirty="0" smtClean="0"/>
              <a:t>Folha de Exercício </a:t>
            </a:r>
            <a:r>
              <a:rPr lang="pt-PT" sz="3200" dirty="0" smtClean="0"/>
              <a:t>– Benefícios e Barreiras para o Aconselhamento e Testagem para o HIV </a:t>
            </a:r>
          </a:p>
          <a:p>
            <a:pPr lvl="0"/>
            <a:endParaRPr lang="pt-PT" sz="3200" dirty="0" smtClean="0"/>
          </a:p>
          <a:p>
            <a:pPr lvl="0"/>
            <a:r>
              <a:rPr lang="pt-PT" sz="3200" b="1" dirty="0" smtClean="0"/>
              <a:t>Pontos para Discussão:</a:t>
            </a:r>
          </a:p>
          <a:p>
            <a:pPr lvl="1"/>
            <a:r>
              <a:rPr lang="pt-PT" sz="3000" dirty="0" smtClean="0"/>
              <a:t>Benefícios de fazer o teste para HIV</a:t>
            </a:r>
            <a:endParaRPr lang="en-US" sz="3000" dirty="0" smtClean="0"/>
          </a:p>
          <a:p>
            <a:pPr lvl="1"/>
            <a:r>
              <a:rPr lang="pt-PT" sz="3000" dirty="0" smtClean="0"/>
              <a:t>Barreiras ou problemas derivados de fazer o teste de HIV</a:t>
            </a:r>
            <a:endParaRPr lang="en-US" sz="3000" dirty="0" smtClean="0"/>
          </a:p>
          <a:p>
            <a:pPr lvl="0"/>
            <a:endParaRPr lang="af-Z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Abordagem de AT (1)</a:t>
            </a:r>
            <a:endParaRPr lang="af-ZA" strike="sngStrike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pt-PT" b="1" dirty="0" smtClean="0"/>
              <a:t>Iniciado pelo Trabalhador de Saúde (ATIP)</a:t>
            </a:r>
            <a:r>
              <a:rPr lang="pt-PT" dirty="0" smtClean="0"/>
              <a:t>: pode ser de dois tipos:</a:t>
            </a:r>
          </a:p>
          <a:p>
            <a:pPr lvl="1"/>
            <a:r>
              <a:rPr lang="pt-PT" b="1" dirty="0" smtClean="0"/>
              <a:t>Teste diagnóstico </a:t>
            </a:r>
            <a:r>
              <a:rPr lang="pt-PT" dirty="0" smtClean="0"/>
              <a:t>solicitado pelo clínico interessado em identificar a causa de uma determinada doença </a:t>
            </a:r>
          </a:p>
          <a:p>
            <a:pPr lvl="1"/>
            <a:r>
              <a:rPr lang="pt-PT" b="1" dirty="0" smtClean="0"/>
              <a:t>Teste rotineiro </a:t>
            </a:r>
            <a:r>
              <a:rPr lang="pt-PT" dirty="0" smtClean="0"/>
              <a:t>realizado como parte do pacote dos cuidados de saúde oferecido aos pacientes (consultas pré-natais, </a:t>
            </a:r>
            <a:r>
              <a:rPr lang="pt-PT" dirty="0" err="1" smtClean="0"/>
              <a:t>PNCTL</a:t>
            </a:r>
            <a:r>
              <a:rPr lang="pt-PT" dirty="0" smtClean="0"/>
              <a:t>)</a:t>
            </a:r>
            <a:endParaRPr lang="en-US" dirty="0" smtClean="0"/>
          </a:p>
          <a:p>
            <a:r>
              <a:rPr lang="pt-PT" dirty="0" smtClean="0"/>
              <a:t>O doente pode optar por não aceitar (</a:t>
            </a:r>
            <a:r>
              <a:rPr lang="pt-PT" i="1" dirty="0" smtClean="0"/>
              <a:t>Opt Out</a:t>
            </a:r>
            <a:r>
              <a:rPr lang="pt-PT" dirty="0" smtClean="0"/>
              <a:t>) ser testado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Abordagem de AT (2)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763000" cy="4495800"/>
          </a:xfrm>
        </p:spPr>
        <p:txBody>
          <a:bodyPr/>
          <a:lstStyle/>
          <a:p>
            <a:pPr eaLnBrk="1" hangingPunct="1">
              <a:buClrTx/>
              <a:defRPr/>
            </a:pPr>
            <a:r>
              <a:rPr lang="pt-PT" b="1" dirty="0" smtClean="0"/>
              <a:t>Iniciado pelo Utente (ATIU)</a:t>
            </a:r>
            <a:r>
              <a:rPr lang="pt-PT" dirty="0" smtClean="0"/>
              <a:t>: O utente procura pelos serviços de aconselhamento e testagem onde pode ser testado para o HIV (Aconselhamento e Testagem para a Saúde ou ATS)</a:t>
            </a:r>
            <a:endParaRPr lang="pt-PT" b="1" dirty="0" smtClean="0"/>
          </a:p>
          <a:p>
            <a:pPr eaLnBrk="1" hangingPunct="1">
              <a:buClrTx/>
              <a:defRPr/>
            </a:pPr>
            <a:r>
              <a:rPr lang="pt-PT" b="1" dirty="0" smtClean="0"/>
              <a:t>Aconselhamento e Testagem na Comunidade (ATSC)</a:t>
            </a:r>
            <a:r>
              <a:rPr lang="pt-PT" dirty="0" smtClean="0"/>
              <a:t>: É uma estratégia do MISAU para ampliar o acesso à informação sobre temas de saúde (não só HIV). Este tipo de aconselhamento é aplicado nas zonas mais recônditas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af-Z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00600"/>
          </a:xfrm>
        </p:spPr>
        <p:txBody>
          <a:bodyPr>
            <a:noAutofit/>
          </a:bodyPr>
          <a:lstStyle/>
          <a:p>
            <a:r>
              <a:rPr lang="pt-PT" dirty="0" smtClean="0"/>
              <a:t>Actualmente, o teste para HIV em Moçambique é realizado em quase todo o país. O conhecimento do resultado deste teste é imprescindível na hora de tomar decisões.</a:t>
            </a:r>
            <a:endParaRPr lang="en-US" dirty="0" smtClean="0"/>
          </a:p>
          <a:p>
            <a:r>
              <a:rPr lang="pt-PT" dirty="0" smtClean="0"/>
              <a:t>O teste de HIV é precedido de uma sessão de aconselhamento por parte do pessoal da Unidade Sanitária (conselheiro/psicólogo se possível ou outra pessoa formada em aconselhamento). </a:t>
            </a:r>
          </a:p>
          <a:p>
            <a:r>
              <a:rPr lang="pt-PT" dirty="0" smtClean="0"/>
              <a:t>O aconselhamento é uma estratégia na prevenção e controlo da infecção pelo HIV.</a:t>
            </a:r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Aconselhamento Pré-teste e Testagem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495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t-PT" dirty="0" smtClean="0"/>
              <a:t>Focalizado nos seguintes aspectos:</a:t>
            </a:r>
          </a:p>
          <a:p>
            <a:pPr lvl="1">
              <a:lnSpc>
                <a:spcPct val="150000"/>
              </a:lnSpc>
            </a:pPr>
            <a:r>
              <a:rPr lang="pt-PT" dirty="0" smtClean="0"/>
              <a:t>Informação geral sobre o HIV e o SIDA</a:t>
            </a:r>
          </a:p>
          <a:p>
            <a:pPr lvl="1">
              <a:lnSpc>
                <a:spcPct val="150000"/>
              </a:lnSpc>
            </a:pPr>
            <a:r>
              <a:rPr lang="pt-PT" dirty="0" smtClean="0"/>
              <a:t>Explicação sobre a confidencialidade</a:t>
            </a:r>
          </a:p>
          <a:p>
            <a:pPr lvl="1">
              <a:lnSpc>
                <a:spcPct val="150000"/>
              </a:lnSpc>
            </a:pPr>
            <a:r>
              <a:rPr lang="pt-PT" dirty="0" smtClean="0"/>
              <a:t>Obtenção de consentimento informado</a:t>
            </a:r>
          </a:p>
          <a:p>
            <a:pPr>
              <a:lnSpc>
                <a:spcPct val="150000"/>
              </a:lnSpc>
            </a:pPr>
            <a:r>
              <a:rPr lang="pt-PT" dirty="0" smtClean="0"/>
              <a:t>Recolha da amostra de sangue: o resultado do teste rápido demora de 5 a 30 minutos.</a:t>
            </a:r>
            <a:endParaRPr lang="pt-PT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Tipos de Testes de HIV                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pt-PT" b="1" dirty="0" smtClean="0"/>
              <a:t>Testes Serológicos: </a:t>
            </a:r>
          </a:p>
          <a:p>
            <a:pPr lvl="1"/>
            <a:r>
              <a:rPr lang="pt-PT" dirty="0" smtClean="0"/>
              <a:t>Determine e Unigold. Quando os dois testes são positivos, podemos falar de infecção pelo HIV confirmada. </a:t>
            </a:r>
            <a:endParaRPr lang="en-US" dirty="0" smtClean="0"/>
          </a:p>
          <a:p>
            <a:pPr lvl="0"/>
            <a:r>
              <a:rPr lang="pt-PT" b="1" dirty="0" smtClean="0"/>
              <a:t>Teste Virológico (PCR): </a:t>
            </a:r>
            <a:r>
              <a:rPr lang="pt-PT" dirty="0" smtClean="0"/>
              <a:t>Este teste permite a detecção de restos do vírus no sangue dos doentes. É usado no diagnóstico da infecção pelo HIV nas crianças até os 9 meses de idade. </a:t>
            </a:r>
            <a:endParaRPr lang="en-US" dirty="0" smtClean="0"/>
          </a:p>
          <a:p>
            <a:endParaRPr lang="en-US" dirty="0" smtClean="0"/>
          </a:p>
          <a:p>
            <a:pPr lvl="0"/>
            <a:endParaRPr lang="af-ZA" dirty="0" smtClean="0"/>
          </a:p>
          <a:p>
            <a:endParaRPr lang="af-ZA" dirty="0" smtClean="0"/>
          </a:p>
          <a:p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 Passos para AT</a:t>
            </a:r>
            <a:endParaRPr lang="en-US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438400"/>
            <a:ext cx="86868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Aconselhamento Pré-teste e Testagem (1)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8991600" cy="44958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Clr>
                <a:srgbClr val="FF0000"/>
              </a:buClr>
            </a:pPr>
            <a:r>
              <a:rPr lang="pt-PT" dirty="0" smtClean="0"/>
              <a:t>Recolha da amostra de sangue: </a:t>
            </a:r>
          </a:p>
          <a:p>
            <a:pPr eaLnBrk="1" hangingPunct="1">
              <a:lnSpc>
                <a:spcPct val="150000"/>
              </a:lnSpc>
              <a:buClr>
                <a:srgbClr val="FF0000"/>
              </a:buClr>
            </a:pPr>
            <a:r>
              <a:rPr lang="pt-PT" dirty="0" smtClean="0"/>
              <a:t>Em primeiro lugar realiza-se o DETERMINE, e espera-se 15 minutos para a leitura do resultado</a:t>
            </a:r>
          </a:p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pt-PT" dirty="0" smtClean="0"/>
              <a:t>No caso de resultado SEROPOSITIVO confirma-se o resultado com o UNIGOLD</a:t>
            </a:r>
          </a:p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pt-PT" dirty="0" smtClean="0"/>
              <a:t>Espera-se 10 minutos para a leitura do UNIGOLD.</a:t>
            </a:r>
          </a:p>
          <a:p>
            <a:pPr eaLnBrk="1" hangingPunct="1">
              <a:lnSpc>
                <a:spcPct val="150000"/>
              </a:lnSpc>
              <a:buClrTx/>
            </a:pPr>
            <a:endParaRPr lang="pt-PT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Aconselhamento Pós-teste (1)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600" b="1" dirty="0" smtClean="0"/>
              <a:t>Se o resultado for positivo:</a:t>
            </a:r>
          </a:p>
          <a:p>
            <a:pPr lvl="1"/>
            <a:r>
              <a:rPr lang="pt-PT" sz="2400" dirty="0" smtClean="0"/>
              <a:t>Explicar o significado do resultado (a pessoa tem o vírus de HIV);</a:t>
            </a:r>
          </a:p>
          <a:p>
            <a:pPr lvl="1"/>
            <a:r>
              <a:rPr lang="pt-PT" sz="2400" dirty="0" smtClean="0"/>
              <a:t>Encaminhar o doente para os serviços de cuidados e tratamento (Serviço </a:t>
            </a:r>
            <a:r>
              <a:rPr lang="pt-PT" sz="2400" dirty="0" err="1" smtClean="0"/>
              <a:t>TARV</a:t>
            </a:r>
            <a:r>
              <a:rPr lang="pt-PT" sz="2400" dirty="0" smtClean="0"/>
              <a:t>);</a:t>
            </a:r>
          </a:p>
          <a:p>
            <a:pPr lvl="1"/>
            <a:r>
              <a:rPr lang="pt-PT" sz="2400" dirty="0" smtClean="0"/>
              <a:t>Aconselhar sobre o sexo seguro (uso do preservativo);</a:t>
            </a:r>
          </a:p>
          <a:p>
            <a:pPr lvl="1"/>
            <a:r>
              <a:rPr lang="pt-PT" sz="2400" dirty="0" smtClean="0"/>
              <a:t>Encaminhar para serviços de apoio se necessário (cuidados domiciliários, Serviços de Acção Social);</a:t>
            </a:r>
          </a:p>
          <a:p>
            <a:pPr lvl="1"/>
            <a:r>
              <a:rPr lang="pt-PT" sz="2400" dirty="0" smtClean="0"/>
              <a:t>Convidar o parceiro do utente a fazer o teste </a:t>
            </a:r>
          </a:p>
          <a:p>
            <a:pPr lvl="1"/>
            <a:endParaRPr lang="pt-PT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Aconselhamento Pós-teste (2)</a:t>
            </a:r>
            <a:endParaRPr lang="en-US" smtClean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19100" y="1157288"/>
            <a:ext cx="8572500" cy="6234112"/>
          </a:xfrm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 algn="l" eaLnBrk="1" hangingPunct="1">
              <a:lnSpc>
                <a:spcPct val="150000"/>
              </a:lnSpc>
              <a:buClrTx/>
              <a:defRPr/>
            </a:pPr>
            <a:endParaRPr lang="pt-PT" sz="2400" dirty="0" smtClean="0"/>
          </a:p>
          <a:p>
            <a:pPr algn="l">
              <a:lnSpc>
                <a:spcPct val="150000"/>
              </a:lnSpc>
              <a:buClrTx/>
              <a:defRPr/>
            </a:pPr>
            <a:r>
              <a:rPr lang="pt-PT" sz="2600" b="1" dirty="0" smtClean="0"/>
              <a:t>Se o resultado for negativo: </a:t>
            </a:r>
            <a:endParaRPr lang="pt-PT" sz="2600" dirty="0" smtClean="0"/>
          </a:p>
          <a:p>
            <a:pPr lvl="1" algn="l">
              <a:lnSpc>
                <a:spcPct val="150000"/>
              </a:lnSpc>
              <a:buClrTx/>
              <a:defRPr/>
            </a:pPr>
            <a:r>
              <a:rPr lang="pt-PT" sz="2200" dirty="0" smtClean="0"/>
              <a:t>Aconselhar sobre a importância de continuar a ser negativo para o teste de HIV através de relações sexuais seguras (uso do preservativo, fidelidade)</a:t>
            </a:r>
            <a:endParaRPr lang="en-US" sz="2200" dirty="0" smtClean="0"/>
          </a:p>
          <a:p>
            <a:pPr lvl="1" algn="l">
              <a:lnSpc>
                <a:spcPct val="150000"/>
              </a:lnSpc>
              <a:buClrTx/>
              <a:defRPr/>
            </a:pPr>
            <a:r>
              <a:rPr lang="pt-PT" sz="2200" dirty="0" smtClean="0"/>
              <a:t>Explicar o significado do Período Janela</a:t>
            </a:r>
          </a:p>
          <a:p>
            <a:pPr lvl="1" algn="l">
              <a:lnSpc>
                <a:spcPct val="150000"/>
              </a:lnSpc>
              <a:buClrTx/>
              <a:defRPr/>
            </a:pPr>
            <a:r>
              <a:rPr lang="pt-PT" sz="2200" dirty="0" smtClean="0"/>
              <a:t>Encorajar o utente a repetir o teste após um mês e mais uma vez após três meses</a:t>
            </a:r>
            <a:endParaRPr lang="pt-PT" sz="2200" dirty="0" smtClean="0">
              <a:solidFill>
                <a:srgbClr val="00B050"/>
              </a:solidFill>
            </a:endParaRPr>
          </a:p>
          <a:p>
            <a:pPr lvl="1" algn="l">
              <a:lnSpc>
                <a:spcPct val="150000"/>
              </a:lnSpc>
              <a:buClrTx/>
              <a:defRPr/>
            </a:pPr>
            <a:r>
              <a:rPr lang="pt-PT" sz="2200" dirty="0" smtClean="0"/>
              <a:t>Convidar o parceiro do utente a fazer o teste </a:t>
            </a:r>
          </a:p>
          <a:p>
            <a:pPr algn="l" eaLnBrk="1" hangingPunct="1">
              <a:lnSpc>
                <a:spcPct val="150000"/>
              </a:lnSpc>
              <a:buClrTx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Aconselhamento Pós-teste (3)</a:t>
            </a:r>
            <a:endParaRPr lang="en-US" dirty="0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19100" y="1447800"/>
            <a:ext cx="8686800" cy="5181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pt-PT" b="1" dirty="0" smtClean="0"/>
              <a:t>Se o resultado for indeterminado: </a:t>
            </a:r>
            <a:endParaRPr lang="en-US" b="1" dirty="0" smtClean="0"/>
          </a:p>
          <a:p>
            <a:pPr algn="l" eaLnBrk="1" hangingPunct="1">
              <a:lnSpc>
                <a:spcPct val="150000"/>
              </a:lnSpc>
              <a:buClrTx/>
            </a:pPr>
            <a:r>
              <a:rPr lang="pt-PT" sz="2400" dirty="0" smtClean="0"/>
              <a:t>Falar sobre o sentimento que o utente experimenta nesse momento</a:t>
            </a:r>
            <a:endParaRPr lang="en-US" sz="2400" dirty="0" smtClean="0"/>
          </a:p>
          <a:p>
            <a:pPr algn="l" eaLnBrk="1" hangingPunct="1">
              <a:lnSpc>
                <a:spcPct val="150000"/>
              </a:lnSpc>
              <a:buClrTx/>
            </a:pPr>
            <a:r>
              <a:rPr lang="pt-PT" sz="2400" dirty="0" smtClean="0"/>
              <a:t>Explicar o significado do Período Janela</a:t>
            </a:r>
          </a:p>
          <a:p>
            <a:pPr algn="l" eaLnBrk="1" hangingPunct="1">
              <a:lnSpc>
                <a:spcPct val="150000"/>
              </a:lnSpc>
              <a:buClrTx/>
            </a:pPr>
            <a:r>
              <a:rPr lang="pt-PT" sz="2400" dirty="0" smtClean="0"/>
              <a:t>Explicar sobre a possibilidade de ter outra infecção que não seja o HIV e necessidade de voltar a fazer o teste</a:t>
            </a:r>
          </a:p>
          <a:p>
            <a:pPr algn="l" eaLnBrk="1" hangingPunct="1">
              <a:lnSpc>
                <a:spcPct val="150000"/>
              </a:lnSpc>
              <a:buClrTx/>
            </a:pPr>
            <a:r>
              <a:rPr lang="pt-PT" sz="2400" dirty="0" smtClean="0"/>
              <a:t>Encorajar o utente a repetir o teste após um mês e mais uma vez após três meses</a:t>
            </a:r>
          </a:p>
          <a:p>
            <a:pPr algn="l" eaLnBrk="1" hangingPunct="1">
              <a:lnSpc>
                <a:spcPct val="150000"/>
              </a:lnSpc>
              <a:buClrTx/>
            </a:pPr>
            <a:r>
              <a:rPr lang="pt-PT" sz="2400" dirty="0" smtClean="0"/>
              <a:t>Convidar o parceiro do utente</a:t>
            </a:r>
          </a:p>
          <a:p>
            <a:pPr algn="l" eaLnBrk="1" hangingPunct="1">
              <a:lnSpc>
                <a:spcPct val="150000"/>
              </a:lnSpc>
              <a:buClrTx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Aconselhamento Pós-teste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t-PT" b="1" dirty="0" smtClean="0"/>
              <a:t>Se o utente não quer saber o resultado do seu teste: </a:t>
            </a:r>
          </a:p>
          <a:p>
            <a:pPr lvl="0"/>
            <a:r>
              <a:rPr lang="pt-PT" dirty="0" smtClean="0"/>
              <a:t>Garantir que todos os resultados sejam confidenciais;</a:t>
            </a:r>
          </a:p>
          <a:p>
            <a:pPr lvl="0"/>
            <a:r>
              <a:rPr lang="pt-PT" dirty="0" smtClean="0"/>
              <a:t>Tentar averiguar e identificar as barreiras e procurar superá-las; </a:t>
            </a:r>
          </a:p>
          <a:p>
            <a:pPr lvl="0"/>
            <a:r>
              <a:rPr lang="pt-PT" dirty="0" smtClean="0"/>
              <a:t>Reforçar o que foi falado no aconselhamento pré-teste (vantagens de conhecer o estado serológico);</a:t>
            </a:r>
            <a:endParaRPr lang="pt-PT" dirty="0" smtClean="0">
              <a:solidFill>
                <a:srgbClr val="FF0000"/>
              </a:solidFill>
            </a:endParaRPr>
          </a:p>
          <a:p>
            <a:pPr lvl="0"/>
            <a:r>
              <a:rPr lang="pt-PT" dirty="0" smtClean="0"/>
              <a:t>Respeitar o desejo do utente.</a:t>
            </a:r>
            <a:endParaRPr lang="pt-PT" dirty="0" smtClean="0">
              <a:solidFill>
                <a:srgbClr val="FF0000"/>
              </a:solidFill>
            </a:endParaRPr>
          </a:p>
          <a:p>
            <a:endParaRPr lang="pt-PT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Aconselhamento e Testagem: Casos Especiais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686800" cy="4876800"/>
          </a:xfrm>
        </p:spPr>
        <p:txBody>
          <a:bodyPr>
            <a:normAutofit/>
          </a:bodyPr>
          <a:lstStyle/>
          <a:p>
            <a:r>
              <a:rPr lang="pt-PT" sz="3200" dirty="0" smtClean="0"/>
              <a:t>Testagem do HIV na Criança</a:t>
            </a:r>
            <a:endParaRPr lang="en-US" sz="3200" dirty="0" smtClean="0"/>
          </a:p>
          <a:p>
            <a:pPr>
              <a:buNone/>
            </a:pPr>
            <a:endParaRPr lang="pt-PT" sz="3200" dirty="0" smtClean="0"/>
          </a:p>
          <a:p>
            <a:r>
              <a:rPr lang="pt-PT" sz="3200" dirty="0" smtClean="0"/>
              <a:t>Pares Discordantes</a:t>
            </a:r>
            <a:endParaRPr lang="en-US" sz="3200" dirty="0" smtClean="0"/>
          </a:p>
          <a:p>
            <a:endParaRPr lang="pt-PT" sz="3200" dirty="0" smtClean="0"/>
          </a:p>
          <a:p>
            <a:r>
              <a:rPr lang="pt-PT" sz="3200" dirty="0" smtClean="0"/>
              <a:t>Teste com falso negativo: Período Janela </a:t>
            </a:r>
            <a:endParaRPr lang="en-US" sz="3200" dirty="0" smtClean="0"/>
          </a:p>
          <a:p>
            <a:pPr lvl="0"/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Discussão: Pares Discordantes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sz="3000" dirty="0" smtClean="0"/>
          </a:p>
          <a:p>
            <a:r>
              <a:rPr lang="pt-PT" sz="3000" dirty="0" smtClean="0"/>
              <a:t>Como se sentiriam se soubessem que vocês são HIV+ e os vossos pares não o são</a:t>
            </a:r>
            <a:r>
              <a:rPr lang="en-US" sz="3000" dirty="0" smtClean="0"/>
              <a:t>?</a:t>
            </a:r>
            <a:endParaRPr lang="en-US" dirty="0" smtClean="0"/>
          </a:p>
          <a:p>
            <a:endParaRPr lang="pt-PT" sz="3000" dirty="0" smtClean="0"/>
          </a:p>
          <a:p>
            <a:r>
              <a:rPr lang="pt-PT" sz="3000" dirty="0" smtClean="0"/>
              <a:t>Como se sentiriam se soubessem que os vossos pares são HIV+ e vocês não o são?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Objectivos de Aprendizagem (1)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t-PT" dirty="0" smtClean="0"/>
              <a:t>No final desta unidade, os formandos devem ser capazes de:</a:t>
            </a:r>
          </a:p>
          <a:p>
            <a:pPr lvl="0">
              <a:buClr>
                <a:srgbClr val="FF0000"/>
              </a:buClr>
            </a:pPr>
            <a:r>
              <a:rPr lang="pt-PT" dirty="0" smtClean="0"/>
              <a:t>Explicar os conceitos de aconselhamento e testagem para o HIV</a:t>
            </a:r>
            <a:endParaRPr lang="en-US" dirty="0" smtClean="0"/>
          </a:p>
          <a:p>
            <a:pPr>
              <a:buClr>
                <a:srgbClr val="FF0000"/>
              </a:buClr>
            </a:pPr>
            <a:r>
              <a:rPr lang="pt-PT" dirty="0" smtClean="0"/>
              <a:t>Compreender os objectivos do aconselhamento a um paciente suspeito ou seropositivo</a:t>
            </a:r>
          </a:p>
          <a:p>
            <a:pPr>
              <a:buClr>
                <a:srgbClr val="FF0000"/>
              </a:buClr>
            </a:pPr>
            <a:r>
              <a:rPr lang="pt-PT" dirty="0" smtClean="0"/>
              <a:t>Compreender a finalidade do aconselhamento no contexto do HIV</a:t>
            </a:r>
          </a:p>
          <a:p>
            <a:pPr algn="l">
              <a:buClr>
                <a:srgbClr val="FF0000"/>
              </a:buClr>
            </a:pPr>
            <a:r>
              <a:rPr lang="pt-PT" sz="3000" dirty="0" smtClean="0"/>
              <a:t>Descrever os factores que afectam o aconselhamento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 smtClean="0"/>
              <a:t>Aconselhamento para a Adesão</a:t>
            </a:r>
            <a:br>
              <a:rPr lang="pt-PT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 sz="3600" dirty="0" smtClean="0"/>
          </a:p>
          <a:p>
            <a:endParaRPr lang="pt-PT" sz="3600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Objectivos do Aconselhamento TARV</a:t>
            </a:r>
            <a:endParaRPr lang="en-US" smtClean="0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eaLnBrk="1" hangingPunct="1">
              <a:lnSpc>
                <a:spcPct val="160000"/>
              </a:lnSpc>
              <a:buClrTx/>
            </a:pPr>
            <a:r>
              <a:rPr lang="pt-PT" dirty="0" smtClean="0"/>
              <a:t>Esclarecer as dúvidas relacionadas com o TARV.</a:t>
            </a:r>
          </a:p>
          <a:p>
            <a:pPr algn="l" eaLnBrk="1" hangingPunct="1">
              <a:lnSpc>
                <a:spcPct val="160000"/>
              </a:lnSpc>
              <a:buClrTx/>
            </a:pPr>
            <a:r>
              <a:rPr lang="pt-PT" dirty="0" smtClean="0"/>
              <a:t>Ajudar o utente a superar barreiras e a continuar a aderir ao tratamento. </a:t>
            </a:r>
          </a:p>
          <a:p>
            <a:pPr algn="l" eaLnBrk="1" hangingPunct="1">
              <a:lnSpc>
                <a:spcPct val="160000"/>
              </a:lnSpc>
              <a:buClrTx/>
            </a:pPr>
            <a:r>
              <a:rPr lang="pt-PT" dirty="0" smtClean="0"/>
              <a:t>Permitir que a utente conheça as opções de tratamento disponíveis e os seus  benefícios para si e, se for o caso,  seu bebe</a:t>
            </a:r>
          </a:p>
          <a:p>
            <a:pPr algn="l" eaLnBrk="1" hangingPunct="1">
              <a:lnSpc>
                <a:spcPct val="160000"/>
              </a:lnSpc>
              <a:buClrTx/>
            </a:pPr>
            <a:endParaRPr lang="pt-PT" dirty="0" smtClean="0"/>
          </a:p>
          <a:p>
            <a:pPr eaLnBrk="1" hangingPunct="1"/>
            <a:endParaRPr lang="pt-PT" b="1" dirty="0" smtClean="0"/>
          </a:p>
          <a:p>
            <a:pPr eaLnBrk="1" hangingPunct="1"/>
            <a:endParaRPr lang="pt-PT" dirty="0" smtClean="0">
              <a:solidFill>
                <a:srgbClr val="00B0F0"/>
              </a:solidFill>
            </a:endParaRP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001000" cy="1219200"/>
          </a:xfrm>
        </p:spPr>
        <p:txBody>
          <a:bodyPr/>
          <a:lstStyle/>
          <a:p>
            <a:r>
              <a:rPr lang="pt-PT" dirty="0" smtClean="0"/>
              <a:t>Objectivos: Aconselhamento para a Adesão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smtClean="0"/>
              <a:t>Apoiar os doentes em TARV e os seus confidentes a entenderem a importância da adesão;</a:t>
            </a:r>
            <a:endParaRPr lang="en-US" dirty="0" smtClean="0"/>
          </a:p>
          <a:p>
            <a:pPr lvl="0"/>
            <a:r>
              <a:rPr lang="pt-PT" dirty="0" smtClean="0"/>
              <a:t>Ajudar o doente a criar uma estratégia para a sua própria adesão; </a:t>
            </a:r>
            <a:endParaRPr lang="en-US" dirty="0" smtClean="0"/>
          </a:p>
          <a:p>
            <a:pPr lvl="0"/>
            <a:r>
              <a:rPr lang="pt-PT" dirty="0" smtClean="0"/>
              <a:t>Ajudar o doente a identificar potenciais factores para a não adesão e a encontrar soluções; </a:t>
            </a:r>
            <a:endParaRPr lang="en-US" dirty="0" smtClean="0"/>
          </a:p>
          <a:p>
            <a:pPr lvl="0"/>
            <a:r>
              <a:rPr lang="pt-PT" dirty="0" smtClean="0"/>
              <a:t>Ajudar na monitorização e apoio para adesão.</a:t>
            </a:r>
            <a:endParaRPr lang="en-US" dirty="0" smtClean="0"/>
          </a:p>
          <a:p>
            <a:endParaRPr lang="pt-BR" dirty="0" smtClean="0"/>
          </a:p>
          <a:p>
            <a:endParaRPr lang="af-ZA" dirty="0" smtClean="0"/>
          </a:p>
          <a:p>
            <a:endParaRPr lang="af-ZA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i="1" dirty="0" smtClean="0"/>
              <a:t> </a:t>
            </a:r>
            <a:r>
              <a:rPr lang="pt-PT" dirty="0" smtClean="0"/>
              <a:t>Factores que Afectam a Adesão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Factores relacionados com a pessoa que vive com o HIV; </a:t>
            </a:r>
          </a:p>
          <a:p>
            <a:r>
              <a:rPr lang="pt-PT" dirty="0" smtClean="0"/>
              <a:t>Regime dos medicamentos;</a:t>
            </a:r>
            <a:endParaRPr lang="en-US" dirty="0" smtClean="0"/>
          </a:p>
          <a:p>
            <a:r>
              <a:rPr lang="pt-PT" dirty="0" smtClean="0"/>
              <a:t>Relação com o provedor de cuidados e acesso aos cuidados de saúde;</a:t>
            </a:r>
          </a:p>
          <a:p>
            <a:r>
              <a:rPr lang="pt-PT" dirty="0" smtClean="0"/>
              <a:t>Experiência com o HIV;</a:t>
            </a:r>
          </a:p>
          <a:p>
            <a:r>
              <a:rPr lang="pt-PT" dirty="0" smtClean="0"/>
              <a:t>Presença de </a:t>
            </a:r>
            <a:r>
              <a:rPr lang="pt-PT" dirty="0" err="1" smtClean="0"/>
              <a:t>IO</a:t>
            </a:r>
            <a:r>
              <a:rPr lang="pt-PT" dirty="0" smtClean="0"/>
              <a:t>;</a:t>
            </a:r>
          </a:p>
          <a:p>
            <a:r>
              <a:rPr lang="pt-PT" dirty="0" smtClean="0"/>
              <a:t>Efeitos adversos:</a:t>
            </a:r>
          </a:p>
          <a:p>
            <a:r>
              <a:rPr lang="pt-PT" dirty="0" smtClean="0"/>
              <a:t>Adesão ao Tratamento da Tuberculose.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Não Adesão: O Que é?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smtClean="0"/>
              <a:t>Saltar as doses (dias sem tomar os medicamentos, ou saltar o horário da toma dos medicamentos);</a:t>
            </a:r>
            <a:endParaRPr lang="en-US" dirty="0" smtClean="0"/>
          </a:p>
          <a:p>
            <a:pPr lvl="0"/>
            <a:r>
              <a:rPr lang="pt-PT" dirty="0" smtClean="0"/>
              <a:t>Não tomar os medicamentos nas quantidades recomendadas;  </a:t>
            </a:r>
            <a:endParaRPr lang="en-US" dirty="0" smtClean="0"/>
          </a:p>
          <a:p>
            <a:pPr lvl="0"/>
            <a:r>
              <a:rPr lang="pt-PT" dirty="0" smtClean="0"/>
              <a:t>Tomar alguns comprimidos e não tomar outros;</a:t>
            </a:r>
          </a:p>
          <a:p>
            <a:pPr lvl="0"/>
            <a:r>
              <a:rPr lang="pt-PT" dirty="0" smtClean="0"/>
              <a:t>Não comparecer às consultas clínicas de seguimento.</a:t>
            </a:r>
            <a:endParaRPr lang="en-US" dirty="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1219200"/>
          </a:xfrm>
        </p:spPr>
        <p:txBody>
          <a:bodyPr/>
          <a:lstStyle/>
          <a:p>
            <a:r>
              <a:rPr lang="pt-PT" dirty="0" smtClean="0"/>
              <a:t>Factores Relacionados com a Não Adesão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pt-PT" b="1" dirty="0" smtClean="0"/>
              <a:t>Problemas de comunicação</a:t>
            </a:r>
            <a:r>
              <a:rPr lang="pt-PT" dirty="0" smtClean="0"/>
              <a:t>: O doente não entende claramente a explicação sobre como deve tomar os medicamentos.</a:t>
            </a:r>
          </a:p>
          <a:p>
            <a:pPr lvl="0"/>
            <a:r>
              <a:rPr lang="pt-PT" b="1" dirty="0" smtClean="0"/>
              <a:t>Conhecimento e entendimento sobre o HIV e SIDA</a:t>
            </a:r>
            <a:r>
              <a:rPr lang="pt-PT" dirty="0" smtClean="0"/>
              <a:t>: O doente não entende como a doença evolui no corpo e a importância do tratamento anti-retroviral. </a:t>
            </a:r>
          </a:p>
          <a:p>
            <a:r>
              <a:rPr lang="pt-PT" b="1" dirty="0" smtClean="0"/>
              <a:t>Atitudes e crenças</a:t>
            </a:r>
          </a:p>
          <a:p>
            <a:r>
              <a:rPr lang="pt-PT" b="1" dirty="0" smtClean="0"/>
              <a:t>Falta de apoio social</a:t>
            </a:r>
            <a:r>
              <a:rPr lang="pt-PT" dirty="0" smtClean="0"/>
              <a:t>: Se a pessoa  não sente que os outros entendem a situação que ela está enfrentando e sente-se socialmente isolada, pode estar pouco motivada a tomar os medicamentos anti-retrovirais.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001000" cy="1219200"/>
          </a:xfrm>
        </p:spPr>
        <p:txBody>
          <a:bodyPr/>
          <a:lstStyle/>
          <a:p>
            <a:r>
              <a:rPr lang="pt-PT" dirty="0" smtClean="0"/>
              <a:t>Factores Relacionados com a Não Adesão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600" b="1" dirty="0" smtClean="0"/>
              <a:t>Estado mental ou o bem-estar psicossocial</a:t>
            </a:r>
          </a:p>
          <a:p>
            <a:pPr lvl="0"/>
            <a:r>
              <a:rPr lang="pt-PT" sz="2600" b="1" dirty="0" smtClean="0"/>
              <a:t>Complexidade dos Regimes de Medicamentos (</a:t>
            </a:r>
            <a:r>
              <a:rPr lang="pt-PT" sz="2600" dirty="0" smtClean="0"/>
              <a:t>Número de comprimidos por tomar, número de doses por dia, restrições de comidas, uso de mecanismos para apoiar a adesão).</a:t>
            </a:r>
          </a:p>
          <a:p>
            <a:pPr lvl="0"/>
            <a:r>
              <a:rPr lang="pt-PT" sz="2600" b="1" dirty="0" smtClean="0"/>
              <a:t>Difíceis condições de vida </a:t>
            </a:r>
            <a:r>
              <a:rPr lang="pt-PT" sz="2600" dirty="0" smtClean="0"/>
              <a:t>(pobreza extrema, falta de alimentos...).</a:t>
            </a:r>
            <a:endParaRPr lang="en-US" sz="2600" dirty="0" smtClean="0"/>
          </a:p>
          <a:p>
            <a:r>
              <a:rPr lang="pt-PT" sz="2600" b="1" dirty="0" smtClean="0"/>
              <a:t>Barreiras relacionadas com o Serviço Nacional de Saúde </a:t>
            </a:r>
            <a:r>
              <a:rPr lang="pt-PT" sz="2600" dirty="0" smtClean="0"/>
              <a:t>(rotura de stock, escasso número de trabalhadores da saúde...).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95400"/>
          </a:xfrm>
        </p:spPr>
        <p:txBody>
          <a:bodyPr/>
          <a:lstStyle/>
          <a:p>
            <a:r>
              <a:rPr lang="pt-PT" dirty="0" smtClean="0"/>
              <a:t>Aconselhamento para seguimento da Adesão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/>
            <a:r>
              <a:rPr lang="pt-PT" dirty="0" smtClean="0"/>
              <a:t>Rever cuidadosamente todos os aspectos sobre a primeira linha de tratamento.</a:t>
            </a:r>
          </a:p>
          <a:p>
            <a:pPr marL="514350" lvl="1" indent="-514350">
              <a:buClr>
                <a:srgbClr val="FF3300"/>
              </a:buClr>
            </a:pPr>
            <a:r>
              <a:rPr lang="pt-BR" sz="3000" dirty="0" smtClean="0"/>
              <a:t>Tentar encontrar o apoio emocional que precisa</a:t>
            </a:r>
          </a:p>
          <a:p>
            <a:pPr marL="514350" indent="-514350"/>
            <a:r>
              <a:rPr lang="pt-PT" dirty="0" smtClean="0"/>
              <a:t>Lembrar ao doente que os medicamentos salvam a vida, mas que devem ser tomados ao longo de toda a vida, todos os dias e nos horários certos.</a:t>
            </a:r>
          </a:p>
          <a:p>
            <a:pPr marL="514350" indent="-514350"/>
            <a:r>
              <a:rPr lang="pt-BR" dirty="0" smtClean="0"/>
              <a:t>Pedir ao seu parceiro para lhe acompanhar as consultas (também fazer o teste de HIV) </a:t>
            </a:r>
          </a:p>
          <a:p>
            <a:pPr marL="514350" indent="-514350"/>
            <a:r>
              <a:rPr lang="pt-BR" dirty="0" smtClean="0"/>
              <a:t>Praticar sexo seguro</a:t>
            </a:r>
            <a:endParaRPr lang="pt-PT" dirty="0" smtClean="0"/>
          </a:p>
          <a:p>
            <a:pPr marL="514350" indent="-514350"/>
            <a:endParaRPr lang="pt-BR" dirty="0" smtClean="0"/>
          </a:p>
          <a:p>
            <a:pPr marL="514350" indent="-51435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95400"/>
          </a:xfrm>
        </p:spPr>
        <p:txBody>
          <a:bodyPr/>
          <a:lstStyle/>
          <a:p>
            <a:r>
              <a:rPr lang="pt-PT" dirty="0" smtClean="0"/>
              <a:t>Aconselhamento para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seguimento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d</a:t>
            </a:r>
            <a:r>
              <a:rPr lang="pt-PT" dirty="0" smtClean="0"/>
              <a:t>a Adesão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pt-BR" dirty="0" smtClean="0"/>
              <a:t>Previnir e tratar infecções de trasmissão sexual (ITS)</a:t>
            </a:r>
          </a:p>
          <a:p>
            <a:pPr marL="514350" indent="-514350"/>
            <a:r>
              <a:rPr lang="pt-BR" dirty="0" smtClean="0"/>
              <a:t>Previnir e tratar tuberculoses (TB)/MALARIA</a:t>
            </a:r>
          </a:p>
          <a:p>
            <a:pPr marL="514350" indent="-514350"/>
            <a:r>
              <a:rPr lang="pt-BR" dirty="0" smtClean="0"/>
              <a:t>Comer alimentos suficientemente nutritivos e descansar o suficiente</a:t>
            </a:r>
          </a:p>
          <a:p>
            <a:pPr marL="514350" indent="-514350"/>
            <a:r>
              <a:rPr lang="pt-PT" dirty="0" smtClean="0"/>
              <a:t>Explicar os limites no uso de álcool e drogas.</a:t>
            </a:r>
            <a:endParaRPr lang="en-US" dirty="0" smtClean="0"/>
          </a:p>
          <a:p>
            <a:pPr marL="514350" indent="-514350"/>
            <a:r>
              <a:rPr lang="pt-PT" dirty="0" smtClean="0"/>
              <a:t>Explicar os efeitos adversos ao doente</a:t>
            </a:r>
          </a:p>
          <a:p>
            <a:pPr marL="514350" indent="-514350"/>
            <a:r>
              <a:rPr lang="pt-PT" dirty="0" smtClean="0"/>
              <a:t>Reportar em todas as consultas como tem sido a toma e existencia de efeitos colaterais.</a:t>
            </a: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Pontos-chave</a:t>
            </a:r>
            <a:r>
              <a:rPr lang="en-US" dirty="0" smtClean="0"/>
              <a:t>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smtClean="0"/>
              <a:t>Os objectivos principais do aconselhamento e testagem do HIV são:</a:t>
            </a:r>
            <a:endParaRPr lang="en-US" dirty="0" smtClean="0"/>
          </a:p>
          <a:p>
            <a:pPr lvl="1"/>
            <a:r>
              <a:rPr lang="pt-PT" dirty="0" smtClean="0"/>
              <a:t>Dar apoio psicossocial os doentes infectados;</a:t>
            </a:r>
            <a:endParaRPr lang="en-US" dirty="0" smtClean="0"/>
          </a:p>
          <a:p>
            <a:pPr lvl="1"/>
            <a:r>
              <a:rPr lang="pt-PT" dirty="0" smtClean="0"/>
              <a:t>Preparar os doentes para o tratamento;</a:t>
            </a:r>
            <a:endParaRPr lang="en-US" dirty="0" smtClean="0"/>
          </a:p>
          <a:p>
            <a:pPr lvl="1"/>
            <a:r>
              <a:rPr lang="pt-PT" dirty="0" smtClean="0"/>
              <a:t>Dar apoio na prevenção da transmissão do HIV;</a:t>
            </a:r>
            <a:endParaRPr lang="en-US" dirty="0" smtClean="0"/>
          </a:p>
          <a:p>
            <a:pPr lvl="1"/>
            <a:r>
              <a:rPr lang="pt-PT" dirty="0" smtClean="0"/>
              <a:t>Ajudar os doentes infectados a levarem uma vida positiva. </a:t>
            </a:r>
          </a:p>
          <a:p>
            <a:r>
              <a:rPr lang="pt-PT" dirty="0" smtClean="0"/>
              <a:t>A confidencialidade entre o utente e o conselheiro é a base do êxito do aconselhamento.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Objectivos de Aprendizagem (2)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PT" dirty="0" smtClean="0"/>
              <a:t>No final desta unidade, os formandos devem ser capazes de:</a:t>
            </a:r>
          </a:p>
          <a:p>
            <a:pPr algn="l">
              <a:buClr>
                <a:srgbClr val="FF0000"/>
              </a:buClr>
            </a:pPr>
            <a:r>
              <a:rPr lang="pt-PT" sz="3000" dirty="0" smtClean="0"/>
              <a:t>Descrever os factores que afectam a adesão</a:t>
            </a:r>
          </a:p>
          <a:p>
            <a:pPr algn="l">
              <a:buClr>
                <a:srgbClr val="FF0000"/>
              </a:buClr>
            </a:pPr>
            <a:r>
              <a:rPr lang="pt-PT" sz="3000" dirty="0" smtClean="0"/>
              <a:t>Saber como monitorar e avaliar a adesão</a:t>
            </a:r>
          </a:p>
          <a:p>
            <a:pPr algn="l">
              <a:buClr>
                <a:srgbClr val="FF0000"/>
              </a:buClr>
            </a:pPr>
            <a:r>
              <a:rPr lang="pt-PT" sz="3000" dirty="0" smtClean="0"/>
              <a:t>Descrever a abordagem baseada na família para o aconselhamento pré, pós-teste e pré-TARV e para o seguimento</a:t>
            </a:r>
          </a:p>
          <a:p>
            <a:pPr lvl="0">
              <a:buClr>
                <a:srgbClr val="FF0000"/>
              </a:buClr>
            </a:pPr>
            <a:r>
              <a:rPr lang="pt-PT" dirty="0" smtClean="0"/>
              <a:t>Diferenciar os tipos de testes para HIV</a:t>
            </a:r>
            <a:endParaRPr lang="en-US" dirty="0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Pontos-chave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pt-PT" dirty="0" smtClean="0"/>
              <a:t>As vantagens de fazer o teste de HIV são:</a:t>
            </a:r>
            <a:endParaRPr lang="en-US" dirty="0" smtClean="0"/>
          </a:p>
          <a:p>
            <a:pPr lvl="1"/>
            <a:r>
              <a:rPr lang="pt-PT" dirty="0" smtClean="0"/>
              <a:t>É uma forma de prevenção da transmissão;</a:t>
            </a:r>
            <a:endParaRPr lang="en-US" dirty="0" smtClean="0"/>
          </a:p>
          <a:p>
            <a:pPr lvl="1"/>
            <a:r>
              <a:rPr lang="pt-PT" dirty="0" smtClean="0"/>
              <a:t>É a porta de entrada para os programas de cuidados e tratamento.</a:t>
            </a:r>
            <a:endParaRPr lang="en-US" dirty="0" smtClean="0"/>
          </a:p>
          <a:p>
            <a:pPr lvl="0"/>
            <a:r>
              <a:rPr lang="pt-PT" dirty="0" smtClean="0"/>
              <a:t>Uma vez iniciado o TARV, a adesão ao mesmo depende em parte da atitude do pessoal da saúde.</a:t>
            </a:r>
          </a:p>
          <a:p>
            <a:pPr lvl="0"/>
            <a:r>
              <a:rPr lang="pt-PT" dirty="0" smtClean="0"/>
              <a:t> O TM deve ser capaz de aconselhar correctamente para a adesão.</a:t>
            </a:r>
            <a:endParaRPr lang="en-US" dirty="0" smtClean="0"/>
          </a:p>
          <a:p>
            <a:pPr lvl="0"/>
            <a:r>
              <a:rPr lang="pt-PT" dirty="0" smtClean="0"/>
              <a:t>O seguimento dos doentes em TARV requer dos </a:t>
            </a:r>
            <a:r>
              <a:rPr lang="pt-PT" dirty="0" err="1" smtClean="0"/>
              <a:t>TM</a:t>
            </a:r>
            <a:r>
              <a:rPr lang="pt-PT" dirty="0" smtClean="0"/>
              <a:t> a capacidade de avaliar a adesão ao tratamento.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f-ZA" sz="4400" dirty="0" smtClean="0"/>
              <a:t>Aconselhamento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Discussão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pPr>
              <a:lnSpc>
                <a:spcPct val="150000"/>
              </a:lnSpc>
            </a:pPr>
            <a:r>
              <a:rPr lang="pt-BR" dirty="0" smtClean="0"/>
              <a:t>Qual é a diferença entre o aconselhamento feito no contexto do HIV por um profissional de saúde e os conselhos dados por </a:t>
            </a:r>
            <a:r>
              <a:rPr lang="pt-BR" strike="sngStrike" dirty="0" smtClean="0"/>
              <a:t>a</a:t>
            </a:r>
            <a:r>
              <a:rPr lang="pt-BR" dirty="0" smtClean="0"/>
              <a:t> um amigo fora da Unidade Sanitária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3400" dirty="0" smtClean="0"/>
              <a:t>O Que é Aconselhamento para HIV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pt-PT" dirty="0" smtClean="0"/>
              <a:t>Estabelecimento de relações de apoio</a:t>
            </a:r>
            <a:endParaRPr lang="en-US" dirty="0" smtClean="0"/>
          </a:p>
          <a:p>
            <a:pPr lvl="0"/>
            <a:r>
              <a:rPr lang="pt-PT" dirty="0" smtClean="0"/>
              <a:t>Manter conversações com um objectivo claro</a:t>
            </a:r>
            <a:endParaRPr lang="en-US" dirty="0" smtClean="0"/>
          </a:p>
          <a:p>
            <a:pPr lvl="0"/>
            <a:r>
              <a:rPr lang="pt-PT" dirty="0" smtClean="0"/>
              <a:t>Escutar atentamente</a:t>
            </a:r>
            <a:endParaRPr lang="en-US" dirty="0" smtClean="0"/>
          </a:p>
          <a:p>
            <a:pPr lvl="0"/>
            <a:r>
              <a:rPr lang="pt-PT" dirty="0" smtClean="0"/>
              <a:t>Dar informações correctas e apropriadas</a:t>
            </a:r>
            <a:endParaRPr lang="en-US" dirty="0" smtClean="0"/>
          </a:p>
          <a:p>
            <a:pPr lvl="0"/>
            <a:r>
              <a:rPr lang="pt-PT" dirty="0" smtClean="0"/>
              <a:t>Ajudar os utentes a falar de si</a:t>
            </a:r>
            <a:endParaRPr lang="en-US" dirty="0" smtClean="0"/>
          </a:p>
          <a:p>
            <a:pPr lvl="0"/>
            <a:r>
              <a:rPr lang="pt-PT" dirty="0" smtClean="0"/>
              <a:t>Ajudar os utentes a reconhecer e a construir as suas fortalezas</a:t>
            </a:r>
            <a:endParaRPr lang="en-US" dirty="0" smtClean="0"/>
          </a:p>
          <a:p>
            <a:pPr lvl="0"/>
            <a:r>
              <a:rPr lang="pt-PT" dirty="0" smtClean="0"/>
              <a:t>Ajudar os utentes a desenvolver uma atitude positiva</a:t>
            </a:r>
            <a:endParaRPr lang="en-US" dirty="0" smtClean="0"/>
          </a:p>
          <a:p>
            <a:r>
              <a:rPr lang="pt-PT" dirty="0" smtClean="0"/>
              <a:t>Ajudar as pessoas a tomar decisões baseadas na informação</a:t>
            </a:r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pt-PT" dirty="0" smtClean="0"/>
              <a:t>O Que Não é Aconselhamento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smtClean="0"/>
              <a:t>Dizer aos utentes aquilo que devem fazer</a:t>
            </a:r>
            <a:endParaRPr lang="en-US" dirty="0" smtClean="0"/>
          </a:p>
          <a:p>
            <a:pPr lvl="0"/>
            <a:r>
              <a:rPr lang="pt-PT" dirty="0" smtClean="0"/>
              <a:t>Decidir pelos utentes</a:t>
            </a:r>
            <a:endParaRPr lang="en-US" dirty="0" smtClean="0"/>
          </a:p>
          <a:p>
            <a:pPr lvl="0"/>
            <a:r>
              <a:rPr lang="pt-PT" dirty="0" smtClean="0"/>
              <a:t>Julgar ou culpar os utentes </a:t>
            </a:r>
            <a:endParaRPr lang="en-US" dirty="0" smtClean="0"/>
          </a:p>
          <a:p>
            <a:pPr lvl="0"/>
            <a:r>
              <a:rPr lang="pt-PT" dirty="0" smtClean="0"/>
              <a:t>Interrogar e/ou buscar falhas </a:t>
            </a:r>
            <a:endParaRPr lang="en-US" dirty="0" smtClean="0"/>
          </a:p>
          <a:p>
            <a:pPr lvl="0"/>
            <a:r>
              <a:rPr lang="pt-PT" dirty="0" smtClean="0"/>
              <a:t>Fazer promessas aos utentes que não é capaz de cumprir </a:t>
            </a:r>
            <a:endParaRPr lang="en-US" dirty="0" smtClean="0"/>
          </a:p>
          <a:p>
            <a:pPr lvl="0"/>
            <a:r>
              <a:rPr lang="pt-PT" dirty="0" smtClean="0"/>
              <a:t>Impor aos utentes as suas própria crenças</a:t>
            </a:r>
            <a:endParaRPr lang="en-US" dirty="0" smtClean="0"/>
          </a:p>
          <a:p>
            <a:pPr lvl="0"/>
            <a:r>
              <a:rPr lang="pt-PT" dirty="0" smtClean="0"/>
              <a:t>Discutir com os utentes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382000" cy="1295400"/>
          </a:xfrm>
        </p:spPr>
        <p:txBody>
          <a:bodyPr/>
          <a:lstStyle/>
          <a:p>
            <a:pPr eaLnBrk="1" hangingPunct="1"/>
            <a:r>
              <a:rPr lang="pt-PT" dirty="0" smtClean="0"/>
              <a:t>Qualidades de um Bom Conselheiro </a:t>
            </a:r>
            <a:endParaRPr lang="en-US" dirty="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077200" cy="4953000"/>
          </a:xfrm>
        </p:spPr>
        <p:txBody>
          <a:bodyPr/>
          <a:lstStyle/>
          <a:p>
            <a:pPr eaLnBrk="1" hangingPunct="1">
              <a:buClrTx/>
            </a:pPr>
            <a:r>
              <a:rPr lang="pt-PT" sz="3200" dirty="0" smtClean="0"/>
              <a:t>Saber escutar (escuta activa)</a:t>
            </a:r>
            <a:endParaRPr lang="en-US" sz="3200" dirty="0" smtClean="0"/>
          </a:p>
          <a:p>
            <a:pPr eaLnBrk="1" hangingPunct="1">
              <a:buClrTx/>
            </a:pPr>
            <a:r>
              <a:rPr lang="pt-PT" sz="3200" dirty="0" smtClean="0"/>
              <a:t>Ser uma pessoa amigável</a:t>
            </a:r>
            <a:endParaRPr lang="en-US" sz="3200" dirty="0" smtClean="0"/>
          </a:p>
          <a:p>
            <a:pPr eaLnBrk="1" hangingPunct="1">
              <a:buClrTx/>
            </a:pPr>
            <a:r>
              <a:rPr lang="pt-PT" sz="3200" dirty="0" smtClean="0"/>
              <a:t>Mostrar interesse</a:t>
            </a:r>
            <a:endParaRPr lang="en-US" sz="3200" dirty="0" smtClean="0"/>
          </a:p>
          <a:p>
            <a:pPr eaLnBrk="1" hangingPunct="1">
              <a:buClrTx/>
            </a:pPr>
            <a:r>
              <a:rPr lang="pt-PT" sz="3200" dirty="0" smtClean="0"/>
              <a:t>Estar bem informado</a:t>
            </a:r>
            <a:endParaRPr lang="en-US" sz="3200" dirty="0" smtClean="0"/>
          </a:p>
          <a:p>
            <a:pPr eaLnBrk="1" hangingPunct="1">
              <a:buClrTx/>
            </a:pPr>
            <a:r>
              <a:rPr lang="pt-PT" sz="3200" dirty="0" smtClean="0"/>
              <a:t>Não julgar</a:t>
            </a:r>
            <a:endParaRPr lang="en-US" sz="3200" dirty="0" smtClean="0"/>
          </a:p>
          <a:p>
            <a:pPr eaLnBrk="1" hangingPunct="1">
              <a:buClrTx/>
            </a:pPr>
            <a:r>
              <a:rPr lang="pt-PT" sz="3200" dirty="0" smtClean="0"/>
              <a:t>Empatia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6.0&quot;&gt;&lt;object type=&quot;1&quot; unique_id=&quot;10001&quot;&gt;&lt;object type=&quot;8&quot; unique_id=&quot;10836&quot;&gt;&lt;/object&gt;&lt;object type=&quot;2&quot; unique_id=&quot;10837&quot;&gt;&lt;object type=&quot;3&quot; unique_id=&quot;10838&quot;&gt;&lt;property id=&quot;20148&quot; value=&quot;5&quot;/&gt;&lt;property id=&quot;20300&quot; value=&quot;Slide 1 - &amp;quot;Unidade 1.3&amp;#x0D;&amp;#x0A;&amp;#x0D;&amp;#x0A; Aconselhamento, Testagem e Adesão&amp;#x0D;&amp;#x0A;&amp;#x0D;&amp;#x0A;&amp;quot;&quot;/&gt;&lt;property id=&quot;20307&quot; value=&quot;256&quot;/&gt;&lt;/object&gt;&lt;object type=&quot;3&quot; unique_id=&quot;10839&quot;&gt;&lt;property id=&quot;20148&quot; value=&quot;5&quot;/&gt;&lt;property id=&quot;20300&quot; value=&quot;Slide 2 - &amp;quot;Introdução&amp;quot;&quot;/&gt;&lt;property id=&quot;20307&quot; value=&quot;381&quot;/&gt;&lt;/object&gt;&lt;object type=&quot;3&quot; unique_id=&quot;10840&quot;&gt;&lt;property id=&quot;20148&quot; value=&quot;5&quot;/&gt;&lt;property id=&quot;20300&quot; value=&quot;Slide 3 - &amp;quot;Objectivos de Aprendizagem&amp;quot;&quot;/&gt;&lt;property id=&quot;20307&quot; value=&quot;399&quot;/&gt;&lt;/object&gt;&lt;object type=&quot;3&quot; unique_id=&quot;10841&quot;&gt;&lt;property id=&quot;20148&quot; value=&quot;5&quot;/&gt;&lt;property id=&quot;20300&quot; value=&quot;Slide 4 - &amp;quot;Discussão&amp;quot;&quot;/&gt;&lt;property id=&quot;20307&quot; value=&quot;415&quot;/&gt;&lt;/object&gt;&lt;object type=&quot;3&quot; unique_id=&quot;10842&quot;&gt;&lt;property id=&quot;20148&quot; value=&quot;5&quot;/&gt;&lt;property id=&quot;20300&quot; value=&quot;Slide 5 - &amp;quot;O Que é Aconselhamento para HIV&amp;quot;&quot;/&gt;&lt;property id=&quot;20307&quot; value=&quot;350&quot;/&gt;&lt;/object&gt;&lt;object type=&quot;3&quot; unique_id=&quot;10843&quot;&gt;&lt;property id=&quot;20148&quot; value=&quot;5&quot;/&gt;&lt;property id=&quot;20300&quot; value=&quot;Slide 6 - &amp;quot;O Que Não é Aconselhamento&amp;quot;&quot;/&gt;&lt;property id=&quot;20307&quot; value=&quot;414&quot;/&gt;&lt;/object&gt;&lt;object type=&quot;3&quot; unique_id=&quot;10844&quot;&gt;&lt;property id=&quot;20148&quot; value=&quot;5&quot;/&gt;&lt;property id=&quot;20300&quot; value=&quot;Slide 7 - &amp;quot;O Que é Aconselhamento e Testagem para HIV? (1)&amp;quot;&quot;/&gt;&lt;property id=&quot;20307&quot; value=&quot;396&quot;/&gt;&lt;/object&gt;&lt;object type=&quot;3&quot; unique_id=&quot;10845&quot;&gt;&lt;property id=&quot;20148&quot; value=&quot;5&quot;/&gt;&lt;property id=&quot;20300&quot; value=&quot;Slide 8 - &amp;quot;O Que é Aconselhamento e Testagem para HIV? (2)&amp;quot;&quot;/&gt;&lt;property id=&quot;20307&quot; value=&quot;416&quot;/&gt;&lt;/object&gt;&lt;object type=&quot;3&quot; unique_id=&quot;10846&quot;&gt;&lt;property id=&quot;20148&quot; value=&quot;5&quot;/&gt;&lt;property id=&quot;20300&quot; value=&quot;Slide 9 - &amp;quot;Actividade: Benefícios do Aconselhamento&amp;quot;&quot;/&gt;&lt;property id=&quot;20307&quot; value=&quot;363&quot;/&gt;&lt;/object&gt;&lt;object type=&quot;3&quot; unique_id=&quot;10847&quot;&gt;&lt;property id=&quot;20148&quot; value=&quot;5&quot;/&gt;&lt;property id=&quot;20300&quot; value=&quot;Slide 10 - &amp;quot;Objectivos do Aconselhamento (1)&amp;quot;&quot;/&gt;&lt;property id=&quot;20307&quot; value=&quot;405&quot;/&gt;&lt;/object&gt;&lt;object type=&quot;3&quot; unique_id=&quot;10848&quot;&gt;&lt;property id=&quot;20148&quot; value=&quot;5&quot;/&gt;&lt;property id=&quot;20300&quot; value=&quot;Slide 11 - &amp;quot;Objectivos do Aconselhamento (2)&amp;quot;&quot;/&gt;&lt;property id=&quot;20307&quot; value=&quot;406&quot;/&gt;&lt;/object&gt;&lt;object type=&quot;3&quot; unique_id=&quot;10849&quot;&gt;&lt;property id=&quot;20148&quot; value=&quot;5&quot;/&gt;&lt;property id=&quot;20300&quot; value=&quot;Slide 12 - &amp;quot;Finalidades do Aconselhamento no Contexto do HIV e do TARV&amp;quot;&quot;/&gt;&lt;property id=&quot;20307&quot; value=&quot;397&quot;/&gt;&lt;/object&gt;&lt;object type=&quot;3&quot; unique_id=&quot;10850&quot;&gt;&lt;property id=&quot;20148&quot; value=&quot;5&quot;/&gt;&lt;property id=&quot;20300&quot; value=&quot;Slide 13 - &amp;quot;Qualidades de um Bom Conselheiro &amp;quot;&quot;/&gt;&lt;property id=&quot;20307&quot; value=&quot;401&quot;/&gt;&lt;/object&gt;&lt;object type=&quot;3&quot; unique_id=&quot;10851&quot;&gt;&lt;property id=&quot;20148&quot; value=&quot;5&quot;/&gt;&lt;property id=&quot;20300&quot; value=&quot;Slide 14 - &amp;quot;Actividade: Confidencialidade&amp;quot;&quot;/&gt;&lt;property id=&quot;20307&quot; value=&quot;264&quot;/&gt;&lt;/object&gt;&lt;object type=&quot;3&quot; unique_id=&quot;10852&quot;&gt;&lt;property id=&quot;20148&quot; value=&quot;5&quot;/&gt;&lt;property id=&quot;20300&quot; value=&quot;Slide 15 - &amp;quot;Confidencialidade&amp;quot;&quot;/&gt;&lt;property id=&quot;20307&quot; value=&quot;367&quot;/&gt;&lt;/object&gt;&lt;object type=&quot;3&quot; unique_id=&quot;10853&quot;&gt;&lt;property id=&quot;20148&quot; value=&quot;5&quot;/&gt;&lt;property id=&quot;20300&quot; value=&quot;Slide 16 - &amp;quot;Tipos de Testes de HIV                               &amp;quot;&quot;/&gt;&lt;property id=&quot;20307&quot; value=&quot;357&quot;/&gt;&lt;/object&gt;&lt;object type=&quot;3&quot; unique_id=&quot;10854&quot;&gt;&lt;property id=&quot;20148&quot; value=&quot;5&quot;/&gt;&lt;property id=&quot;20300&quot; value=&quot;Slide 17 - &amp;quot; O Aconselhamento e a Testagem: Tipos e Passos&amp;quot;&quot;/&gt;&lt;property id=&quot;20307&quot; value=&quot;370&quot;/&gt;&lt;/object&gt;&lt;object type=&quot;3&quot; unique_id=&quot;10855&quot;&gt;&lt;property id=&quot;20148&quot; value=&quot;5&quot;/&gt;&lt;property id=&quot;20300&quot; value=&quot;Slide 18 - &amp;quot;Aconselhamento Pré-teste e Testagem&amp;quot;&quot;/&gt;&lt;property id=&quot;20307&quot; value=&quot;417&quot;/&gt;&lt;/object&gt;&lt;object type=&quot;3&quot; unique_id=&quot;10856&quot;&gt;&lt;property id=&quot;20148&quot; value=&quot;5&quot;/&gt;&lt;property id=&quot;20300&quot; value=&quot;Slide 19 - &amp;quot;Aconselhamento Pós-teste (1)&amp;quot;&quot;/&gt;&lt;property id=&quot;20307&quot; value=&quot;418&quot;/&gt;&lt;/object&gt;&lt;object type=&quot;3&quot; unique_id=&quot;10857&quot;&gt;&lt;property id=&quot;20148&quot; value=&quot;5&quot;/&gt;&lt;property id=&quot;20300&quot; value=&quot;Slide 20 - &amp;quot;Aconselhamento Pós-teste (2)&amp;quot;&quot;/&gt;&lt;property id=&quot;20307&quot; value=&quot;403&quot;/&gt;&lt;/object&gt;&lt;object type=&quot;3&quot; unique_id=&quot;10858&quot;&gt;&lt;property id=&quot;20148&quot; value=&quot;5&quot;/&gt;&lt;property id=&quot;20300&quot; value=&quot;Slide 21 - &amp;quot;Aconselhamento Pós-teste (3)&amp;quot;&quot;/&gt;&lt;property id=&quot;20307&quot; value=&quot;408&quot;/&gt;&lt;/object&gt;&lt;object type=&quot;3&quot; unique_id=&quot;10859&quot;&gt;&lt;property id=&quot;20148&quot; value=&quot;5&quot;/&gt;&lt;property id=&quot;20300&quot; value=&quot;Slide 22 - &amp;quot;Aconselhamento e Testagem: Casos Especiais&amp;quot;&quot;/&gt;&lt;property id=&quot;20307&quot; value=&quot;369&quot;/&gt;&lt;/object&gt;&lt;object type=&quot;3&quot; unique_id=&quot;10860&quot;&gt;&lt;property id=&quot;20148&quot; value=&quot;5&quot;/&gt;&lt;property id=&quot;20300&quot; value=&quot;Slide 23 - &amp;quot;Discussão: Pares Discordantes&amp;quot;&quot;/&gt;&lt;property id=&quot;20307&quot; value=&quot;407&quot;/&gt;&lt;/object&gt;&lt;object type=&quot;3&quot; unique_id=&quot;10861&quot;&gt;&lt;property id=&quot;20148&quot; value=&quot;5&quot;/&gt;&lt;property id=&quot;20300&quot; value=&quot;Slide 24 - &amp;quot;Aconselhamento para a Adesão&amp;#x0D;&amp;#x0A;&amp;quot;&quot;/&gt;&lt;property id=&quot;20307&quot; value=&quot;419&quot;/&gt;&lt;/object&gt;&lt;object type=&quot;3&quot; unique_id=&quot;10862&quot;&gt;&lt;property id=&quot;20148&quot; value=&quot;5&quot;/&gt;&lt;property id=&quot;20300&quot; value=&quot;Slide 25 - &amp;quot;Objectivos: Aconselhamento para a Adesão&amp;quot;&quot;/&gt;&lt;property id=&quot;20307&quot; value=&quot;387&quot;/&gt;&lt;/object&gt;&lt;object type=&quot;3&quot; unique_id=&quot;10863&quot;&gt;&lt;property id=&quot;20148&quot; value=&quot;5&quot;/&gt;&lt;property id=&quot;20300&quot; value=&quot;Slide 26 - &amp;quot; Factores que Afectam a Adesão&amp;quot;&quot;/&gt;&lt;property id=&quot;20307&quot; value=&quot;402&quot;/&gt;&lt;/object&gt;&lt;object type=&quot;3&quot; unique_id=&quot;10864&quot;&gt;&lt;property id=&quot;20148&quot; value=&quot;5&quot;/&gt;&lt;property id=&quot;20300&quot; value=&quot;Slide 27 - &amp;quot;Não Adesão: O Que é?  &amp;quot;&quot;/&gt;&lt;property id=&quot;20307&quot; value=&quot;404&quot;/&gt;&lt;/object&gt;&lt;object type=&quot;3&quot; unique_id=&quot;10865&quot;&gt;&lt;property id=&quot;20148&quot; value=&quot;5&quot;/&gt;&lt;property id=&quot;20300&quot; value=&quot;Slide 28 - &amp;quot;Factores Relacionados com a Não Adesão (1)&amp;quot;&quot;/&gt;&lt;property id=&quot;20307&quot; value=&quot;409&quot;/&gt;&lt;/object&gt;&lt;object type=&quot;3&quot; unique_id=&quot;10866&quot;&gt;&lt;property id=&quot;20148&quot; value=&quot;5&quot;/&gt;&lt;property id=&quot;20300&quot; value=&quot;Slide 29 - &amp;quot;Factores Relacionados com a Não Adesão (2)&amp;quot;&quot;/&gt;&lt;property id=&quot;20307&quot; value=&quot;410&quot;/&gt;&lt;/object&gt;&lt;object type=&quot;3&quot; unique_id=&quot;10867&quot;&gt;&lt;property id=&quot;20148&quot; value=&quot;5&quot;/&gt;&lt;property id=&quot;20300&quot; value=&quot;Slide 30 - &amp;quot;Seis Passos no Aconselhamento para a Adesão&amp;quot;&quot;/&gt;&lt;property id=&quot;20307&quot; value=&quot;411&quot;/&gt;&lt;/object&gt;&lt;object type=&quot;3&quot; unique_id=&quot;10868&quot;&gt;&lt;property id=&quot;20148&quot; value=&quot;5&quot;/&gt;&lt;property id=&quot;20300&quot; value=&quot;Slide 31 - &amp;quot;Considerações (1)&amp;quot;&quot;/&gt;&lt;property id=&quot;20307&quot; value=&quot;412&quot;/&gt;&lt;/object&gt;&lt;object type=&quot;3&quot; unique_id=&quot;10869&quot;&gt;&lt;property id=&quot;20148&quot; value=&quot;5&quot;/&gt;&lt;property id=&quot;20300&quot; value=&quot;Slide 32 - &amp;quot;Considerações (2)&amp;quot;&quot;/&gt;&lt;property id=&quot;20307&quot; value=&quot;413&quot;/&gt;&lt;/object&gt;&lt;/object&gt;&lt;/object&gt;&lt;/database&gt;"/>
</p:tagLst>
</file>

<file path=ppt/theme/theme1.xml><?xml version="1.0" encoding="utf-8"?>
<a:theme xmlns:a="http://schemas.openxmlformats.org/drawingml/2006/main" name="TBOI Landscape Draft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9239</TotalTime>
  <Words>2260</Words>
  <Application>Microsoft Office PowerPoint</Application>
  <PresentationFormat>On-screen Show (4:3)</PresentationFormat>
  <Paragraphs>257</Paragraphs>
  <Slides>40</Slides>
  <Notes>37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40</vt:i4>
      </vt:variant>
    </vt:vector>
  </HeadingPairs>
  <TitlesOfParts>
    <vt:vector size="42" baseType="lpstr">
      <vt:lpstr>TBOI Landscape Draft</vt:lpstr>
      <vt:lpstr>1_TBOI Landscape Draft</vt:lpstr>
      <vt:lpstr>Unidade 1.3   Aconselhamento, Testagem e Adesão  </vt:lpstr>
      <vt:lpstr>Introdução</vt:lpstr>
      <vt:lpstr>Objectivos de Aprendizagem (1)</vt:lpstr>
      <vt:lpstr>Objectivos de Aprendizagem (2)</vt:lpstr>
      <vt:lpstr>Aconselhamento</vt:lpstr>
      <vt:lpstr>Discussão</vt:lpstr>
      <vt:lpstr>O Que é Aconselhamento para HIV</vt:lpstr>
      <vt:lpstr>O Que Não é Aconselhamento</vt:lpstr>
      <vt:lpstr>Qualidades de um Bom Conselheiro </vt:lpstr>
      <vt:lpstr>Actividade: Confidencialidade</vt:lpstr>
      <vt:lpstr>Confidencialidade</vt:lpstr>
      <vt:lpstr>Aconselhamento e Testagem</vt:lpstr>
      <vt:lpstr>Introdução (1)</vt:lpstr>
      <vt:lpstr>Introdução  (2)</vt:lpstr>
      <vt:lpstr>Objectivos do AT</vt:lpstr>
      <vt:lpstr>O Que é Aconselhamento e Testagem para HIV? </vt:lpstr>
      <vt:lpstr>Actividade: Benefícios do Aconselhamento</vt:lpstr>
      <vt:lpstr>Abordagem de AT (1)</vt:lpstr>
      <vt:lpstr>Abordagem de AT (2)</vt:lpstr>
      <vt:lpstr>Aconselhamento Pré-teste e Testagem</vt:lpstr>
      <vt:lpstr>Tipos de Testes de HIV                               </vt:lpstr>
      <vt:lpstr> Passos para AT</vt:lpstr>
      <vt:lpstr>Aconselhamento Pré-teste e Testagem (1)</vt:lpstr>
      <vt:lpstr>Aconselhamento Pós-teste (1)</vt:lpstr>
      <vt:lpstr>Aconselhamento Pós-teste (2)</vt:lpstr>
      <vt:lpstr>Aconselhamento Pós-teste (3)</vt:lpstr>
      <vt:lpstr>Aconselhamento Pós-teste (4)</vt:lpstr>
      <vt:lpstr>Aconselhamento e Testagem: Casos Especiais</vt:lpstr>
      <vt:lpstr>Discussão: Pares Discordantes</vt:lpstr>
      <vt:lpstr>Aconselhamento para a Adesão </vt:lpstr>
      <vt:lpstr>Objectivos do Aconselhamento TARV</vt:lpstr>
      <vt:lpstr>Objectivos: Aconselhamento para a Adesão</vt:lpstr>
      <vt:lpstr> Factores que Afectam a Adesão</vt:lpstr>
      <vt:lpstr>Não Adesão: O Que é?  </vt:lpstr>
      <vt:lpstr>Factores Relacionados com a Não Adesão (1)</vt:lpstr>
      <vt:lpstr>Factores Relacionados com a Não Adesão (2)</vt:lpstr>
      <vt:lpstr>Aconselhamento para seguimento da Adesão</vt:lpstr>
      <vt:lpstr>Aconselhamento para seguimento da Adesão (2)</vt:lpstr>
      <vt:lpstr>Pontos-chave (1)</vt:lpstr>
      <vt:lpstr>Pontos-chave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 4</dc:title>
  <dc:creator>Pilar Martínez</dc:creator>
  <cp:lastModifiedBy>anabelaa</cp:lastModifiedBy>
  <cp:revision>849</cp:revision>
  <dcterms:created xsi:type="dcterms:W3CDTF">2007-08-21T13:52:04Z</dcterms:created>
  <dcterms:modified xsi:type="dcterms:W3CDTF">2013-03-07T14:55:50Z</dcterms:modified>
</cp:coreProperties>
</file>