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92" r:id="rId2"/>
  </p:sldMasterIdLst>
  <p:notesMasterIdLst>
    <p:notesMasterId r:id="rId40"/>
  </p:notesMasterIdLst>
  <p:handoutMasterIdLst>
    <p:handoutMasterId r:id="rId41"/>
  </p:handoutMasterIdLst>
  <p:sldIdLst>
    <p:sldId id="256" r:id="rId3"/>
    <p:sldId id="381" r:id="rId4"/>
    <p:sldId id="420" r:id="rId5"/>
    <p:sldId id="619" r:id="rId6"/>
    <p:sldId id="433" r:id="rId7"/>
    <p:sldId id="620" r:id="rId8"/>
    <p:sldId id="441" r:id="rId9"/>
    <p:sldId id="545" r:id="rId10"/>
    <p:sldId id="627" r:id="rId11"/>
    <p:sldId id="553" r:id="rId12"/>
    <p:sldId id="557" r:id="rId13"/>
    <p:sldId id="623" r:id="rId14"/>
    <p:sldId id="624" r:id="rId15"/>
    <p:sldId id="565" r:id="rId16"/>
    <p:sldId id="566" r:id="rId17"/>
    <p:sldId id="567" r:id="rId18"/>
    <p:sldId id="625" r:id="rId19"/>
    <p:sldId id="571" r:id="rId20"/>
    <p:sldId id="573" r:id="rId21"/>
    <p:sldId id="575" r:id="rId22"/>
    <p:sldId id="576" r:id="rId23"/>
    <p:sldId id="577" r:id="rId24"/>
    <p:sldId id="586" r:id="rId25"/>
    <p:sldId id="588" r:id="rId26"/>
    <p:sldId id="590" r:id="rId27"/>
    <p:sldId id="592" r:id="rId28"/>
    <p:sldId id="595" r:id="rId29"/>
    <p:sldId id="597" r:id="rId30"/>
    <p:sldId id="600" r:id="rId31"/>
    <p:sldId id="601" r:id="rId32"/>
    <p:sldId id="626" r:id="rId33"/>
    <p:sldId id="606" r:id="rId34"/>
    <p:sldId id="608" r:id="rId35"/>
    <p:sldId id="611" r:id="rId36"/>
    <p:sldId id="522" r:id="rId37"/>
    <p:sldId id="614" r:id="rId38"/>
    <p:sldId id="618" r:id="rId39"/>
  </p:sldIdLst>
  <p:sldSz cx="9144000" cy="6858000" type="screen4x3"/>
  <p:notesSz cx="7010400" cy="9296400"/>
  <p:custDataLst>
    <p:tags r:id="rId42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82" autoAdjust="0"/>
    <p:restoredTop sz="72222" autoAdjust="0"/>
  </p:normalViewPr>
  <p:slideViewPr>
    <p:cSldViewPr>
      <p:cViewPr varScale="1">
        <p:scale>
          <a:sx n="52" d="100"/>
          <a:sy n="52" d="100"/>
        </p:scale>
        <p:origin x="-19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2DB41C6B-C013-4325-8066-0C13C14A78D5}" type="datetimeFigureOut">
              <a:rPr lang="pt-PT"/>
              <a:pPr>
                <a:defRPr/>
              </a:pPr>
              <a:t>21-02-2013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ED64DFB8-4735-4ED6-ABDE-A012BDE13E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FEEE96FF-C475-4D96-AAAD-43D0D18C15E5}" type="datetimeFigureOut">
              <a:rPr lang="es-ES"/>
              <a:pPr>
                <a:defRPr/>
              </a:pPr>
              <a:t>21/02/2013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AB52944-B6BF-4FC4-BEE1-E7E017499B2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s2009.org/pag/Abstracts.aspx?AID=3712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92A857B-5C76-4A85-A7CA-87BE31BC0B41}" type="slidenum">
              <a:rPr lang="es-ES" smtClean="0"/>
              <a:pPr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Casais serodiscordantes</a:t>
            </a:r>
            <a:r>
              <a:rPr lang="pt-PT" dirty="0" smtClean="0">
                <a:latin typeface="Geneva"/>
              </a:rPr>
              <a:t>: estudo realizado pela UNAIDS (Mozambique, Modes of Transmission Study; UNAIDS 2008) revela que 45% dos casais na pesquisa eram serodiscordantes ou não conheciam o seu seroestado, 74% HIV+ não revelaram o seu seroestado ao parceiro seronegativo;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Casais serodiscordantes são de preocupação particular pois a incidência da infecção por HIV nos parceiros HIV negativos é maior do que nos casais que não têm a infecção. Pelo menos 1 em cada 7 casais moçambicanos tem um dos parceiros ou ambos com infecção por HIV. (INSIDA, 2009)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Geneva"/>
              </a:rPr>
              <a:t>* </a:t>
            </a:r>
            <a:r>
              <a:rPr lang="en-US" u="sng" dirty="0" smtClean="0">
                <a:latin typeface="Geneva"/>
                <a:hlinkClick r:id="rId3"/>
              </a:rPr>
              <a:t>Brubaker S et al. </a:t>
            </a:r>
            <a:r>
              <a:rPr lang="en-US" i="1" u="sng" dirty="0" smtClean="0">
                <a:latin typeface="Geneva"/>
                <a:hlinkClick r:id="rId3"/>
              </a:rPr>
              <a:t>Pregnancy and HIV transmission among HIV discordant couples in a clinical trial in </a:t>
            </a:r>
            <a:r>
              <a:rPr lang="en-US" i="1" u="sng" dirty="0" err="1" smtClean="0">
                <a:latin typeface="Geneva"/>
                <a:hlinkClick r:id="rId3"/>
              </a:rPr>
              <a:t>Kisumu</a:t>
            </a:r>
            <a:r>
              <a:rPr lang="en-US" i="1" u="sng" dirty="0" smtClean="0">
                <a:latin typeface="Geneva"/>
                <a:hlinkClick r:id="rId3"/>
              </a:rPr>
              <a:t>.</a:t>
            </a:r>
            <a:r>
              <a:rPr lang="en-US" u="sng" dirty="0" smtClean="0">
                <a:latin typeface="Geneva"/>
                <a:hlinkClick r:id="rId3"/>
              </a:rPr>
              <a:t> Fifth International AIDS Society Conference on HIV Pathogenesis, Treatment and Prevention, Cape Town, 2009</a:t>
            </a:r>
            <a:endParaRPr lang="pt-PT" dirty="0" smtClean="0">
              <a:latin typeface="Geneva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3EB0FB2-3EFB-4EA4-97FE-A57DF6668EF4}" type="slidenum">
              <a:rPr lang="pt-PT" smtClean="0"/>
              <a:pPr>
                <a:defRPr/>
              </a:pPr>
              <a:t>16</a:t>
            </a:fld>
            <a:endParaRPr lang="pt-P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91FA86A-5442-4183-A064-63A7DCAC15A0}" type="slidenum">
              <a:rPr lang="pt-PT" smtClean="0"/>
              <a:pPr>
                <a:defRPr/>
              </a:pPr>
              <a:t>18</a:t>
            </a:fld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FD3105-458F-47A0-B7ED-931B70D658F0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146759-6ABC-4CD6-A23A-D24DDEDE6B0B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Nota para </a:t>
            </a:r>
            <a:r>
              <a:rPr lang="pt-PT" b="1" dirty="0" smtClean="0">
                <a:latin typeface="Geneva"/>
              </a:rPr>
              <a:t>o docente:</a:t>
            </a:r>
            <a:endParaRPr lang="pt-PT" b="1" dirty="0" smtClean="0">
              <a:latin typeface="Geneva"/>
            </a:endParaRPr>
          </a:p>
          <a:p>
            <a:endParaRPr lang="pt-PT" b="1" dirty="0" smtClean="0">
              <a:latin typeface="Geneva"/>
            </a:endParaRPr>
          </a:p>
          <a:p>
            <a:r>
              <a:rPr lang="pt-PT" b="1" dirty="0" smtClean="0">
                <a:latin typeface="Geneva"/>
              </a:rPr>
              <a:t>É importante lembrar que </a:t>
            </a:r>
            <a:r>
              <a:rPr lang="pt-PT" dirty="0" smtClean="0">
                <a:latin typeface="Geneva"/>
              </a:rPr>
              <a:t>a adesão ao TARV é um aspecto extremamente importante para a Prevenção Positiva, porque contribui para a boa saúde de uma PVHIV e pode impedir essa pessoa de transmitir o HIV. </a:t>
            </a:r>
            <a:endParaRPr lang="en-US" dirty="0" smtClean="0">
              <a:latin typeface="Geneva"/>
            </a:endParaRPr>
          </a:p>
          <a:p>
            <a:r>
              <a:rPr lang="pt-PT" dirty="0" smtClean="0">
                <a:latin typeface="Geneva"/>
              </a:rPr>
              <a:t> </a:t>
            </a:r>
            <a:endParaRPr lang="en-US" dirty="0" smtClean="0">
              <a:latin typeface="Geneva"/>
            </a:endParaRPr>
          </a:p>
          <a:p>
            <a:pPr eaLnBrk="1" hangingPunct="1"/>
            <a:endParaRPr lang="en-GB" dirty="0" smtClean="0">
              <a:latin typeface="Geneva"/>
            </a:endParaRPr>
          </a:p>
          <a:p>
            <a:pPr eaLnBrk="1" hangingPunct="1"/>
            <a:endParaRPr lang="pt-PT" dirty="0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36C5F3-1072-49F8-8C5B-42BE4AD3FE64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Nota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 A abordagem deve partir da realidade do utente. Em Moçambique, os provedores de saúde podem usar vários métodos para avaliar a adesão ao TARV. 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É importante não colocar o utente numa posição em que se sinta julgado, mas sim fazer-lhe perguntas de uma forma neutra.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3A2B6E-2B01-419A-9B9F-98C07C7796B3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C81AC23-616E-428F-9ED6-0C16739EC39F}" type="slidenum">
              <a:rPr lang="pt-PT" smtClean="0"/>
              <a:pPr>
                <a:defRPr/>
              </a:pPr>
              <a:t>23</a:t>
            </a:fld>
            <a:endParaRPr lang="pt-P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i="1" dirty="0" smtClean="0">
                <a:latin typeface="Geneva"/>
              </a:rPr>
              <a:t> </a:t>
            </a:r>
            <a:r>
              <a:rPr lang="pt-PT" dirty="0" smtClean="0">
                <a:latin typeface="Geneva"/>
              </a:rPr>
              <a:t>As ITS podem facilitar a transmissão do HIV.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Uma pessoa com feridas abertas na área genital  apresenta maior probabilidade tanto de contrair como de transmitir o HIV. 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A presença do HIV pode tornar as pessoas mais vulneráveis às ITS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As pessoas infectadas pelo HIV são mais vulneráveis às infecções múltiplas. Isso ocorre porque a sua capacidade de defesa reduz e  as tornam mais vulneráveis à infecção em geral.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A presença do HIV aumenta a gravidade de algumas ITS e a sua resistência ao tratamento.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A sífilis e as ITS viral podem ser mais graves e mais difíceis de tratar em utentes infectados pelo HIV do que em outros utentes, porque o seu sistema imunológico está enfraquecido. 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Uma ITS pode ser um sinal de que o utente tem relações sexuais desprotegidas, isto é, sem usar o preservativo.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Se um utente tem uma ITS, esta pode ser um sinal de que tem tido relações sexuais desprotegidas. Isso significa que o utente representa um risco de transmissão do HIV para outras pessoas. O diagnóstico de ITS é uma boa oportunidade para usar uma observação médica para iniciar uma discussão sobre o comportamento sexual e a redução de risco.</a:t>
            </a:r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BD0D35B-9667-4076-9F34-05AEA5E78722}" type="slidenum">
              <a:rPr lang="pt-PT" smtClean="0"/>
              <a:pPr>
                <a:defRPr/>
              </a:pPr>
              <a:t>24</a:t>
            </a:fld>
            <a:endParaRPr lang="pt-P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6276BE-2639-440C-8992-23751DDB3C8E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8D6674-E496-4BE7-889C-C1CC4ECBB254}" type="slidenum">
              <a:rPr lang="pt-PT" smtClean="0"/>
              <a:pPr>
                <a:defRPr/>
              </a:pPr>
              <a:t>26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B943244-7310-48BD-A541-8E7B11E507E9}" type="slidenum">
              <a:rPr lang="es-ES" smtClean="0"/>
              <a:pPr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F5C282-6F43-4100-AD45-095A61E59683}" type="slidenum">
              <a:rPr lang="pt-PT" smtClean="0"/>
              <a:pPr>
                <a:defRPr/>
              </a:pPr>
              <a:t>27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r>
              <a:rPr lang="pt-PT" b="1" dirty="0" smtClean="0">
                <a:solidFill>
                  <a:srgbClr val="FF0000"/>
                </a:solidFill>
                <a:latin typeface="Geneva"/>
              </a:rPr>
              <a:t> </a:t>
            </a:r>
            <a:r>
              <a:rPr lang="pt-PT" dirty="0" smtClean="0">
                <a:solidFill>
                  <a:srgbClr val="FF0000"/>
                </a:solidFill>
                <a:latin typeface="Geneva"/>
              </a:rPr>
              <a:t>É igualmente importante abordar a importância do Planeamento Familiar com os parceiros das utentes HIV+, pois eles têm muitas vezes influência nas decisões sobre ter ou não mais filhos, sobre o uso ou não do preservativo, etc.</a:t>
            </a:r>
            <a:endParaRPr lang="en-US" dirty="0" smtClean="0">
              <a:solidFill>
                <a:srgbClr val="FF0000"/>
              </a:solidFill>
              <a:latin typeface="Geneva"/>
            </a:endParaRPr>
          </a:p>
          <a:p>
            <a:endParaRPr lang="pt-PT" b="1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 Para o caso de mulheres que queiram evitar a gravidez e que já estejam a usar um método anticonceptivo, é importante recomendar a dupla protecção.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4AB0D3-5864-4AEE-B0DE-B409DECB7F7A}" type="slidenum">
              <a:rPr lang="pt-PT" smtClean="0"/>
              <a:pPr>
                <a:defRPr/>
              </a:pPr>
              <a:t>28</a:t>
            </a:fld>
            <a:endParaRPr lang="pt-P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smtClean="0">
                <a:latin typeface="Geneva"/>
              </a:rPr>
              <a:t>Nota o docente: </a:t>
            </a:r>
            <a:r>
              <a:rPr lang="pt-PT" smtClean="0">
                <a:latin typeface="Geneva"/>
              </a:rPr>
              <a:t>Esta unidade será tratada em modulo mais adiante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4A1EB2-6373-4311-AEC3-38D3954CBEE1}" type="slidenum">
              <a:rPr lang="pt-PT" smtClean="0"/>
              <a:pPr>
                <a:defRPr/>
              </a:pPr>
              <a:t>29</a:t>
            </a:fld>
            <a:endParaRPr lang="pt-P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Medidas para prevenir a transmissão do HIV de mãe para filho incluem: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Testagem e aconselhamento das mulheres grávidas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Medicamentos antiretrovirais (ARV)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Práticas para um parto seguro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Aconselhamento e apoio para alimentação infantil segura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r>
              <a:rPr lang="pt-PT" dirty="0" smtClean="0">
                <a:latin typeface="Geneva"/>
              </a:rPr>
              <a:t>Devem existir ligações entre programas de PTV e outros programas de apoio familiar, incluindo tratamento e cuidados, planeamento familiar, apoio social e nutrição.</a:t>
            </a:r>
          </a:p>
        </p:txBody>
      </p:sp>
      <p:sp>
        <p:nvSpPr>
          <p:cNvPr id="159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022D57B-1317-4405-A7EE-1E33CB5B2D5D}" type="slidenum">
              <a:rPr lang="pt-PT" smtClean="0"/>
              <a:pPr>
                <a:defRPr/>
              </a:pPr>
              <a:t>30</a:t>
            </a:fld>
            <a:endParaRPr lang="pt-P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C79ED3-510B-46D9-A504-41BD44E5EE1B}" type="slidenum">
              <a:rPr lang="pt-PT" smtClean="0"/>
              <a:pPr>
                <a:defRPr/>
              </a:pPr>
              <a:t>32</a:t>
            </a:fld>
            <a:endParaRPr lang="pt-P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O álcool ou drogas podem levar as pessoas a terem menos inibições e a assumir comportamentos sexuais que aumentam o risco de transmissão do HIV e de ITS (não usar preservativo, ter múltiplos parceiros) e que poderiam evitar quando sóbrias. 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O consumo do álcool ou drogas pode concorrer para que as pessoas esqueçam a toma dos remédios na hora certa ou mesmo para que decidam não tomar o medicamento.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O consumo excessivo do álcool ou drogas pode inibir o bom funcionamento do sistema imunológico. 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A2C5D0C-1CD1-4923-8C0C-812FED9C6BDD}" type="slidenum">
              <a:rPr lang="pt-PT" smtClean="0"/>
              <a:pPr>
                <a:defRPr/>
              </a:pPr>
              <a:t>33</a:t>
            </a:fld>
            <a:endParaRPr lang="pt-P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O provedor de saúde não deve impor (“Deve beber menos” ou “Não pode beber”) mas de apoiar o utente a entender os riscos de consumir álcool ou drogas.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Alguns utentes, em particular os adolescentes, podem sofrem muita pressão social para consumir álcool e drogas.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</p:txBody>
      </p:sp>
      <p:sp>
        <p:nvSpPr>
          <p:cNvPr id="169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7DA5E7A-615D-4A4F-B92B-7D24F9126BDD}" type="slidenum">
              <a:rPr lang="pt-PT" smtClean="0"/>
              <a:pPr>
                <a:defRPr/>
              </a:pPr>
              <a:t>34</a:t>
            </a:fld>
            <a:endParaRPr lang="pt-P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0B6A9E-B236-4B2F-9880-000FA5084774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72A6DC-2D35-4511-BC3E-2F06C36DB80A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6CF3F5-1366-4C86-BD03-8CBD2D7AACD9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Notas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Ao transmitir mensagens de redução do risco, os provedores de saúde devem sempre incluir as opções mais seguras; No entanto, para alguns utentes, não será possível reduzir o risco até zero. Simples mensagens como “use o preservativo” ou “abstenha-se do sexo” não são tão eficazes como passar mensagens de redução do risco eficazes e que são personalizadas na medida do possível para o utente e para as suas circunstâncias.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O uso de preservativos lubrificados ou de lubrificantes é sempre recomendável, particularmente para sexo anal.</a:t>
            </a:r>
            <a:endParaRPr lang="en-US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3C28135-FFCF-44E1-8197-63E3D4002FB8}" type="slidenum">
              <a:rPr lang="pt-PT" smtClean="0"/>
              <a:pPr>
                <a:defRPr/>
              </a:pPr>
              <a:t>10</a:t>
            </a:fld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Geneva"/>
            </a:endParaRPr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356D4CD-2A58-4B01-8447-F6E7C7918CE1}" type="slidenum">
              <a:rPr lang="pt-PT" smtClean="0"/>
              <a:pPr>
                <a:defRPr/>
              </a:pPr>
              <a:t>11</a:t>
            </a:fld>
            <a:endParaRPr lang="pt-P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E6FDEF-8FB3-4028-B2D0-571F9AD685B0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latin typeface="Geneva"/>
              </a:rPr>
              <a:t>Nota para o </a:t>
            </a:r>
            <a:r>
              <a:rPr lang="pt-PT" b="1" dirty="0" smtClean="0">
                <a:latin typeface="Geneva"/>
              </a:rPr>
              <a:t>docente:</a:t>
            </a:r>
            <a:endParaRPr lang="pt-PT" b="1" dirty="0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dirty="0" smtClean="0">
              <a:latin typeface="Geneva"/>
            </a:endParaRP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latin typeface="Geneva"/>
              </a:rPr>
              <a:t> Se o resultado for positivo, o casal pode se apoiar, por exemplo para aderir à medicação e a manterem-se saudáveis.</a:t>
            </a:r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185255A-CCC1-430A-966F-457A846DFA91}" type="slidenum">
              <a:rPr lang="pt-PT" smtClean="0"/>
              <a:pPr>
                <a:defRPr/>
              </a:pPr>
              <a:t>15</a:t>
            </a:fld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3F3519E9-61B6-466B-8FC7-E3EECAEA35D9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"/>
            <a:ext cx="15176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FEBB03E4-00E1-4AEE-93B7-7B4E567EDFE0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32" name="Object 9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01000" y="3048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7A8724B-0431-478A-8276-A51DD27A7584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2053" name="Object 9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3048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>
          <a:xfrm>
            <a:off x="1066800" y="2819400"/>
            <a:ext cx="7772400" cy="14700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BR" smtClean="0"/>
              <a:t>Unidade 1.4</a:t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PT" smtClean="0"/>
              <a:t> Prevenção Positiva</a:t>
            </a:r>
            <a:r>
              <a:rPr lang="pt-BR" smtClean="0">
                <a:solidFill>
                  <a:srgbClr val="FF3300"/>
                </a:solidFill>
              </a:rPr>
              <a:t/>
            </a:r>
            <a:br>
              <a:rPr lang="pt-BR" smtClean="0">
                <a:solidFill>
                  <a:srgbClr val="FF3300"/>
                </a:solidFill>
              </a:rPr>
            </a:br>
            <a:r>
              <a:rPr lang="pt-PT" smtClean="0">
                <a:solidFill>
                  <a:srgbClr val="FF3300"/>
                </a:solidFill>
              </a:rPr>
              <a:t/>
            </a:r>
            <a:br>
              <a:rPr lang="pt-PT" smtClean="0">
                <a:solidFill>
                  <a:srgbClr val="FF3300"/>
                </a:solidFill>
              </a:rPr>
            </a:br>
            <a:endParaRPr lang="af-ZA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934200" cy="914400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Sans"/>
              </a:rPr>
              <a:t>Principais mensagens de redução do risco de transmissão sexual do HIV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914400" y="2001838"/>
            <a:ext cx="7696200" cy="4032250"/>
          </a:xfrm>
        </p:spPr>
        <p:txBody>
          <a:bodyPr/>
          <a:lstStyle/>
          <a:p>
            <a:pPr marL="231775" indent="-231775" eaLnBrk="1" hangingPunct="1">
              <a:spcBef>
                <a:spcPts val="1200"/>
              </a:spcBef>
              <a:defRPr/>
            </a:pPr>
            <a:r>
              <a:rPr lang="pt-PT" dirty="0" smtClean="0">
                <a:latin typeface="GillSans" pitchFamily="2" charset="0"/>
              </a:rPr>
              <a:t>Usar preservativos em todas as relações sexuais;</a:t>
            </a:r>
          </a:p>
          <a:p>
            <a:pPr marL="231775" indent="-231775" eaLnBrk="1" hangingPunct="1">
              <a:spcBef>
                <a:spcPts val="1200"/>
              </a:spcBef>
              <a:defRPr/>
            </a:pPr>
            <a:r>
              <a:rPr lang="pt-PT" dirty="0" smtClean="0">
                <a:latin typeface="GillSans" pitchFamily="2" charset="0"/>
              </a:rPr>
              <a:t>Fazer o TARV de acordo com as recomendações da US;</a:t>
            </a:r>
          </a:p>
          <a:p>
            <a:pPr marL="231775" indent="-231775" eaLnBrk="1" hangingPunct="1">
              <a:spcBef>
                <a:spcPts val="1200"/>
              </a:spcBef>
              <a:defRPr/>
            </a:pPr>
            <a:r>
              <a:rPr lang="pt-PT" dirty="0" smtClean="0">
                <a:latin typeface="GillSans" pitchFamily="2" charset="0"/>
              </a:rPr>
              <a:t>Tratar as ITS;</a:t>
            </a:r>
          </a:p>
          <a:p>
            <a:pPr marL="231775" indent="-231775" eaLnBrk="1" hangingPunct="1">
              <a:spcBef>
                <a:spcPts val="1200"/>
              </a:spcBef>
              <a:defRPr/>
            </a:pPr>
            <a:r>
              <a:rPr lang="pt-PT" dirty="0" smtClean="0">
                <a:latin typeface="GillSans" pitchFamily="2" charset="0"/>
              </a:rPr>
              <a:t>Reduzir o número de parceiros sexuais;</a:t>
            </a:r>
          </a:p>
          <a:p>
            <a:pPr marL="231775" indent="-231775" eaLnBrk="1" hangingPunct="1">
              <a:spcBef>
                <a:spcPts val="1200"/>
              </a:spcBef>
              <a:defRPr/>
            </a:pPr>
            <a:r>
              <a:rPr lang="pt-PT" dirty="0" smtClean="0">
                <a:latin typeface="GillSans" pitchFamily="2" charset="0"/>
              </a:rPr>
              <a:t>Praticar tipos de relações sexuais mais seguros.</a:t>
            </a:r>
          </a:p>
          <a:p>
            <a:pPr eaLnBrk="1" hangingPunct="1">
              <a:spcBef>
                <a:spcPts val="1200"/>
              </a:spcBef>
              <a:buFont typeface="Arial" pitchFamily="34" charset="0"/>
              <a:buNone/>
              <a:defRPr/>
            </a:pPr>
            <a:endParaRPr lang="pt-PT" sz="2000" dirty="0" smtClean="0">
              <a:latin typeface="GillSan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806575" y="457200"/>
            <a:ext cx="5473700" cy="609600"/>
          </a:xfrm>
        </p:spPr>
        <p:txBody>
          <a:bodyPr/>
          <a:lstStyle/>
          <a:p>
            <a:pPr eaLnBrk="1" hangingPunct="1"/>
            <a:r>
              <a:rPr lang="en-GB" sz="3000" smtClean="0">
                <a:latin typeface="GillSans"/>
              </a:rPr>
              <a:t>  Revelação do seroestado</a:t>
            </a:r>
            <a:endParaRPr lang="pt-PT" sz="3000" smtClean="0">
              <a:latin typeface="GillSans"/>
            </a:endParaRPr>
          </a:p>
        </p:txBody>
      </p:sp>
      <p:pic>
        <p:nvPicPr>
          <p:cNvPr id="14339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463" y="1989138"/>
            <a:ext cx="5253037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smtClean="0"/>
              <a:t>Importância da Revelação do seroestado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>
              <a:buFontTx/>
              <a:buNone/>
            </a:pPr>
            <a:r>
              <a:rPr lang="pt-BR" smtClean="0">
                <a:latin typeface="Gill Sans"/>
              </a:rPr>
              <a:t>A revelação do seroestado pode ajudar o utente a: </a:t>
            </a:r>
          </a:p>
          <a:p>
            <a:pPr>
              <a:buFont typeface="Wingdings" pitchFamily="2" charset="2"/>
              <a:buChar char="ü"/>
            </a:pPr>
            <a:r>
              <a:rPr lang="pt-BR" smtClean="0">
                <a:latin typeface="Gill Sans"/>
              </a:rPr>
              <a:t>Negociar o sexo seguro; </a:t>
            </a:r>
          </a:p>
          <a:p>
            <a:pPr>
              <a:buFont typeface="Wingdings" pitchFamily="2" charset="2"/>
              <a:buChar char="ü"/>
            </a:pPr>
            <a:r>
              <a:rPr lang="pt-BR" smtClean="0">
                <a:latin typeface="Gill Sans"/>
              </a:rPr>
              <a:t>Seguir as recomendações da US; </a:t>
            </a:r>
          </a:p>
          <a:p>
            <a:pPr>
              <a:buFont typeface="Wingdings" pitchFamily="2" charset="2"/>
              <a:buChar char="ü"/>
            </a:pPr>
            <a:r>
              <a:rPr lang="pt-BR" smtClean="0">
                <a:latin typeface="Gill Sans"/>
              </a:rPr>
              <a:t>Incentivar o parceiro a fazer o teste e envolve-lo na prevenção, cuidados e tratamento; </a:t>
            </a:r>
          </a:p>
          <a:p>
            <a:pPr>
              <a:buFont typeface="Wingdings" pitchFamily="2" charset="2"/>
              <a:buChar char="ü"/>
            </a:pPr>
            <a:r>
              <a:rPr lang="pt-BR" smtClean="0">
                <a:latin typeface="Gill Sans"/>
              </a:rPr>
              <a:t>Receber apoio moral e planificar o futuro em conjunto (incluindo a decisão de ter mais filhos);</a:t>
            </a:r>
          </a:p>
          <a:p>
            <a:pPr>
              <a:buFontTx/>
              <a:buNone/>
            </a:pPr>
            <a:endParaRPr lang="en-US" smtClean="0">
              <a:latin typeface="Gill Sans"/>
            </a:endParaRPr>
          </a:p>
          <a:p>
            <a:pPr>
              <a:buFontTx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latin typeface="Gill Sans"/>
              </a:rPr>
              <a:t>Possíveis estratégias para apoiar o </a:t>
            </a:r>
            <a:br>
              <a:rPr lang="en-US" sz="3200" smtClean="0">
                <a:latin typeface="Gill Sans"/>
              </a:rPr>
            </a:br>
            <a:r>
              <a:rPr lang="en-US" sz="3200" smtClean="0">
                <a:latin typeface="Gill Sans"/>
              </a:rPr>
              <a:t>utente na revelação do seroestado</a:t>
            </a:r>
            <a:endParaRPr lang="en-US" sz="320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Gill Sans"/>
              </a:rPr>
              <a:t>Revelação pelo indivíduo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smtClean="0">
                <a:latin typeface="Gill Sans"/>
              </a:rPr>
              <a:t>O provedor apoia o utente para que este faça a revelação ao seu parceiro.</a:t>
            </a:r>
          </a:p>
          <a:p>
            <a:pPr eaLnBrk="1" hangingPunct="1"/>
            <a:r>
              <a:rPr lang="en-US" b="1" smtClean="0">
                <a:latin typeface="Gill Sans"/>
              </a:rPr>
              <a:t>Revelação apoiada pelo provedor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smtClean="0">
                <a:latin typeface="Gill Sans"/>
              </a:rPr>
              <a:t>O utente faz a revelação com apoio do provedor de saúde. </a:t>
            </a:r>
          </a:p>
          <a:p>
            <a:pPr eaLnBrk="1" hangingPunct="1"/>
            <a:r>
              <a:rPr lang="en-US" b="1" smtClean="0">
                <a:latin typeface="Gill Sans"/>
              </a:rPr>
              <a:t>Notificação voluntária do parceiro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smtClean="0">
                <a:latin typeface="Gill Sans"/>
              </a:rPr>
              <a:t>Com o consentimento do utente, o provedor de saúde convida o parceiro à US para que se faça a revelação</a:t>
            </a:r>
          </a:p>
          <a:p>
            <a:pPr eaLnBrk="1" hangingPunct="1">
              <a:buFontTx/>
              <a:buNone/>
            </a:pPr>
            <a:endParaRPr lang="en-US" smtClean="0">
              <a:latin typeface="Gill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 txBox="1">
            <a:spLocks/>
          </p:cNvSpPr>
          <p:nvPr/>
        </p:nvSpPr>
        <p:spPr bwMode="auto">
          <a:xfrm>
            <a:off x="1692275" y="836613"/>
            <a:ext cx="5702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PT" sz="3000" b="1">
                <a:latin typeface="GillSans"/>
              </a:rPr>
              <a:t>Testagem do parceiro</a:t>
            </a:r>
            <a:endParaRPr lang="pt-PT" sz="3000">
              <a:latin typeface="GillSans"/>
            </a:endParaRPr>
          </a:p>
        </p:txBody>
      </p:sp>
      <p:pic>
        <p:nvPicPr>
          <p:cNvPr id="17411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3725" y="1931988"/>
            <a:ext cx="5407025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6324600" cy="1052513"/>
          </a:xfrm>
        </p:spPr>
        <p:txBody>
          <a:bodyPr/>
          <a:lstStyle/>
          <a:p>
            <a:pPr algn="ctr" eaLnBrk="1" hangingPunct="1"/>
            <a:r>
              <a:rPr lang="en-GB" sz="3000" smtClean="0">
                <a:latin typeface="GillSans"/>
              </a:rPr>
              <a:t>Vantagens da testagem do parceiro sexual</a:t>
            </a:r>
            <a:endParaRPr lang="pt-PT" sz="3000" smtClean="0">
              <a:latin typeface="GillSans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5334000"/>
          </a:xfrm>
        </p:spPr>
        <p:txBody>
          <a:bodyPr/>
          <a:lstStyle/>
          <a:p>
            <a:pPr marL="231775" indent="-231775" eaLnBrk="1" hangingPunct="1"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GillSans" pitchFamily="2" charset="0"/>
                <a:cs typeface="Arial" pitchFamily="34" charset="0"/>
              </a:rPr>
              <a:t>Se o </a:t>
            </a:r>
            <a:r>
              <a:rPr lang="en-GB" sz="2400" b="1" dirty="0" err="1" smtClean="0">
                <a:latin typeface="GillSans" pitchFamily="2" charset="0"/>
                <a:cs typeface="Arial" pitchFamily="34" charset="0"/>
              </a:rPr>
              <a:t>resultado</a:t>
            </a:r>
            <a:r>
              <a:rPr lang="en-GB" sz="2400" b="1" dirty="0" smtClean="0">
                <a:latin typeface="GillSans" pitchFamily="2" charset="0"/>
                <a:cs typeface="Arial" pitchFamily="34" charset="0"/>
              </a:rPr>
              <a:t> for </a:t>
            </a:r>
            <a:r>
              <a:rPr lang="en-GB" sz="2400" b="1" dirty="0" err="1" smtClean="0">
                <a:latin typeface="GillSans" pitchFamily="2" charset="0"/>
                <a:cs typeface="Arial" pitchFamily="34" charset="0"/>
              </a:rPr>
              <a:t>negativo</a:t>
            </a:r>
            <a:r>
              <a:rPr lang="en-GB" sz="2400" b="1" dirty="0" smtClean="0">
                <a:latin typeface="GillSans" pitchFamily="2" charset="0"/>
              </a:rPr>
              <a:t>: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en-GB" sz="2400" dirty="0" err="1" smtClean="0">
                <a:latin typeface="GillSans" pitchFamily="2" charset="0"/>
              </a:rPr>
              <a:t>Informar</a:t>
            </a:r>
            <a:r>
              <a:rPr lang="en-GB" sz="2400" dirty="0" smtClean="0">
                <a:latin typeface="GillSans" pitchFamily="2" charset="0"/>
              </a:rPr>
              <a:t>-se </a:t>
            </a:r>
            <a:r>
              <a:rPr lang="en-GB" sz="2400" dirty="0" err="1" smtClean="0">
                <a:latin typeface="GillSans" pitchFamily="2" charset="0"/>
              </a:rPr>
              <a:t>sobre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como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evitar</a:t>
            </a:r>
            <a:r>
              <a:rPr lang="en-GB" sz="2400" dirty="0" smtClean="0">
                <a:latin typeface="GillSans" pitchFamily="2" charset="0"/>
              </a:rPr>
              <a:t> a </a:t>
            </a:r>
            <a:r>
              <a:rPr lang="en-GB" sz="2400" dirty="0" err="1" smtClean="0">
                <a:latin typeface="GillSans" pitchFamily="2" charset="0"/>
              </a:rPr>
              <a:t>infecção</a:t>
            </a:r>
            <a:r>
              <a:rPr lang="en-GB" sz="2400" dirty="0" smtClean="0">
                <a:latin typeface="GillSans" pitchFamily="2" charset="0"/>
              </a:rPr>
              <a:t> 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en-GB" sz="2400" dirty="0" err="1" smtClean="0">
                <a:latin typeface="GillSans" pitchFamily="2" charset="0"/>
              </a:rPr>
              <a:t>Fazer</a:t>
            </a:r>
            <a:r>
              <a:rPr lang="en-GB" sz="2400" dirty="0" smtClean="0">
                <a:latin typeface="GillSans" pitchFamily="2" charset="0"/>
              </a:rPr>
              <a:t> o </a:t>
            </a:r>
            <a:r>
              <a:rPr lang="en-GB" sz="2400" dirty="0" err="1" smtClean="0">
                <a:latin typeface="GillSans" pitchFamily="2" charset="0"/>
              </a:rPr>
              <a:t>teste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regularmente</a:t>
            </a:r>
            <a:r>
              <a:rPr lang="en-GB" sz="2400" dirty="0" smtClean="0">
                <a:latin typeface="GillSans" pitchFamily="2" charset="0"/>
              </a:rPr>
              <a:t>, </a:t>
            </a:r>
            <a:r>
              <a:rPr lang="en-GB" sz="2400" dirty="0" err="1" smtClean="0">
                <a:latin typeface="GillSans" pitchFamily="2" charset="0"/>
              </a:rPr>
              <a:t>para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verificar</a:t>
            </a:r>
            <a:r>
              <a:rPr lang="en-GB" sz="2400" dirty="0" smtClean="0">
                <a:latin typeface="GillSans" pitchFamily="2" charset="0"/>
              </a:rPr>
              <a:t> o </a:t>
            </a:r>
            <a:r>
              <a:rPr lang="en-GB" sz="2400" dirty="0" err="1" smtClean="0">
                <a:latin typeface="GillSans" pitchFamily="2" charset="0"/>
              </a:rPr>
              <a:t>seu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seroestado</a:t>
            </a:r>
            <a:endParaRPr lang="en-GB" sz="2400" dirty="0" smtClean="0">
              <a:latin typeface="GillSans" pitchFamily="2" charset="0"/>
            </a:endParaRPr>
          </a:p>
          <a:p>
            <a:pPr marL="231775" indent="-231775" eaLnBrk="1" hangingPunct="1"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GillSans" pitchFamily="2" charset="0"/>
                <a:cs typeface="Arial" pitchFamily="34" charset="0"/>
              </a:rPr>
              <a:t>Se o </a:t>
            </a:r>
            <a:r>
              <a:rPr lang="en-GB" sz="2400" b="1" dirty="0" err="1" smtClean="0">
                <a:latin typeface="GillSans" pitchFamily="2" charset="0"/>
                <a:cs typeface="Arial" pitchFamily="34" charset="0"/>
              </a:rPr>
              <a:t>resultado</a:t>
            </a:r>
            <a:r>
              <a:rPr lang="en-GB" sz="2400" b="1" dirty="0" smtClean="0">
                <a:latin typeface="GillSans" pitchFamily="2" charset="0"/>
                <a:cs typeface="Arial" pitchFamily="34" charset="0"/>
              </a:rPr>
              <a:t> for </a:t>
            </a:r>
            <a:r>
              <a:rPr lang="en-GB" sz="2400" b="1" dirty="0" err="1" smtClean="0">
                <a:latin typeface="GillSans" pitchFamily="2" charset="0"/>
                <a:cs typeface="Arial" pitchFamily="34" charset="0"/>
              </a:rPr>
              <a:t>positivo</a:t>
            </a:r>
            <a:r>
              <a:rPr lang="en-GB" sz="2400" b="1" dirty="0" smtClean="0">
                <a:latin typeface="GillSans" pitchFamily="2" charset="0"/>
                <a:cs typeface="Arial" pitchFamily="34" charset="0"/>
              </a:rPr>
              <a:t>: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en-GB" sz="2400" dirty="0" err="1" smtClean="0">
                <a:latin typeface="GillSans" pitchFamily="2" charset="0"/>
              </a:rPr>
              <a:t>Receber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cuidados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médicos</a:t>
            </a:r>
            <a:r>
              <a:rPr lang="en-GB" sz="2400" dirty="0" smtClean="0">
                <a:latin typeface="GillSans" pitchFamily="2" charset="0"/>
              </a:rPr>
              <a:t> e </a:t>
            </a:r>
            <a:r>
              <a:rPr lang="en-GB" sz="2400" dirty="0" err="1" smtClean="0">
                <a:latin typeface="GillSans" pitchFamily="2" charset="0"/>
              </a:rPr>
              <a:t>apoio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necessário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para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viver</a:t>
            </a:r>
            <a:r>
              <a:rPr lang="en-GB" sz="2400" dirty="0" smtClean="0">
                <a:latin typeface="GillSans" pitchFamily="2" charset="0"/>
              </a:rPr>
              <a:t> com o HIV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en-GB" sz="2400" dirty="0" err="1" smtClean="0">
                <a:latin typeface="GillSans" pitchFamily="2" charset="0"/>
              </a:rPr>
              <a:t>Informar</a:t>
            </a:r>
            <a:r>
              <a:rPr lang="en-GB" sz="2400" dirty="0" smtClean="0">
                <a:latin typeface="GillSans" pitchFamily="2" charset="0"/>
              </a:rPr>
              <a:t>-se </a:t>
            </a:r>
            <a:r>
              <a:rPr lang="en-GB" sz="2400" dirty="0" err="1" smtClean="0">
                <a:latin typeface="GillSans" pitchFamily="2" charset="0"/>
              </a:rPr>
              <a:t>sobre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como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não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transmitir</a:t>
            </a:r>
            <a:r>
              <a:rPr lang="en-GB" sz="2400" dirty="0" smtClean="0">
                <a:latin typeface="GillSans" pitchFamily="2" charset="0"/>
              </a:rPr>
              <a:t> o </a:t>
            </a:r>
            <a:r>
              <a:rPr lang="en-GB" sz="2400" dirty="0" err="1" smtClean="0">
                <a:latin typeface="GillSans" pitchFamily="2" charset="0"/>
              </a:rPr>
              <a:t>vírus</a:t>
            </a:r>
            <a:r>
              <a:rPr lang="en-GB" sz="2400" dirty="0" smtClean="0">
                <a:latin typeface="GillSans" pitchFamily="2" charset="0"/>
              </a:rPr>
              <a:t> a </a:t>
            </a:r>
            <a:r>
              <a:rPr lang="en-GB" sz="2400" dirty="0" err="1" smtClean="0">
                <a:latin typeface="GillSans" pitchFamily="2" charset="0"/>
              </a:rPr>
              <a:t>outras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pessoas</a:t>
            </a:r>
            <a:r>
              <a:rPr lang="en-GB" sz="2400" dirty="0" smtClean="0">
                <a:latin typeface="GillSans" pitchFamily="2" charset="0"/>
              </a:rPr>
              <a:t> (</a:t>
            </a:r>
            <a:r>
              <a:rPr lang="en-GB" sz="2400" dirty="0" err="1" smtClean="0">
                <a:latin typeface="GillSans" pitchFamily="2" charset="0"/>
              </a:rPr>
              <a:t>parceiros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sexuais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ou</a:t>
            </a:r>
            <a:r>
              <a:rPr lang="en-GB" sz="2400" dirty="0" smtClean="0">
                <a:latin typeface="GillSans" pitchFamily="2" charset="0"/>
              </a:rPr>
              <a:t> </a:t>
            </a:r>
            <a:r>
              <a:rPr lang="en-GB" sz="2400" dirty="0" err="1" smtClean="0">
                <a:latin typeface="GillSans" pitchFamily="2" charset="0"/>
              </a:rPr>
              <a:t>transmissão</a:t>
            </a:r>
            <a:r>
              <a:rPr lang="en-GB" sz="2400" dirty="0" smtClean="0">
                <a:latin typeface="GillSans" pitchFamily="2" charset="0"/>
              </a:rPr>
              <a:t> vertical).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pt-PT" sz="2400" dirty="0" smtClean="0">
                <a:latin typeface="GillSans" pitchFamily="2" charset="0"/>
              </a:rPr>
              <a:t>Ajudar um ao outro a manter-se saudável</a:t>
            </a:r>
          </a:p>
          <a:p>
            <a:pPr marL="463550" lvl="1" indent="-182563" eaLnBrk="1" hangingPunct="1">
              <a:buFont typeface="Arial" pitchFamily="34" charset="0"/>
              <a:buChar char="•"/>
              <a:defRPr/>
            </a:pPr>
            <a:r>
              <a:rPr lang="pt-PT" sz="2400" dirty="0" smtClean="0">
                <a:latin typeface="GillSans" pitchFamily="2" charset="0"/>
              </a:rPr>
              <a:t>Construir um relacionamento baseado na honestidade e confiança mútua.</a:t>
            </a:r>
            <a:endParaRPr lang="pt-PT" sz="2400" b="1" dirty="0" smtClean="0">
              <a:latin typeface="GillSans" pitchFamily="2" charset="0"/>
            </a:endParaRPr>
          </a:p>
          <a:p>
            <a:pPr marL="463550" indent="-182563" eaLnBrk="1" hangingPunct="1">
              <a:defRPr/>
            </a:pPr>
            <a:endParaRPr lang="pt-PT" sz="2000" dirty="0" smtClean="0">
              <a:latin typeface="GillSan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728913" y="893763"/>
            <a:ext cx="3686175" cy="461962"/>
          </a:xfrm>
        </p:spPr>
        <p:txBody>
          <a:bodyPr/>
          <a:lstStyle/>
          <a:p>
            <a:pPr eaLnBrk="1" hangingPunct="1"/>
            <a:r>
              <a:rPr lang="en-GB" sz="3000" smtClean="0">
                <a:latin typeface="GillSans"/>
              </a:rPr>
              <a:t>Sero-discordância</a:t>
            </a:r>
            <a:endParaRPr lang="pt-PT" sz="3000" smtClean="0">
              <a:latin typeface="GillSans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315200" cy="4297363"/>
          </a:xfrm>
        </p:spPr>
        <p:txBody>
          <a:bodyPr/>
          <a:lstStyle/>
          <a:p>
            <a:pPr marL="280988" indent="-280988" eaLnBrk="1" hangingPunct="1">
              <a:buFont typeface="Wingdings" pitchFamily="2" charset="2"/>
              <a:buChar char="§"/>
            </a:pPr>
            <a:r>
              <a:rPr lang="en-GB" b="1" smtClean="0">
                <a:latin typeface="GillSans"/>
              </a:rPr>
              <a:t>Serodiscordância é quando um parceiro sexual é seropositivo e o outro é seronegativo.</a:t>
            </a:r>
          </a:p>
          <a:p>
            <a:pPr marL="280988" indent="-280988" eaLnBrk="1" hangingPunct="1">
              <a:buFontTx/>
              <a:buNone/>
            </a:pPr>
            <a:endParaRPr lang="en-GB" b="1" smtClean="0">
              <a:latin typeface="GillSans"/>
            </a:endParaRPr>
          </a:p>
          <a:p>
            <a:pPr marL="280988" indent="-280988" eaLnBrk="1" hangingPunct="1">
              <a:buFont typeface="Wingdings" pitchFamily="2" charset="2"/>
              <a:buChar char="§"/>
            </a:pPr>
            <a:r>
              <a:rPr lang="en-GB" smtClean="0">
                <a:latin typeface="GillSans"/>
              </a:rPr>
              <a:t>Nos casais serodiscordantes, se o parceiro seropositivo estiver em TARV reduz em 96% a probabilidade de infectar o seu parceiro.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ill Sans"/>
              </a:rPr>
              <a:t>Prevalência do HIV nos casais</a:t>
            </a:r>
            <a:endParaRPr lang="en-US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2600" smtClean="0">
                <a:latin typeface="Gill Sans"/>
              </a:rPr>
              <a:t>Gaza, Maputo Cidade e Província, apresentam quase o dobro da média nacional (68%) de prevalência nos casais;</a:t>
            </a:r>
          </a:p>
          <a:p>
            <a:pPr eaLnBrk="1" hangingPunct="1"/>
            <a:r>
              <a:rPr lang="pt-BR" sz="2600" smtClean="0">
                <a:latin typeface="Gill Sans"/>
              </a:rPr>
              <a:t>Em geral, há mais casais discordantes do que casais que são ambos seropositivos (isto contraria a idéia que muitos homens têm de que se a esposa é HIV</a:t>
            </a:r>
            <a:r>
              <a:rPr lang="pt-BR" sz="2600" b="1" smtClean="0">
                <a:latin typeface="Gill Sans"/>
              </a:rPr>
              <a:t>- </a:t>
            </a:r>
            <a:r>
              <a:rPr lang="pt-BR" sz="2600" smtClean="0">
                <a:latin typeface="Gill Sans"/>
              </a:rPr>
              <a:t>ele também deve ser; PSI, 2010 </a:t>
            </a:r>
            <a:r>
              <a:rPr lang="pt-BR" sz="2600" b="1" smtClean="0">
                <a:latin typeface="Gill Sans"/>
              </a:rPr>
              <a:t>);</a:t>
            </a:r>
          </a:p>
          <a:p>
            <a:pPr eaLnBrk="1" hangingPunct="1"/>
            <a:r>
              <a:rPr lang="pt-BR" sz="2600" smtClean="0">
                <a:latin typeface="Gill Sans"/>
              </a:rPr>
              <a:t>Metade dos casais serodiscordantes têm o homem como a pessoa HIV+, enquanto na outra metade a mulher é que é HIV+.</a:t>
            </a:r>
            <a:endParaRPr lang="en-US" sz="2600" smtClean="0">
              <a:latin typeface="Gill Sans"/>
            </a:endParaRPr>
          </a:p>
          <a:p>
            <a:endParaRPr lang="en-US" sz="26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464425" cy="1246188"/>
          </a:xfrm>
        </p:spPr>
        <p:txBody>
          <a:bodyPr/>
          <a:lstStyle/>
          <a:p>
            <a:pPr eaLnBrk="1" hangingPunct="1"/>
            <a:r>
              <a:rPr lang="pt-PT" sz="2800" smtClean="0">
                <a:latin typeface="Gill Sans"/>
              </a:rPr>
              <a:t>Mensagens de PP no aconselhamento aos casais serodiscordantes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49763"/>
          </a:xfrm>
        </p:spPr>
        <p:txBody>
          <a:bodyPr/>
          <a:lstStyle/>
          <a:p>
            <a:pPr marL="280988" indent="-280988" eaLnBrk="1" hangingPunct="1">
              <a:lnSpc>
                <a:spcPct val="90000"/>
              </a:lnSpc>
              <a:defRPr/>
            </a:pPr>
            <a:r>
              <a:rPr lang="pt-PT" dirty="0" smtClean="0">
                <a:latin typeface="Gill Sans" pitchFamily="34" charset="0"/>
              </a:rPr>
              <a:t>A </a:t>
            </a:r>
            <a:r>
              <a:rPr lang="pt-PT" dirty="0" err="1" smtClean="0">
                <a:latin typeface="Gill Sans" pitchFamily="34" charset="0"/>
              </a:rPr>
              <a:t>serodiscordância</a:t>
            </a:r>
            <a:r>
              <a:rPr lang="pt-PT" dirty="0" smtClean="0">
                <a:latin typeface="Gill Sans" pitchFamily="34" charset="0"/>
              </a:rPr>
              <a:t> é comum, mas ninguém é imune à infecção pelo HIV;</a:t>
            </a:r>
          </a:p>
          <a:p>
            <a:pPr marL="280988" indent="-280988" eaLnBrk="1" hangingPunct="1">
              <a:lnSpc>
                <a:spcPct val="90000"/>
              </a:lnSpc>
              <a:defRPr/>
            </a:pPr>
            <a:r>
              <a:rPr lang="pt-PT" dirty="0" smtClean="0">
                <a:latin typeface="Gill Sans" pitchFamily="34" charset="0"/>
              </a:rPr>
              <a:t>Parceiros seronegativos em casais </a:t>
            </a:r>
            <a:r>
              <a:rPr lang="pt-PT" dirty="0" err="1" smtClean="0">
                <a:latin typeface="Gill Sans" pitchFamily="34" charset="0"/>
              </a:rPr>
              <a:t>serodiscordantes</a:t>
            </a:r>
            <a:r>
              <a:rPr lang="pt-PT" dirty="0" smtClean="0">
                <a:latin typeface="Gill Sans" pitchFamily="34" charset="0"/>
              </a:rPr>
              <a:t> correm um risco elevado de infecção, mesmo que estejam há muito tempo na relação sem se infectarem;</a:t>
            </a:r>
          </a:p>
          <a:p>
            <a:pPr marL="280988" indent="-280988" eaLnBrk="1" hangingPunct="1">
              <a:lnSpc>
                <a:spcPct val="90000"/>
              </a:lnSpc>
              <a:defRPr/>
            </a:pPr>
            <a:r>
              <a:rPr lang="pt-PT" dirty="0" smtClean="0">
                <a:latin typeface="Gill Sans" pitchFamily="34" charset="0"/>
              </a:rPr>
              <a:t>A transmissão do HIV entre casais </a:t>
            </a:r>
            <a:r>
              <a:rPr lang="pt-PT" dirty="0" err="1" smtClean="0">
                <a:latin typeface="Gill Sans" pitchFamily="34" charset="0"/>
              </a:rPr>
              <a:t>serodiscordantes</a:t>
            </a:r>
            <a:r>
              <a:rPr lang="pt-PT" dirty="0" smtClean="0">
                <a:latin typeface="Gill Sans" pitchFamily="34" charset="0"/>
              </a:rPr>
              <a:t> </a:t>
            </a:r>
            <a:r>
              <a:rPr lang="pt-PT" i="1" dirty="0" smtClean="0">
                <a:latin typeface="Gill Sans" pitchFamily="34" charset="0"/>
              </a:rPr>
              <a:t>pode</a:t>
            </a:r>
            <a:r>
              <a:rPr lang="pt-PT" dirty="0" smtClean="0">
                <a:latin typeface="Gill Sans" pitchFamily="34" charset="0"/>
              </a:rPr>
              <a:t> ser prevenida </a:t>
            </a:r>
            <a:r>
              <a:rPr lang="pt-PT" dirty="0" err="1" smtClean="0">
                <a:latin typeface="Gill Sans" pitchFamily="34" charset="0"/>
              </a:rPr>
              <a:t>at</a:t>
            </a:r>
            <a:r>
              <a:rPr lang="pt-BR" dirty="0" smtClean="0">
                <a:latin typeface="Gill Sans" pitchFamily="34" charset="0"/>
              </a:rPr>
              <a:t>ravés de práticas de sexo seguro;</a:t>
            </a:r>
          </a:p>
          <a:p>
            <a:pPr marL="280988" indent="-280988" eaLnBrk="1" hangingPunct="1">
              <a:lnSpc>
                <a:spcPct val="90000"/>
              </a:lnSpc>
              <a:defRPr/>
            </a:pPr>
            <a:r>
              <a:rPr lang="pt-BR" dirty="0" smtClean="0">
                <a:latin typeface="Gill Sans" pitchFamily="34" charset="0"/>
              </a:rPr>
              <a:t>A serodiscordância não é um sinónimo de infidelidade.</a:t>
            </a:r>
            <a:endParaRPr lang="pt-PT" dirty="0" smtClean="0">
              <a:latin typeface="Gill Sans" pitchFamily="34" charset="0"/>
            </a:endParaRPr>
          </a:p>
          <a:p>
            <a:pPr eaLnBrk="1" hangingPunct="1">
              <a:buFontTx/>
              <a:buNone/>
              <a:defRPr/>
            </a:pPr>
            <a:endParaRPr lang="pt-PT" sz="2000" dirty="0" smtClean="0">
              <a:latin typeface="Gill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806575" y="836613"/>
            <a:ext cx="5530850" cy="581025"/>
          </a:xfrm>
        </p:spPr>
        <p:txBody>
          <a:bodyPr/>
          <a:lstStyle/>
          <a:p>
            <a:r>
              <a:rPr lang="pt-PT" sz="3000" smtClean="0"/>
              <a:t>Adesão ao TARV</a:t>
            </a:r>
          </a:p>
        </p:txBody>
      </p:sp>
      <p:pic>
        <p:nvPicPr>
          <p:cNvPr id="22531" name="Imagem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7275" y="1857375"/>
            <a:ext cx="6959600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609600"/>
          </a:xfrm>
        </p:spPr>
        <p:txBody>
          <a:bodyPr/>
          <a:lstStyle/>
          <a:p>
            <a:pPr eaLnBrk="1" hangingPunct="1"/>
            <a:r>
              <a:rPr lang="pt-BR" smtClean="0"/>
              <a:t>Introdução</a:t>
            </a:r>
            <a:endParaRPr lang="af-ZA" smtClean="0"/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  <a:buClrTx/>
              <a:buFontTx/>
              <a:buNone/>
            </a:pPr>
            <a:endParaRPr lang="en-US" smtClean="0"/>
          </a:p>
          <a:p>
            <a:pPr algn="l" eaLnBrk="1" hangingPunct="1">
              <a:lnSpc>
                <a:spcPct val="150000"/>
              </a:lnSpc>
              <a:buClrTx/>
              <a:buFontTx/>
              <a:buNone/>
            </a:pPr>
            <a:r>
              <a:rPr lang="en-US" smtClean="0"/>
              <a:t>    </a:t>
            </a:r>
            <a:r>
              <a:rPr lang="en-US" smtClean="0">
                <a:latin typeface="Gill Sans"/>
              </a:rPr>
              <a:t>A Prevenção Positiva(PP), visa aumentar a auto-estima, confiança e capacidade das pessoas que vivem com HIV e que conhecem o seu seroestado, para protegerem a sua saúde e a dos outros, evitando novas infecções pelo HIV.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2163" y="3602038"/>
            <a:ext cx="4986337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1295400" y="606425"/>
            <a:ext cx="6042025" cy="688975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O que é adesão ao tratamento antiretroviral ? </a:t>
            </a: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1460500" y="2276475"/>
            <a:ext cx="6223000" cy="384968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pt-PT" sz="2000" b="1" dirty="0" smtClean="0">
                <a:latin typeface="Gill Sans" pitchFamily="34" charset="0"/>
                <a:ea typeface="Batang" pitchFamily="18" charset="-127"/>
                <a:cs typeface="Times New Roman" pitchFamily="18" charset="0"/>
              </a:rPr>
              <a:t>Tomar medicamento antiretroviral todos os dias à mesma hora.</a:t>
            </a: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pt-PT" sz="2000" b="1" dirty="0" smtClean="0">
              <a:latin typeface="Gill Sans" pitchFamily="34" charset="0"/>
              <a:ea typeface="Batang" pitchFamily="18" charset="-127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pt-PT" sz="2000" b="1" dirty="0" smtClean="0">
              <a:latin typeface="Gill Sans" pitchFamily="34" charset="0"/>
            </a:endParaRP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pt-PT" sz="2000" b="1" dirty="0">
              <a:latin typeface="Gill Sans" pitchFamily="34" charset="0"/>
            </a:endParaRP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pt-PT" sz="2000" b="1" dirty="0" smtClean="0">
                <a:latin typeface="Gill Sans" pitchFamily="34" charset="0"/>
              </a:rPr>
              <a:t>Boa adesão =</a:t>
            </a: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pt-PT" sz="2000" b="1" dirty="0" smtClean="0">
                <a:latin typeface="Gill Sans" pitchFamily="34" charset="0"/>
              </a:rPr>
              <a:t> </a:t>
            </a:r>
            <a:r>
              <a:rPr lang="pt-PT" sz="2000" b="1" u="sng" dirty="0" smtClean="0">
                <a:latin typeface="Gill Sans" pitchFamily="34" charset="0"/>
              </a:rPr>
              <a:t>&gt;</a:t>
            </a:r>
            <a:r>
              <a:rPr lang="pt-PT" sz="2000" b="1" dirty="0" smtClean="0">
                <a:latin typeface="Gill Sans" pitchFamily="34" charset="0"/>
              </a:rPr>
              <a:t> 95% de comprimidos tomados </a:t>
            </a: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pt-PT" sz="2000" b="1" dirty="0" smtClean="0">
                <a:latin typeface="Gill Sans" pitchFamily="34" charset="0"/>
              </a:rPr>
              <a:t>correctamente</a:t>
            </a:r>
            <a:endParaRPr lang="pt-PT" sz="2000" b="1" dirty="0" smtClean="0">
              <a:latin typeface="Gill Sans" pitchFamily="34" charset="0"/>
              <a:ea typeface="Batang" pitchFamily="18" charset="-127"/>
            </a:endParaRP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pt-PT" sz="2000" b="1" dirty="0" smtClean="0">
              <a:latin typeface="Gill Sans" pitchFamily="34" charset="0"/>
              <a:ea typeface="Batang" pitchFamily="18" charset="-127"/>
            </a:endParaRP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pt-PT" sz="2000" b="1" dirty="0" smtClean="0">
              <a:latin typeface="Gill Sans" pitchFamily="34" charset="0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8913" y="4638675"/>
            <a:ext cx="36861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885825" y="836613"/>
            <a:ext cx="7372350" cy="576262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Importância da adesão ao TARV</a:t>
            </a:r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>
          <a:xfrm>
            <a:off x="1460500" y="1905000"/>
            <a:ext cx="6997700" cy="4221163"/>
          </a:xfrm>
        </p:spPr>
        <p:txBody>
          <a:bodyPr/>
          <a:lstStyle/>
          <a:p>
            <a:pPr eaLnBrk="1" hangingPunct="1"/>
            <a:r>
              <a:rPr lang="pt-PT" sz="2400" smtClean="0">
                <a:latin typeface="Gill Sans"/>
              </a:rPr>
              <a:t>Melhora o estado de saúde do/a utente;</a:t>
            </a:r>
          </a:p>
          <a:p>
            <a:pPr eaLnBrk="1" hangingPunct="1"/>
            <a:r>
              <a:rPr lang="pt-PT" sz="2400" smtClean="0">
                <a:latin typeface="Gill Sans"/>
              </a:rPr>
              <a:t>Prolonga o tempo de vida;</a:t>
            </a:r>
          </a:p>
          <a:p>
            <a:pPr eaLnBrk="1" hangingPunct="1"/>
            <a:r>
              <a:rPr lang="pt-PT" sz="2400" smtClean="0">
                <a:latin typeface="Gill Sans"/>
              </a:rPr>
              <a:t>Diminui a probabilidade de infectar outras pessoas durante as relações sexuais;</a:t>
            </a:r>
          </a:p>
          <a:p>
            <a:pPr eaLnBrk="1" hangingPunct="1"/>
            <a:r>
              <a:rPr lang="pt-PT" sz="2400" smtClean="0">
                <a:latin typeface="Gill Sans"/>
              </a:rPr>
              <a:t>Diminui a probabilidade de transmitir o HIV ao bebé.</a:t>
            </a:r>
          </a:p>
          <a:p>
            <a:pPr eaLnBrk="1" hangingPunct="1">
              <a:buFontTx/>
              <a:buNone/>
            </a:pPr>
            <a:endParaRPr lang="en-US" sz="2000" smtClean="0">
              <a:latin typeface="Gill Sans"/>
            </a:endParaRPr>
          </a:p>
          <a:p>
            <a:pPr algn="ctr" eaLnBrk="1" hangingPunct="1">
              <a:buFontTx/>
              <a:buNone/>
            </a:pPr>
            <a:r>
              <a:rPr lang="pt-PT" sz="2000" b="1" smtClean="0">
                <a:latin typeface="Gill Sans"/>
              </a:rPr>
              <a:t>Tratamento = Prevenção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863725" y="836613"/>
            <a:ext cx="5416550" cy="523875"/>
          </a:xfrm>
        </p:spPr>
        <p:txBody>
          <a:bodyPr/>
          <a:lstStyle/>
          <a:p>
            <a:r>
              <a:rPr lang="pt-PT" sz="3000" smtClean="0"/>
              <a:t>Como Avaliar a Adesão</a:t>
            </a:r>
            <a:endParaRPr lang="en-GB" sz="3000" smtClean="0"/>
          </a:p>
        </p:txBody>
      </p:sp>
      <p:pic>
        <p:nvPicPr>
          <p:cNvPr id="25603" name="Imagem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209800"/>
            <a:ext cx="7696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 txBox="1">
            <a:spLocks/>
          </p:cNvSpPr>
          <p:nvPr/>
        </p:nvSpPr>
        <p:spPr bwMode="auto">
          <a:xfrm>
            <a:off x="942975" y="836613"/>
            <a:ext cx="72580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pt-PT" sz="3000" b="1">
                <a:latin typeface="Gill Sans"/>
              </a:rPr>
              <a:t>Infecções de Transmissão Sexual (ITS)</a:t>
            </a:r>
            <a:endParaRPr lang="en-US" sz="3000" b="1">
              <a:latin typeface="Gill Sans"/>
            </a:endParaRPr>
          </a:p>
        </p:txBody>
      </p:sp>
      <p:pic>
        <p:nvPicPr>
          <p:cNvPr id="26627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9425" y="1700213"/>
            <a:ext cx="5645150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>
                <a:latin typeface="Gill Sans"/>
              </a:rPr>
              <a:t>A importância de falar sobre as ITS</a:t>
            </a:r>
            <a:endParaRPr lang="pt-PT" sz="3000" smtClean="0">
              <a:latin typeface="Gill Sans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A maioria das ITS facilitam a transmissão do HIV;</a:t>
            </a:r>
          </a:p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A presença do HIV torna as pessoas mais susceptíveis de contraírem ITS;</a:t>
            </a:r>
          </a:p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A presença do HIV aumenta a gravidade da ITS e a sua resistência ao tratamento;</a:t>
            </a:r>
          </a:p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Uma ITS pode ser um sinal de que o/a utente tem tido relações sexuais desprotegidas.</a:t>
            </a:r>
            <a:endParaRPr lang="pt-PT" b="1" smtClean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230313" y="685800"/>
            <a:ext cx="6683375" cy="685800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Informação a transmitir ao/à utente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924800" cy="4449763"/>
          </a:xfrm>
        </p:spPr>
        <p:txBody>
          <a:bodyPr/>
          <a:lstStyle/>
          <a:p>
            <a:pPr marL="225425" indent="-225425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pt-PT" dirty="0" smtClean="0">
                <a:latin typeface="Gill Sans" pitchFamily="34" charset="0"/>
              </a:rPr>
              <a:t>Encoraje o/a utente sintomático a abster-se das relações sexuais ou a usar sempre preservativo;</a:t>
            </a:r>
          </a:p>
          <a:p>
            <a:pPr marL="225425" indent="-225425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endParaRPr lang="pt-PT" dirty="0" smtClean="0">
              <a:latin typeface="Gill Sans" pitchFamily="34" charset="0"/>
            </a:endParaRPr>
          </a:p>
          <a:p>
            <a:pPr marL="225425" indent="-225425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pt-PT" dirty="0" smtClean="0">
                <a:latin typeface="Gill Sans" pitchFamily="34" charset="0"/>
              </a:rPr>
              <a:t>Discuta a necessidade de tratamento das ITS em conjunto com o/a parceiro/a;</a:t>
            </a:r>
          </a:p>
          <a:p>
            <a:pPr marL="225425" indent="-225425" eaLnBrk="1" hangingPunct="1">
              <a:lnSpc>
                <a:spcPct val="90000"/>
              </a:lnSpc>
              <a:spcBef>
                <a:spcPts val="600"/>
              </a:spcBef>
              <a:buFontTx/>
              <a:buNone/>
              <a:defRPr/>
            </a:pPr>
            <a:endParaRPr lang="pt-PT" dirty="0" smtClean="0">
              <a:latin typeface="Gill Sans" pitchFamily="34" charset="0"/>
            </a:endParaRPr>
          </a:p>
          <a:p>
            <a:pPr marL="225425" indent="-225425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pt-PT" dirty="0" smtClean="0">
                <a:latin typeface="Gill Sans" pitchFamily="34" charset="0"/>
              </a:rPr>
              <a:t>Faça um plano de visita do/a utente e do/a parceiro/a para a consulta seguinte.</a:t>
            </a:r>
            <a:endParaRPr lang="pt-PT" b="1" dirty="0" smtClean="0">
              <a:latin typeface="Gill Sans" pitchFamily="34" charset="0"/>
            </a:endParaRPr>
          </a:p>
          <a:p>
            <a:pPr eaLnBrk="1" hangingPunct="1">
              <a:spcBef>
                <a:spcPts val="600"/>
              </a:spcBef>
              <a:defRPr/>
            </a:pPr>
            <a:endParaRPr lang="pt-PT" sz="2000" dirty="0" smtClean="0">
              <a:latin typeface="Gill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27088" y="533400"/>
            <a:ext cx="7489825" cy="685800"/>
          </a:xfrm>
        </p:spPr>
        <p:txBody>
          <a:bodyPr/>
          <a:lstStyle/>
          <a:p>
            <a:r>
              <a:rPr lang="en-US" sz="3000" smtClean="0">
                <a:latin typeface="Gill Sans"/>
              </a:rPr>
              <a:t>Planeamento Familiar (PF) e </a:t>
            </a:r>
            <a:r>
              <a:rPr lang="en-US" sz="2900" smtClean="0">
                <a:latin typeface="Gill Sans"/>
              </a:rPr>
              <a:t>Prevenção</a:t>
            </a:r>
            <a:r>
              <a:rPr lang="en-US" sz="3000" smtClean="0">
                <a:latin typeface="Gill Sans"/>
              </a:rPr>
              <a:t> da Transmissão Vertical (PTV)</a:t>
            </a:r>
          </a:p>
        </p:txBody>
      </p:sp>
      <p:pic>
        <p:nvPicPr>
          <p:cNvPr id="29699" name="Imagem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35125" y="1873250"/>
            <a:ext cx="5875338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173163" y="663575"/>
            <a:ext cx="6797675" cy="631825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Importância do Planeamento Familiar para utentes seropositivos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01000" cy="4373563"/>
          </a:xfrm>
        </p:spPr>
        <p:txBody>
          <a:bodyPr/>
          <a:lstStyle/>
          <a:p>
            <a:pPr marL="225425" indent="-225425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pt-PT" sz="2600" smtClean="0">
                <a:latin typeface="Gill Sans"/>
              </a:rPr>
              <a:t>Evitar a transmissão vertical através da prevenção de gravidezes indesejadas nas PVHIV;</a:t>
            </a:r>
          </a:p>
          <a:p>
            <a:pPr marL="225425" indent="-225425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pt-PT" sz="2600" smtClean="0">
                <a:latin typeface="Gill Sans"/>
              </a:rPr>
              <a:t>Permitir aos casais planear gravidezes mais seguras para:</a:t>
            </a:r>
          </a:p>
          <a:p>
            <a:pPr marL="576263" lvl="1" indent="-350838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pt-PT" smtClean="0">
                <a:latin typeface="Gill Sans"/>
              </a:rPr>
              <a:t>Reduzir o risco de transmissão sexual do HIV;</a:t>
            </a:r>
          </a:p>
          <a:p>
            <a:pPr marL="576263" lvl="1" indent="-350838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pt-PT" smtClean="0">
                <a:latin typeface="Gill Sans"/>
              </a:rPr>
              <a:t>Reduzir o risco do bebé nascer seropositivo;</a:t>
            </a:r>
          </a:p>
          <a:p>
            <a:pPr marL="576263" lvl="1" indent="-350838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pt-PT" smtClean="0">
                <a:latin typeface="Gill Sans"/>
              </a:rPr>
              <a:t>Preservar a saúde da mulher.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6934200" cy="1030288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Avaliar o estado de gravidez e a intenção de ter filhos</a:t>
            </a:r>
            <a:endParaRPr lang="pt-PT" sz="3000" smtClean="0">
              <a:solidFill>
                <a:srgbClr val="FF0000"/>
              </a:solidFill>
              <a:latin typeface="Gill Sans"/>
            </a:endParaRP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7848600" cy="4221163"/>
          </a:xfrm>
        </p:spPr>
        <p:txBody>
          <a:bodyPr/>
          <a:lstStyle/>
          <a:p>
            <a:pPr lvl="1" indent="-742950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pt-PT" sz="2000" b="1" dirty="0" smtClean="0">
                <a:latin typeface="Gill Sans" pitchFamily="34" charset="0"/>
              </a:rPr>
              <a:t>Para mulheres:</a:t>
            </a:r>
          </a:p>
          <a:p>
            <a:pPr marL="287338" lvl="1" indent="-287338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ill Sans" pitchFamily="34" charset="0"/>
              </a:rPr>
              <a:t>Informar-se sobre uma possível  gravidez:</a:t>
            </a:r>
          </a:p>
          <a:p>
            <a:pPr marL="576263" lvl="1" indent="-288925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PT" sz="2000" dirty="0" smtClean="0">
                <a:latin typeface="Gill Sans" pitchFamily="34" charset="0"/>
              </a:rPr>
              <a:t>perguntar se ela está grávida e/ou quando foi a sua  última menstruação;</a:t>
            </a:r>
          </a:p>
          <a:p>
            <a:pPr marL="287338" lvl="1" indent="-287338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ill Sans" pitchFamily="34" charset="0"/>
              </a:rPr>
              <a:t>Caso </a:t>
            </a:r>
            <a:r>
              <a:rPr lang="pt-PT" sz="2000" dirty="0" err="1" smtClean="0">
                <a:latin typeface="Gill Sans" pitchFamily="34" charset="0"/>
              </a:rPr>
              <a:t>nao</a:t>
            </a:r>
            <a:r>
              <a:rPr lang="pt-PT" sz="2000" dirty="0" smtClean="0">
                <a:latin typeface="Gill Sans" pitchFamily="34" charset="0"/>
              </a:rPr>
              <a:t> esteja grávida, perguntar se ela deseja engravidar ou não, e referir caso seja necessário.</a:t>
            </a:r>
          </a:p>
          <a:p>
            <a:pPr lvl="1" indent="-742950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pt-PT" sz="2000" dirty="0" smtClean="0">
              <a:latin typeface="Gill Sans" pitchFamily="34" charset="0"/>
            </a:endParaRPr>
          </a:p>
          <a:p>
            <a:pPr lvl="1" indent="-742950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pt-PT" sz="2000" b="1" dirty="0" smtClean="0">
                <a:latin typeface="Gill Sans" pitchFamily="34" charset="0"/>
              </a:rPr>
              <a:t>Para homens:</a:t>
            </a:r>
          </a:p>
          <a:p>
            <a:pPr marL="287338" lvl="1" indent="-287338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ill Sans" pitchFamily="34" charset="0"/>
              </a:rPr>
              <a:t>Perguntar sobre o estado de gravidez da sua parceira e sobre as intenções do casal em ter (mais) filhos. Referir, caso seja necessário.</a:t>
            </a:r>
          </a:p>
          <a:p>
            <a:pPr marL="225425" indent="-225425" eaLnBrk="1" hangingPunct="1">
              <a:spcBef>
                <a:spcPts val="600"/>
              </a:spcBef>
              <a:buFontTx/>
              <a:buNone/>
              <a:defRPr/>
            </a:pPr>
            <a:endParaRPr lang="pt-PT" sz="2200" b="1" dirty="0" smtClean="0">
              <a:latin typeface="Gill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6105525" cy="762000"/>
          </a:xfrm>
        </p:spPr>
        <p:txBody>
          <a:bodyPr/>
          <a:lstStyle/>
          <a:p>
            <a:r>
              <a:rPr lang="pt-PT" sz="3000" smtClean="0">
                <a:latin typeface="Gill Sans"/>
              </a:rPr>
              <a:t>Transmissão do HIV de mãe para filho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96900" y="5502275"/>
            <a:ext cx="2305050" cy="403225"/>
          </a:xfrm>
        </p:spPr>
        <p:txBody>
          <a:bodyPr/>
          <a:lstStyle/>
          <a:p>
            <a:pPr>
              <a:buFontTx/>
              <a:buNone/>
            </a:pPr>
            <a:r>
              <a:rPr lang="pt-PT" sz="1800" b="1" smtClean="0">
                <a:latin typeface="Gill Sans"/>
              </a:rPr>
              <a:t>Durante a gravidez</a:t>
            </a:r>
          </a:p>
        </p:txBody>
      </p:sp>
      <p:pic>
        <p:nvPicPr>
          <p:cNvPr id="32772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8375" y="1989138"/>
            <a:ext cx="7175500" cy="332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Content Placeholder 2"/>
          <p:cNvSpPr txBox="1">
            <a:spLocks/>
          </p:cNvSpPr>
          <p:nvPr/>
        </p:nvSpPr>
        <p:spPr bwMode="auto">
          <a:xfrm>
            <a:off x="3592513" y="5041900"/>
            <a:ext cx="19589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</a:pPr>
            <a:r>
              <a:rPr lang="pt-PT" b="1">
                <a:latin typeface="Gill Sans"/>
              </a:rPr>
              <a:t>Durante o parto     </a:t>
            </a:r>
          </a:p>
        </p:txBody>
      </p:sp>
      <p:sp>
        <p:nvSpPr>
          <p:cNvPr id="32774" name="Content Placeholder 2"/>
          <p:cNvSpPr txBox="1">
            <a:spLocks/>
          </p:cNvSpPr>
          <p:nvPr/>
        </p:nvSpPr>
        <p:spPr bwMode="auto">
          <a:xfrm>
            <a:off x="5897563" y="4868863"/>
            <a:ext cx="28225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</a:pPr>
            <a:r>
              <a:rPr lang="pt-PT" b="1">
                <a:latin typeface="Gill Sans"/>
              </a:rPr>
              <a:t>Durante a mamentação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Objectivos de Aprendizagem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/>
          <a:lstStyle/>
          <a:p>
            <a:pPr algn="l">
              <a:buClrTx/>
              <a:buFontTx/>
              <a:buNone/>
              <a:defRPr/>
            </a:pPr>
            <a:r>
              <a:rPr lang="pt-PT" dirty="0" smtClean="0">
                <a:latin typeface="Gill Sans"/>
              </a:rPr>
              <a:t>No fim deste módulo, os TM devem ser capazes de:</a:t>
            </a:r>
          </a:p>
          <a:p>
            <a:pPr algn="l">
              <a:buClrTx/>
              <a:buFontTx/>
              <a:buNone/>
              <a:defRPr/>
            </a:pPr>
            <a:endParaRPr lang="pt-BR" dirty="0" smtClean="0">
              <a:latin typeface="Gill Sans"/>
            </a:endParaRPr>
          </a:p>
          <a:p>
            <a:pPr marL="463550" indent="-238125">
              <a:defRPr/>
            </a:pPr>
            <a:r>
              <a:rPr lang="pt-BR" dirty="0" smtClean="0">
                <a:latin typeface="Gill Sans"/>
              </a:rPr>
              <a:t>Conceptualizar a Prevenção Positiva </a:t>
            </a:r>
          </a:p>
          <a:p>
            <a:pPr marL="463550" indent="-238125">
              <a:defRPr/>
            </a:pPr>
            <a:r>
              <a:rPr lang="pt-BR" dirty="0" smtClean="0">
                <a:latin typeface="Gill Sans"/>
              </a:rPr>
              <a:t>Listar as sete componentes da Prevenção Positiva;</a:t>
            </a:r>
          </a:p>
          <a:p>
            <a:pPr marL="463550" indent="-238125">
              <a:buFont typeface="Arial" pitchFamily="34" charset="0"/>
              <a:buChar char="•"/>
              <a:defRPr/>
            </a:pPr>
            <a:r>
              <a:rPr lang="pt-BR" dirty="0" smtClean="0">
                <a:latin typeface="Gill Sans"/>
              </a:rPr>
              <a:t>Identificar o papel de cada provedor de saúde na implementação das intervenções de Prevenção Positiva;</a:t>
            </a:r>
          </a:p>
          <a:p>
            <a:pPr algn="l" eaLnBrk="1" hangingPunct="1">
              <a:lnSpc>
                <a:spcPct val="120000"/>
              </a:lnSpc>
              <a:buSzPct val="105000"/>
              <a:buFontTx/>
              <a:buNone/>
              <a:defRPr/>
            </a:pPr>
            <a:endParaRPr lang="pt-PT" dirty="0" smtClean="0">
              <a:cs typeface="Arial" pitchFamily="34" charset="0"/>
            </a:endParaRPr>
          </a:p>
          <a:p>
            <a:pPr lvl="1" algn="l">
              <a:buClrTx/>
              <a:buFontTx/>
              <a:buNone/>
              <a:defRPr/>
            </a:pPr>
            <a:endParaRPr lang="pt-PT" sz="2800" dirty="0" smtClean="0">
              <a:cs typeface="Arial" pitchFamily="34" charset="0"/>
            </a:endParaRPr>
          </a:p>
          <a:p>
            <a:pPr>
              <a:buClrTx/>
              <a:defRPr/>
            </a:pPr>
            <a:endParaRPr lang="pt-PT" sz="2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239000" cy="914400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Importância da Prevenção da Transmissão Vertical (PTV)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543800" cy="4495800"/>
          </a:xfrm>
        </p:spPr>
        <p:txBody>
          <a:bodyPr/>
          <a:lstStyle/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Reduzir o risco de transmissão do HIV de mãe para filho: Mulheres grávidas em TARV reduzem até 2% o risco de transmissão vertical.</a:t>
            </a:r>
          </a:p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Prevenir outras infecções nas mulheres e nos seus parceiros sexuais;</a:t>
            </a:r>
          </a:p>
          <a:p>
            <a:pPr marL="225425" indent="-225425" eaLnBrk="1" hangingPunct="1">
              <a:spcBef>
                <a:spcPts val="1200"/>
              </a:spcBef>
            </a:pPr>
            <a:r>
              <a:rPr lang="pt-PT" smtClean="0">
                <a:latin typeface="Gill Sans"/>
              </a:rPr>
              <a:t>Fornecer cuidados e apoio para a mãe e para o bebé.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3200" smtClean="0">
                <a:ea typeface="MS PGothic" pitchFamily="34" charset="-128"/>
                <a:cs typeface="Arial" pitchFamily="34" charset="0"/>
              </a:rPr>
              <a:t>Barreiras para incorporar intervenções de PTV</a:t>
            </a:r>
            <a:endParaRPr lang="en-US" sz="3200" smtClean="0"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34819" name="Picture 8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1822450"/>
            <a:ext cx="8229600" cy="4203700"/>
          </a:xfr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 txBox="1">
            <a:spLocks/>
          </p:cNvSpPr>
          <p:nvPr/>
        </p:nvSpPr>
        <p:spPr bwMode="auto">
          <a:xfrm>
            <a:off x="1303338" y="836613"/>
            <a:ext cx="690562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PT" sz="3000" b="1">
                <a:latin typeface="Gill Sans"/>
              </a:rPr>
              <a:t>Consumo do álcool e outras drogas</a:t>
            </a:r>
            <a:endParaRPr lang="pt-PT" sz="3000">
              <a:latin typeface="Gill Sans"/>
            </a:endParaRPr>
          </a:p>
        </p:txBody>
      </p:sp>
      <p:pic>
        <p:nvPicPr>
          <p:cNvPr id="35843" name="Imagem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9238" y="1949450"/>
            <a:ext cx="6105525" cy="424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6223000" cy="981075"/>
          </a:xfrm>
        </p:spPr>
        <p:txBody>
          <a:bodyPr/>
          <a:lstStyle/>
          <a:p>
            <a:pPr eaLnBrk="1" hangingPunct="1"/>
            <a:r>
              <a:rPr lang="pt-PT" sz="3000" smtClean="0">
                <a:latin typeface="Gill Sans"/>
              </a:rPr>
              <a:t>Relação entre o HIV e o consumo do álcool e/ou drogas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696200" cy="44497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pt-PT" dirty="0" smtClean="0">
                <a:latin typeface="Gill Sans" pitchFamily="34" charset="0"/>
              </a:rPr>
              <a:t>Para as PVHIV, o consumo do álcool ou drogas pode:</a:t>
            </a:r>
          </a:p>
          <a:p>
            <a:pPr marL="225425" indent="-225425" eaLnBrk="1" fontAlgn="auto" hangingPunct="1">
              <a:spcAft>
                <a:spcPts val="1200"/>
              </a:spcAft>
              <a:tabLst>
                <a:tab pos="225425" algn="l"/>
              </a:tabLst>
              <a:defRPr/>
            </a:pPr>
            <a:r>
              <a:rPr lang="pt-PT" dirty="0" smtClean="0">
                <a:latin typeface="Gill Sans" pitchFamily="34" charset="0"/>
              </a:rPr>
              <a:t>Levar o utente a ter comportamentos sexuais de risco;</a:t>
            </a:r>
          </a:p>
          <a:p>
            <a:pPr marL="225425" indent="-225425" eaLnBrk="1" fontAlgn="auto" hangingPunct="1">
              <a:spcAft>
                <a:spcPts val="1200"/>
              </a:spcAft>
              <a:tabLst>
                <a:tab pos="225425" algn="l"/>
              </a:tabLst>
              <a:defRPr/>
            </a:pPr>
            <a:r>
              <a:rPr lang="pt-PT" dirty="0" smtClean="0">
                <a:latin typeface="Gill Sans" pitchFamily="34" charset="0"/>
              </a:rPr>
              <a:t>Fazer com que o utente não cuide da sua saúde;</a:t>
            </a:r>
          </a:p>
          <a:p>
            <a:pPr marL="225425" indent="-225425" eaLnBrk="1" fontAlgn="auto" hangingPunct="1">
              <a:spcAft>
                <a:spcPts val="1200"/>
              </a:spcAft>
              <a:tabLst>
                <a:tab pos="225425" algn="l"/>
              </a:tabLst>
              <a:defRPr/>
            </a:pPr>
            <a:r>
              <a:rPr lang="pt-PT" dirty="0" smtClean="0">
                <a:latin typeface="Gill Sans" pitchFamily="34" charset="0"/>
              </a:rPr>
              <a:t>Afectar a adesão ao TARV;</a:t>
            </a:r>
          </a:p>
          <a:p>
            <a:pPr marL="225425" indent="-225425" eaLnBrk="1" fontAlgn="auto" hangingPunct="1">
              <a:spcAft>
                <a:spcPts val="1200"/>
              </a:spcAft>
              <a:tabLst>
                <a:tab pos="225425" algn="l"/>
              </a:tabLst>
              <a:defRPr/>
            </a:pPr>
            <a:r>
              <a:rPr lang="pt-PT" dirty="0" smtClean="0">
                <a:latin typeface="Gill Sans" pitchFamily="34" charset="0"/>
              </a:rPr>
              <a:t>Afectar o sistema imunológico;</a:t>
            </a:r>
          </a:p>
          <a:p>
            <a:pPr marL="225425" indent="-225425" eaLnBrk="1" fontAlgn="auto" hangingPunct="1">
              <a:spcAft>
                <a:spcPts val="1200"/>
              </a:spcAft>
              <a:tabLst>
                <a:tab pos="225425" algn="l"/>
              </a:tabLst>
              <a:defRPr/>
            </a:pPr>
            <a:r>
              <a:rPr lang="pt-PT" dirty="0" smtClean="0">
                <a:latin typeface="Gill Sans" pitchFamily="34" charset="0"/>
              </a:rPr>
              <a:t>Reduzir o efeitos dos </a:t>
            </a:r>
            <a:r>
              <a:rPr lang="pt-PT" dirty="0" err="1" smtClean="0">
                <a:latin typeface="Gill Sans" pitchFamily="34" charset="0"/>
              </a:rPr>
              <a:t>ARVs</a:t>
            </a:r>
            <a:r>
              <a:rPr lang="pt-PT" dirty="0" smtClean="0">
                <a:latin typeface="Gill Sans" pitchFamily="34" charset="0"/>
              </a:rPr>
              <a:t> ou aumentar </a:t>
            </a:r>
            <a:r>
              <a:rPr lang="pt-PT" sz="3000" dirty="0" smtClean="0">
                <a:latin typeface="Gill Sans" pitchFamily="34" charset="0"/>
              </a:rPr>
              <a:t>a possibilidade de efeitos secundários.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543800" cy="4383088"/>
          </a:xfrm>
        </p:spPr>
        <p:txBody>
          <a:bodyPr/>
          <a:lstStyle/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Melhora a auto-estima</a:t>
            </a:r>
          </a:p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Melhora a capacidade de desempenho físico</a:t>
            </a:r>
          </a:p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Reduz a probabilidade de envolvimento em comportamentos sexuais de risco</a:t>
            </a:r>
          </a:p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Aumenta a adesão ao TARV</a:t>
            </a:r>
          </a:p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Aumenta a capacidade de poupar o dinheiro</a:t>
            </a:r>
          </a:p>
          <a:p>
            <a:pPr marL="225425" indent="-225425" eaLnBrk="1" hangingPunct="1">
              <a:spcBef>
                <a:spcPts val="1800"/>
              </a:spcBef>
              <a:defRPr/>
            </a:pPr>
            <a:r>
              <a:rPr lang="pt-PT" dirty="0" smtClean="0">
                <a:latin typeface="Gill Sans" pitchFamily="34" charset="0"/>
              </a:rPr>
              <a:t>Melhora a qualidade de vida</a:t>
            </a:r>
          </a:p>
          <a:p>
            <a:pPr eaLnBrk="1" hangingPunct="1">
              <a:spcBef>
                <a:spcPts val="1800"/>
              </a:spcBef>
              <a:defRPr/>
            </a:pPr>
            <a:endParaRPr lang="pt-PT" sz="2000" dirty="0" smtClean="0">
              <a:latin typeface="Gill Sans" pitchFamily="34" charset="0"/>
            </a:endParaRPr>
          </a:p>
        </p:txBody>
      </p:sp>
      <p:sp>
        <p:nvSpPr>
          <p:cNvPr id="37891" name="Title 1"/>
          <p:cNvSpPr txBox="1">
            <a:spLocks/>
          </p:cNvSpPr>
          <p:nvPr/>
        </p:nvSpPr>
        <p:spPr bwMode="auto">
          <a:xfrm>
            <a:off x="304800" y="304800"/>
            <a:ext cx="78962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PT" sz="3000" b="1">
                <a:latin typeface="Gill Sans"/>
              </a:rPr>
              <a:t>Vantagens de não consumir excessivamente álcool e outras drogas</a:t>
            </a:r>
            <a:endParaRPr lang="pt-PT" sz="300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000" smtClean="0">
                <a:latin typeface="Gill Sans"/>
              </a:rPr>
              <a:t>Referência aos serviços de </a:t>
            </a:r>
            <a:br>
              <a:rPr lang="en-GB" sz="3000" smtClean="0">
                <a:latin typeface="Gill Sans"/>
              </a:rPr>
            </a:br>
            <a:r>
              <a:rPr lang="en-GB" sz="3000" smtClean="0">
                <a:latin typeface="Gill Sans"/>
              </a:rPr>
              <a:t>apoio comunitário</a:t>
            </a:r>
            <a:endParaRPr lang="pt-PT" sz="3000" smtClean="0">
              <a:latin typeface="Gill Sans"/>
            </a:endParaRPr>
          </a:p>
        </p:txBody>
      </p:sp>
      <p:pic>
        <p:nvPicPr>
          <p:cNvPr id="38915" name="Imagem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57313" y="1676400"/>
            <a:ext cx="6429375" cy="4495800"/>
          </a:xfr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Papel dos serviços comunitários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Fortalecer a ligação entre a comunidade e a US;</a:t>
            </a:r>
          </a:p>
          <a:p>
            <a:r>
              <a:rPr lang="en-US" smtClean="0"/>
              <a:t>Fornecer cuidados domiciliários;</a:t>
            </a:r>
          </a:p>
          <a:p>
            <a:r>
              <a:rPr lang="en-US" smtClean="0"/>
              <a:t>Prestar apoio psicossocial;</a:t>
            </a:r>
          </a:p>
          <a:p>
            <a:r>
              <a:rPr lang="en-US" smtClean="0"/>
              <a:t>Promover o bem-estar geral da pessoa;</a:t>
            </a:r>
          </a:p>
          <a:p>
            <a:r>
              <a:rPr lang="en-US" smtClean="0"/>
              <a:t>Apoiar na Adesão ao TARV;</a:t>
            </a:r>
          </a:p>
          <a:p>
            <a:r>
              <a:rPr lang="en-US" smtClean="0"/>
              <a:t>Fornecer preservativos;</a:t>
            </a:r>
          </a:p>
          <a:p>
            <a:r>
              <a:rPr lang="en-US" smtClean="0"/>
              <a:t>Reforçar as mensagens de PTV e promover o cumprimento das recomendações da US.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mtClean="0"/>
              <a:t>A PP é uma estratégia que envolve as PVHIV na redução de novas infecções pelo HIV na melhoria da sua saúde e qualidade de vida;</a:t>
            </a:r>
          </a:p>
          <a:p>
            <a:r>
              <a:rPr lang="pt-PT" smtClean="0"/>
              <a:t>As intervenções de PP devem ser feitas por todos os profissionais de saúde, clínicos e de Apoio Psicossocial, referindo o utente para os serviços apropriados, sempre que for necessário.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Contextualiza</a:t>
            </a:r>
            <a:r>
              <a:rPr lang="pt-PT" smtClean="0"/>
              <a:t>ção</a:t>
            </a:r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t-PT" sz="2400" b="1" smtClean="0">
                <a:latin typeface="Gill Sans"/>
                <a:ea typeface="MS PGothic" pitchFamily="34" charset="-128"/>
              </a:rPr>
              <a:t>Abordagem Tradicional da Prevenção do HIV:</a:t>
            </a:r>
            <a:r>
              <a:rPr lang="pt-PT" sz="2400" smtClean="0">
                <a:latin typeface="Gill Sans"/>
                <a:ea typeface="MS PGothic" pitchFamily="34" charset="-128"/>
              </a:rPr>
              <a:t> </a:t>
            </a:r>
          </a:p>
          <a:p>
            <a:r>
              <a:rPr lang="pt-PT" sz="2400" smtClean="0">
                <a:latin typeface="Gill Sans"/>
                <a:ea typeface="MS PGothic" pitchFamily="34" charset="-128"/>
              </a:rPr>
              <a:t>Centrada nas pessoas HIV- ou que desconheciam o sero-estado.  </a:t>
            </a:r>
          </a:p>
          <a:p>
            <a:pPr>
              <a:buFontTx/>
              <a:buNone/>
            </a:pPr>
            <a:r>
              <a:rPr lang="pt-PT" sz="2400" b="1" smtClean="0">
                <a:latin typeface="Gill Sans"/>
                <a:ea typeface="MS PGothic" pitchFamily="34" charset="-128"/>
              </a:rPr>
              <a:t>Principio da Prevenção Positiva:</a:t>
            </a:r>
            <a:r>
              <a:rPr lang="pt-PT" sz="2400" smtClean="0">
                <a:latin typeface="Gill Sans"/>
                <a:ea typeface="MS PGothic" pitchFamily="34" charset="-128"/>
              </a:rPr>
              <a:t>  </a:t>
            </a:r>
          </a:p>
          <a:p>
            <a:r>
              <a:rPr lang="pt-PT" sz="2400" smtClean="0">
                <a:latin typeface="Gill Sans"/>
                <a:ea typeface="MS PGothic" pitchFamily="34" charset="-128"/>
              </a:rPr>
              <a:t>Cada nova infecção pelo HIV, envolve  uma pessoa  já infectada.   </a:t>
            </a:r>
          </a:p>
          <a:p>
            <a:pPr>
              <a:buFontTx/>
              <a:buNone/>
            </a:pPr>
            <a:r>
              <a:rPr lang="pt-PT" sz="2400" b="1" smtClean="0">
                <a:latin typeface="Gill Sans"/>
                <a:ea typeface="MS PGothic" pitchFamily="34" charset="-128"/>
              </a:rPr>
              <a:t>Tratamento como Prevenção:</a:t>
            </a:r>
          </a:p>
          <a:p>
            <a:r>
              <a:rPr lang="pt-PT" sz="2400" smtClean="0">
                <a:latin typeface="Gill Sans"/>
                <a:ea typeface="MS PGothic" pitchFamily="34" charset="-128"/>
              </a:rPr>
              <a:t>O TARV reduz em 96% a possibilidade de transmissão do HIV de uma pessoa HIV+ para uma HIV-.   </a:t>
            </a:r>
            <a:endParaRPr lang="en-US" sz="2400" smtClean="0">
              <a:latin typeface="Gill Sans"/>
              <a:ea typeface="MS PGothic" pitchFamily="34" charset="-128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dirty="0" smtClean="0"/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4000" dirty="0" smtClean="0"/>
              <a:t>  </a:t>
            </a:r>
            <a:r>
              <a:rPr lang="en-US" sz="3600" dirty="0" err="1" smtClean="0">
                <a:latin typeface="Gill Sans"/>
              </a:rPr>
              <a:t>Preven</a:t>
            </a:r>
            <a:r>
              <a:rPr lang="pt-PT" sz="3600" dirty="0" err="1" smtClean="0">
                <a:latin typeface="Gill Sans"/>
                <a:ea typeface="ＭＳ Ｐゴシック" pitchFamily="34" charset="-128"/>
              </a:rPr>
              <a:t>çã</a:t>
            </a:r>
            <a:r>
              <a:rPr lang="en-US" sz="3600" dirty="0" smtClean="0">
                <a:latin typeface="Gill Sans"/>
              </a:rPr>
              <a:t>o </a:t>
            </a:r>
            <a:r>
              <a:rPr lang="en-US" sz="3600" dirty="0" err="1" smtClean="0">
                <a:latin typeface="Gill Sans"/>
              </a:rPr>
              <a:t>da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transmiss</a:t>
            </a:r>
            <a:r>
              <a:rPr lang="pt-PT" sz="3600" dirty="0" err="1" smtClean="0">
                <a:latin typeface="Gill Sans"/>
                <a:ea typeface="ＭＳ Ｐゴシック" pitchFamily="34" charset="-128"/>
              </a:rPr>
              <a:t>ão</a:t>
            </a:r>
            <a:r>
              <a:rPr lang="en-US" sz="3600" dirty="0" smtClean="0">
                <a:latin typeface="Gill Sans"/>
              </a:rPr>
              <a:t> do HIV </a:t>
            </a:r>
            <a:r>
              <a:rPr lang="en-US" sz="3600" dirty="0" err="1" smtClean="0">
                <a:latin typeface="Gill Sans"/>
              </a:rPr>
              <a:t>centrada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nas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pessoas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que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sabem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que</a:t>
            </a:r>
            <a:r>
              <a:rPr lang="en-US" sz="3600" dirty="0" smtClean="0">
                <a:latin typeface="Gill Sans"/>
              </a:rPr>
              <a:t> s</a:t>
            </a:r>
            <a:r>
              <a:rPr lang="pt-PT" sz="3600" dirty="0" err="1" smtClean="0">
                <a:latin typeface="Gill Sans"/>
                <a:ea typeface="ＭＳ Ｐゴシック" pitchFamily="34" charset="-128"/>
              </a:rPr>
              <a:t>ão</a:t>
            </a:r>
            <a:r>
              <a:rPr lang="en-US" sz="3600" dirty="0" smtClean="0">
                <a:latin typeface="Gill Sans"/>
              </a:rPr>
              <a:t> HIV+, </a:t>
            </a:r>
            <a:r>
              <a:rPr lang="en-US" sz="3600" dirty="0" err="1" smtClean="0">
                <a:latin typeface="Gill Sans"/>
              </a:rPr>
              <a:t>como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principais</a:t>
            </a:r>
            <a:r>
              <a:rPr lang="en-US" sz="3600" dirty="0" smtClean="0">
                <a:latin typeface="Gill Sans"/>
              </a:rPr>
              <a:t> </a:t>
            </a:r>
            <a:r>
              <a:rPr lang="en-US" sz="3600" dirty="0" err="1" smtClean="0">
                <a:latin typeface="Gill Sans"/>
              </a:rPr>
              <a:t>actores</a:t>
            </a:r>
            <a:r>
              <a:rPr lang="en-US" sz="3600" dirty="0" smtClean="0">
                <a:latin typeface="Gill Sans"/>
              </a:rPr>
              <a:t>.    </a:t>
            </a:r>
          </a:p>
          <a:p>
            <a:pPr algn="ctr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en-US" b="1" dirty="0" smtClean="0">
                <a:latin typeface="+mj-lt"/>
              </a:rPr>
              <a:t>  </a:t>
            </a:r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Conceito de Prevenção Positiva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Objectivos da</a:t>
            </a:r>
            <a:r>
              <a:rPr lang="pt-PT" smtClean="0"/>
              <a:t> Prevenção Positiva</a:t>
            </a:r>
            <a:r>
              <a:rPr lang="en-US" smtClean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defRPr/>
            </a:pPr>
            <a:endParaRPr lang="pt-PT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defRPr/>
            </a:pPr>
            <a:r>
              <a:rPr lang="pt-PT" dirty="0" smtClean="0">
                <a:latin typeface="Gill Sans"/>
              </a:rPr>
              <a:t>Melhorar</a:t>
            </a:r>
            <a:r>
              <a:rPr lang="pt-PT" dirty="0" smtClean="0"/>
              <a:t> a saúde e a qualidade de vida das pessoas que sabem que estão infectadas pelo HIV;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endParaRPr lang="pt-PT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defRPr/>
            </a:pPr>
            <a:r>
              <a:rPr lang="pt-PT" dirty="0" smtClean="0"/>
              <a:t>Prevenir novas infecções pelo HIV e;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defRPr/>
            </a:pPr>
            <a:endParaRPr lang="pt-PT" sz="2000" dirty="0" smtClean="0"/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defRPr/>
            </a:pPr>
            <a:r>
              <a:rPr lang="pt-PT" dirty="0" smtClean="0"/>
              <a:t>Promover atitudes de respeito pelas Pessoas HIV+ nas Unidades Sanitárias e na comunidade.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000" smtClean="0"/>
              <a:t>As 7 componentes de PP</a:t>
            </a:r>
            <a:endParaRPr lang="pt-PT" sz="4000" smtClean="0">
              <a:latin typeface="GillSans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Comportamento Sexual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Revelação do seroestado e testagem do parceiro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Adesão ao TARV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 ITS 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 Planeamento Familiar e PTV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Consumo do álcool e outras drogas</a:t>
            </a:r>
          </a:p>
          <a:p>
            <a:pPr marL="457200" indent="-457200">
              <a:buFontTx/>
              <a:buAutoNum type="arabicPeriod"/>
            </a:pPr>
            <a:r>
              <a:rPr lang="pt-PT" smtClean="0">
                <a:latin typeface="Gill Sans"/>
              </a:rPr>
              <a:t>Referência aos serviços de apoio comunitário</a:t>
            </a:r>
          </a:p>
          <a:p>
            <a:pPr marL="457200" indent="-457200">
              <a:buFontTx/>
              <a:buAutoNum type="arabicPeriod" startAt="3"/>
            </a:pPr>
            <a:endParaRPr lang="pt-PT" sz="2400" smtClean="0"/>
          </a:p>
          <a:p>
            <a:pPr marL="457200" indent="-457200">
              <a:buFontTx/>
              <a:buNone/>
            </a:pPr>
            <a:endParaRPr lang="pt-PT" sz="24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2266950" y="228600"/>
            <a:ext cx="46101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PT" sz="3000" b="1">
                <a:latin typeface="GillSans"/>
                <a:ea typeface="Calibri" pitchFamily="34" charset="0"/>
                <a:cs typeface="Times New Roman" pitchFamily="18" charset="0"/>
              </a:rPr>
              <a:t>Comportamento Sexual</a:t>
            </a:r>
            <a:endParaRPr lang="pt-PT" sz="3000">
              <a:latin typeface="GillSans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1267" name="Imagem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2100" y="1989138"/>
            <a:ext cx="6019800" cy="420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752600"/>
          <a:ext cx="8458200" cy="4329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44796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Pessoas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em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risco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Risco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05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PVHIV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ITS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Re-</a:t>
                      </a:r>
                      <a:r>
                        <a:rPr lang="en-US" sz="2400" dirty="0" err="1" smtClean="0"/>
                        <a:t>infecção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pelo</a:t>
                      </a:r>
                      <a:r>
                        <a:rPr lang="en-US" sz="2400" dirty="0" smtClean="0"/>
                        <a:t> HIV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Gravidez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não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planificada</a:t>
                      </a:r>
                      <a:endParaRPr lang="en-US" sz="2400" dirty="0"/>
                    </a:p>
                  </a:txBody>
                  <a:tcPr/>
                </a:tc>
              </a:tr>
              <a:tr h="1138574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Parceiro</a:t>
                      </a:r>
                      <a:r>
                        <a:rPr lang="en-US" sz="2400" dirty="0" smtClean="0"/>
                        <a:t> Sexual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Infecção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ou</a:t>
                      </a:r>
                      <a:r>
                        <a:rPr lang="en-US" sz="2400" dirty="0" smtClean="0"/>
                        <a:t> re-</a:t>
                      </a:r>
                      <a:r>
                        <a:rPr lang="en-US" sz="2400" dirty="0" err="1" smtClean="0"/>
                        <a:t>infecção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pelo</a:t>
                      </a:r>
                      <a:r>
                        <a:rPr lang="en-US" sz="2400" baseline="0" dirty="0" smtClean="0"/>
                        <a:t>            HIV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 ITS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Gravidez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não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planificada</a:t>
                      </a:r>
                      <a:endParaRPr lang="en-US" sz="2400" dirty="0"/>
                    </a:p>
                  </a:txBody>
                  <a:tcPr/>
                </a:tc>
              </a:tr>
              <a:tr h="1138574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Filhos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Transmissão</a:t>
                      </a:r>
                      <a:r>
                        <a:rPr lang="en-US" sz="2400" dirty="0" smtClean="0"/>
                        <a:t> vertical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533400" y="228600"/>
            <a:ext cx="7391400" cy="990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t-PT" sz="3000" b="1" kern="0" dirty="0">
                <a:latin typeface="GillSans"/>
                <a:ea typeface="+mj-ea"/>
                <a:cs typeface="+mj-cs"/>
              </a:rPr>
              <a:t>Riscos associados às relações sexuais sem protecção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0836&quot;&gt;&lt;/object&gt;&lt;object type=&quot;2&quot; unique_id=&quot;10837&quot;&gt;&lt;object type=&quot;3&quot; unique_id=&quot;10838&quot;&gt;&lt;property id=&quot;20148&quot; value=&quot;5&quot;/&gt;&lt;property id=&quot;20300&quot; value=&quot;Slide 1 - &amp;quot;Módulo 2&amp;#x0D;&amp;#x0A;&amp;#x0D;&amp;#x0A; Aconselhamento, Testagem e Adesão&amp;#x0D;&amp;#x0A;&amp;#x0D;&amp;#x0A;&amp;quot;&quot;/&gt;&lt;property id=&quot;20307&quot; value=&quot;256&quot;/&gt;&lt;/object&gt;&lt;object type=&quot;3&quot; unique_id=&quot;10839&quot;&gt;&lt;property id=&quot;20148&quot; value=&quot;5&quot;/&gt;&lt;property id=&quot;20300&quot; value=&quot;Slide 2 - &amp;quot;Introdução&amp;quot;&quot;/&gt;&lt;property id=&quot;20307&quot; value=&quot;381&quot;/&gt;&lt;/object&gt;&lt;object type=&quot;3&quot; unique_id=&quot;10841&quot;&gt;&lt;property id=&quot;20148&quot; value=&quot;5&quot;/&gt;&lt;property id=&quot;20300&quot; value=&quot;Slide 6 - &amp;quot;Discussão&amp;quot;&quot;/&gt;&lt;property id=&quot;20307&quot; value=&quot;415&quot;/&gt;&lt;/object&gt;&lt;object type=&quot;3&quot; unique_id=&quot;10842&quot;&gt;&lt;property id=&quot;20148&quot; value=&quot;5&quot;/&gt;&lt;property id=&quot;20300&quot; value=&quot;Slide 7 - &amp;quot;O que é Aconselhamento para HIV?&amp;quot;&quot;/&gt;&lt;property id=&quot;20307&quot; value=&quot;350&quot;/&gt;&lt;/object&gt;&lt;object type=&quot;3&quot; unique_id=&quot;10843&quot;&gt;&lt;property id=&quot;20148&quot; value=&quot;5&quot;/&gt;&lt;property id=&quot;20300&quot; value=&quot;Slide 8 - &amp;quot;O que não é Aconselhamento&amp;quot;&quot;/&gt;&lt;property id=&quot;20307&quot; value=&quot;414&quot;/&gt;&lt;/object&gt;&lt;object type=&quot;3&quot; unique_id=&quot;10844&quot;&gt;&lt;property id=&quot;20148&quot; value=&quot;5&quot;/&gt;&lt;property id=&quot;20300&quot; value=&quot;Slide 9 - &amp;quot;Como é feito o Aconselhamento e Testagem para HIV? (1)&amp;quot;&quot;/&gt;&lt;property id=&quot;20307&quot; value=&quot;396&quot;/&gt;&lt;/object&gt;&lt;object type=&quot;3&quot; unique_id=&quot;10845&quot;&gt;&lt;property id=&quot;20148&quot; value=&quot;5&quot;/&gt;&lt;property id=&quot;20300&quot; value=&quot;Slide 10 - &amp;quot;Como é feito o Aconselhamento e Testagem para HIV? (2) &amp;quot;&quot;/&gt;&lt;property id=&quot;20307&quot; value=&quot;416&quot;/&gt;&lt;/object&gt;&lt;object type=&quot;3&quot; unique_id=&quot;10846&quot;&gt;&lt;property id=&quot;20148&quot; value=&quot;5&quot;/&gt;&lt;property id=&quot;20300&quot; value=&quot;Slide 11 - &amp;quot;Actividade: Benefícios do Aconselhamento&amp;quot;&quot;/&gt;&lt;property id=&quot;20307&quot; value=&quot;363&quot;/&gt;&lt;/object&gt;&lt;object type=&quot;3&quot; unique_id=&quot;10847&quot;&gt;&lt;property id=&quot;20148&quot; value=&quot;5&quot;/&gt;&lt;property id=&quot;20300&quot; value=&quot;Slide 12 - &amp;quot;Objectivos do Aconselhamento (1)&amp;quot;&quot;/&gt;&lt;property id=&quot;20307&quot; value=&quot;405&quot;/&gt;&lt;/object&gt;&lt;object type=&quot;3&quot; unique_id=&quot;10848&quot;&gt;&lt;property id=&quot;20148&quot; value=&quot;5&quot;/&gt;&lt;property id=&quot;20300&quot; value=&quot;Slide 13 - &amp;quot;Objectivos do Aconselhamento (2)&amp;quot;&quot;/&gt;&lt;property id=&quot;20307&quot; value=&quot;406&quot;/&gt;&lt;/object&gt;&lt;object type=&quot;3&quot; unique_id=&quot;10849&quot;&gt;&lt;property id=&quot;20148&quot; value=&quot;5&quot;/&gt;&lt;property id=&quot;20300&quot; value=&quot;Slide 15 - &amp;quot;Finalidades do Aconselhamento no Contexto do HIV e do TARV&amp;quot;&quot;/&gt;&lt;property id=&quot;20307&quot; value=&quot;397&quot;/&gt;&lt;/object&gt;&lt;object type=&quot;3&quot; unique_id=&quot;10850&quot;&gt;&lt;property id=&quot;20148&quot; value=&quot;5&quot;/&gt;&lt;property id=&quot;20300&quot; value=&quot;Slide 17 - &amp;quot;Qualidades de um Bom Conselheiro &amp;quot;&quot;/&gt;&lt;property id=&quot;20307&quot; value=&quot;401&quot;/&gt;&lt;/object&gt;&lt;object type=&quot;3&quot; unique_id=&quot;10851&quot;&gt;&lt;property id=&quot;20148&quot; value=&quot;5&quot;/&gt;&lt;property id=&quot;20300&quot; value=&quot;Slide 18 - &amp;quot;Actividade: Confidencialidade&amp;quot;&quot;/&gt;&lt;property id=&quot;20307&quot; value=&quot;264&quot;/&gt;&lt;/object&gt;&lt;object type=&quot;3&quot; unique_id=&quot;10852&quot;&gt;&lt;property id=&quot;20148&quot; value=&quot;5&quot;/&gt;&lt;property id=&quot;20300&quot; value=&quot;Slide 19 - &amp;quot;Confidencialidade&amp;quot;&quot;/&gt;&lt;property id=&quot;20307&quot; value=&quot;367&quot;/&gt;&lt;/object&gt;&lt;object type=&quot;3&quot; unique_id=&quot;10853&quot;&gt;&lt;property id=&quot;20148&quot; value=&quot;5&quot;/&gt;&lt;property id=&quot;20300&quot; value=&quot;Slide 20 - &amp;quot;Tipos de Testes de HIV                               &amp;quot;&quot;/&gt;&lt;property id=&quot;20307&quot; value=&quot;357&quot;/&gt;&lt;/object&gt;&lt;object type=&quot;3&quot; unique_id=&quot;10854&quot;&gt;&lt;property id=&quot;20148&quot; value=&quot;5&quot;/&gt;&lt;property id=&quot;20300&quot; value=&quot;Slide 21 - &amp;quot; O Aconselhamento e a Testagem: Tipos e Passos&amp;quot;&quot;/&gt;&lt;property id=&quot;20307&quot; value=&quot;370&quot;/&gt;&lt;/object&gt;&lt;object type=&quot;3&quot; unique_id=&quot;10855&quot;&gt;&lt;property id=&quot;20148&quot; value=&quot;5&quot;/&gt;&lt;property id=&quot;20300&quot; value=&quot;Slide 22 - &amp;quot;Aconselhamento Pré-teste e Testagem&amp;quot;&quot;/&gt;&lt;property id=&quot;20307&quot; value=&quot;417&quot;/&gt;&lt;/object&gt;&lt;object type=&quot;3&quot; unique_id=&quot;10856&quot;&gt;&lt;property id=&quot;20148&quot; value=&quot;5&quot;/&gt;&lt;property id=&quot;20300&quot; value=&quot;Slide 23 - &amp;quot;Aconselhamento Pós-teste (1)&amp;quot;&quot;/&gt;&lt;property id=&quot;20307&quot; value=&quot;418&quot;/&gt;&lt;/object&gt;&lt;object type=&quot;3&quot; unique_id=&quot;10857&quot;&gt;&lt;property id=&quot;20148&quot; value=&quot;5&quot;/&gt;&lt;property id=&quot;20300&quot; value=&quot;Slide 24 - &amp;quot;Aconselhamento Pós-teste (2)&amp;quot;&quot;/&gt;&lt;property id=&quot;20307&quot; value=&quot;403&quot;/&gt;&lt;/object&gt;&lt;object type=&quot;3&quot; unique_id=&quot;10858&quot;&gt;&lt;property id=&quot;20148&quot; value=&quot;5&quot;/&gt;&lt;property id=&quot;20300&quot; value=&quot;Slide 25 - &amp;quot;Aconselhamento Pós-teste (3)&amp;quot;&quot;/&gt;&lt;property id=&quot;20307&quot; value=&quot;408&quot;/&gt;&lt;/object&gt;&lt;object type=&quot;3&quot; unique_id=&quot;10859&quot;&gt;&lt;property id=&quot;20148&quot; value=&quot;5&quot;/&gt;&lt;property id=&quot;20300&quot; value=&quot;Slide 26 - &amp;quot;Aconselhamento e Testagem: Casos Especiais&amp;quot;&quot;/&gt;&lt;property id=&quot;20307&quot; value=&quot;369&quot;/&gt;&lt;/object&gt;&lt;object type=&quot;3&quot; unique_id=&quot;10860&quot;&gt;&lt;property id=&quot;20148&quot; value=&quot;5&quot;/&gt;&lt;property id=&quot;20300&quot; value=&quot;Slide 27 - &amp;quot;Discussão: Pares Discordantes&amp;quot;&quot;/&gt;&lt;property id=&quot;20307&quot; value=&quot;407&quot;/&gt;&lt;/object&gt;&lt;object type=&quot;3&quot; unique_id=&quot;10861&quot;&gt;&lt;property id=&quot;20148&quot; value=&quot;5&quot;/&gt;&lt;property id=&quot;20300&quot; value=&quot;Slide 28 - &amp;quot;Aconselhamento para a Adesão&amp;#x0D;&amp;#x0A;&amp;quot;&quot;/&gt;&lt;property id=&quot;20307&quot; value=&quot;419&quot;/&gt;&lt;/object&gt;&lt;object type=&quot;3&quot; unique_id=&quot;10862&quot;&gt;&lt;property id=&quot;20148&quot; value=&quot;5&quot;/&gt;&lt;property id=&quot;20300&quot; value=&quot;Slide 29 - &amp;quot;Objectivos: Aconselhamento para a Adesão&amp;quot;&quot;/&gt;&lt;property id=&quot;20307&quot; value=&quot;387&quot;/&gt;&lt;/object&gt;&lt;object type=&quot;3&quot; unique_id=&quot;10863&quot;&gt;&lt;property id=&quot;20148&quot; value=&quot;5&quot;/&gt;&lt;property id=&quot;20300&quot; value=&quot;Slide 30 - &amp;quot; Factores que Afectam a Adesão&amp;quot;&quot;/&gt;&lt;property id=&quot;20307&quot; value=&quot;402&quot;/&gt;&lt;/object&gt;&lt;object type=&quot;3&quot; unique_id=&quot;10864&quot;&gt;&lt;property id=&quot;20148&quot; value=&quot;5&quot;/&gt;&lt;property id=&quot;20300&quot; value=&quot;Slide 31 - &amp;quot;Não Adesão: O Que é?  &amp;quot;&quot;/&gt;&lt;property id=&quot;20307&quot; value=&quot;404&quot;/&gt;&lt;/object&gt;&lt;object type=&quot;3&quot; unique_id=&quot;10865&quot;&gt;&lt;property id=&quot;20148&quot; value=&quot;5&quot;/&gt;&lt;property id=&quot;20300&quot; value=&quot;Slide 32 - &amp;quot;Factores Relacionados com a Não Adesão (1)&amp;quot;&quot;/&gt;&lt;property id=&quot;20307&quot; value=&quot;409&quot;/&gt;&lt;/object&gt;&lt;object type=&quot;3&quot; unique_id=&quot;10866&quot;&gt;&lt;property id=&quot;20148&quot; value=&quot;5&quot;/&gt;&lt;property id=&quot;20300&quot; value=&quot;Slide 33 - &amp;quot;Factores Relacionados com a Não Adesão (2)&amp;quot;&quot;/&gt;&lt;property id=&quot;20307&quot; value=&quot;410&quot;/&gt;&lt;/object&gt;&lt;object type=&quot;3&quot; unique_id=&quot;10867&quot;&gt;&lt;property id=&quot;20148&quot; value=&quot;5&quot;/&gt;&lt;property id=&quot;20300&quot; value=&quot;Slide 34 - &amp;quot;Seis Passos no Aconselhamento para a Adesão&amp;quot;&quot;/&gt;&lt;property id=&quot;20307&quot; value=&quot;411&quot;/&gt;&lt;/object&gt;&lt;object type=&quot;3&quot; unique_id=&quot;10868&quot;&gt;&lt;property id=&quot;20148&quot; value=&quot;5&quot;/&gt;&lt;property id=&quot;20300&quot; value=&quot;Slide 35 - &amp;quot;Considerações (1)&amp;quot;&quot;/&gt;&lt;property id=&quot;20307&quot; value=&quot;412&quot;/&gt;&lt;/object&gt;&lt;object type=&quot;3&quot; unique_id=&quot;10869&quot;&gt;&lt;property id=&quot;20148&quot; value=&quot;5&quot;/&gt;&lt;property id=&quot;20300&quot; value=&quot;Slide 36 - &amp;quot;Considerações (2)&amp;quot;&quot;/&gt;&lt;property id=&quot;20307&quot; value=&quot;413&quot;/&gt;&lt;/object&gt;&lt;object type=&quot;3&quot; unique_id=&quot;10870&quot;&gt;&lt;property id=&quot;20148&quot; value=&quot;5&quot;/&gt;&lt;property id=&quot;20300&quot; value=&quot;Slide 3 - &amp;quot;Introdução  (Continuação)&amp;quot;&quot;/&gt;&lt;property id=&quot;20307&quot; value=&quot;422&quot;/&gt;&lt;/object&gt;&lt;object type=&quot;3&quot; unique_id=&quot;10871&quot;&gt;&lt;property id=&quot;20148&quot; value=&quot;5&quot;/&gt;&lt;property id=&quot;20300&quot; value=&quot;Slide 4 - &amp;quot;Objectivos de Aprendizagem&amp;quot;&quot;/&gt;&lt;property id=&quot;20307&quot; value=&quot;420&quot;/&gt;&lt;/object&gt;&lt;object type=&quot;3&quot; unique_id=&quot;10872&quot;&gt;&lt;property id=&quot;20148&quot; value=&quot;5&quot;/&gt;&lt;property id=&quot;20300&quot; value=&quot;Slide 5 - &amp;quot;Objectivos de Aprendizagem (Continuação)&amp;quot;&quot;/&gt;&lt;property id=&quot;20307&quot; value=&quot;421&quot;/&gt;&lt;/object&gt;&lt;object type=&quot;3&quot; unique_id=&quot;10873&quot;&gt;&lt;property id=&quot;20148&quot; value=&quot;5&quot;/&gt;&lt;property id=&quot;20300&quot; value=&quot;Slide 14 - &amp;quot;Objectivos do Aconselhamento (3)&amp;quot;&quot;/&gt;&lt;property id=&quot;20307&quot; value=&quot;423&quot;/&gt;&lt;/object&gt;&lt;object type=&quot;3&quot; unique_id=&quot;10874&quot;&gt;&lt;property id=&quot;20148&quot; value=&quot;5&quot;/&gt;&lt;property id=&quot;20300&quot; value=&quot;Slide 16 - &amp;quot;Finalidades do Aconselhamento no Contexto do HIV e do TARV&amp;quot;&quot;/&gt;&lt;property id=&quot;20307&quot; value=&quot;424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13059</TotalTime>
  <Words>2342</Words>
  <Application>Microsoft Office PowerPoint</Application>
  <PresentationFormat>On-screen Show (4:3)</PresentationFormat>
  <Paragraphs>250</Paragraphs>
  <Slides>37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TBOI Landscape Draft</vt:lpstr>
      <vt:lpstr>1_TBOI Landscape Draft</vt:lpstr>
      <vt:lpstr>Unidade 1.4   Prevenção Positiva  </vt:lpstr>
      <vt:lpstr>Introdução</vt:lpstr>
      <vt:lpstr>Objectivos de Aprendizagem</vt:lpstr>
      <vt:lpstr>Contextualização</vt:lpstr>
      <vt:lpstr>Conceito de Prevenção Positiva</vt:lpstr>
      <vt:lpstr>Objectivos da Prevenção Positiva  </vt:lpstr>
      <vt:lpstr>As 7 componentes de PP</vt:lpstr>
      <vt:lpstr>Slide 8</vt:lpstr>
      <vt:lpstr>Slide 9</vt:lpstr>
      <vt:lpstr>Principais mensagens de redução do risco de transmissão sexual do HIV</vt:lpstr>
      <vt:lpstr>  Revelação do seroestado</vt:lpstr>
      <vt:lpstr>Importância da Revelação do seroestado</vt:lpstr>
      <vt:lpstr>Possíveis estratégias para apoiar o  utente na revelação do seroestado</vt:lpstr>
      <vt:lpstr>Slide 14</vt:lpstr>
      <vt:lpstr>Vantagens da testagem do parceiro sexual</vt:lpstr>
      <vt:lpstr>Sero-discordância</vt:lpstr>
      <vt:lpstr>Prevalência do HIV nos casais</vt:lpstr>
      <vt:lpstr>Mensagens de PP no aconselhamento aos casais serodiscordantes</vt:lpstr>
      <vt:lpstr>Adesão ao TARV</vt:lpstr>
      <vt:lpstr>O que é adesão ao tratamento antiretroviral ? </vt:lpstr>
      <vt:lpstr>Importância da adesão ao TARV</vt:lpstr>
      <vt:lpstr>Como Avaliar a Adesão</vt:lpstr>
      <vt:lpstr>Slide 23</vt:lpstr>
      <vt:lpstr>A importância de falar sobre as ITS</vt:lpstr>
      <vt:lpstr>Informação a transmitir ao/à utente</vt:lpstr>
      <vt:lpstr>Planeamento Familiar (PF) e Prevenção da Transmissão Vertical (PTV)</vt:lpstr>
      <vt:lpstr>Importância do Planeamento Familiar para utentes seropositivos</vt:lpstr>
      <vt:lpstr>Avaliar o estado de gravidez e a intenção de ter filhos</vt:lpstr>
      <vt:lpstr>Transmissão do HIV de mãe para filho</vt:lpstr>
      <vt:lpstr>Importância da Prevenção da Transmissão Vertical (PTV)</vt:lpstr>
      <vt:lpstr>Barreiras para incorporar intervenções de PTV</vt:lpstr>
      <vt:lpstr>Slide 32</vt:lpstr>
      <vt:lpstr>Relação entre o HIV e o consumo do álcool e/ou drogas</vt:lpstr>
      <vt:lpstr>Slide 34</vt:lpstr>
      <vt:lpstr>Referência aos serviços de  apoio comunitário</vt:lpstr>
      <vt:lpstr>Papel dos serviços comunitários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Martínez</dc:creator>
  <cp:lastModifiedBy>pilarm</cp:lastModifiedBy>
  <cp:revision>1056</cp:revision>
  <dcterms:created xsi:type="dcterms:W3CDTF">2007-08-21T13:52:04Z</dcterms:created>
  <dcterms:modified xsi:type="dcterms:W3CDTF">2013-02-21T06:54:09Z</dcterms:modified>
</cp:coreProperties>
</file>