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  <p:sldMasterId id="2147483692" r:id="rId2"/>
  </p:sldMasterIdLst>
  <p:notesMasterIdLst>
    <p:notesMasterId r:id="rId34"/>
  </p:notesMasterIdLst>
  <p:handoutMasterIdLst>
    <p:handoutMasterId r:id="rId35"/>
  </p:handoutMasterIdLst>
  <p:sldIdLst>
    <p:sldId id="256" r:id="rId3"/>
    <p:sldId id="372" r:id="rId4"/>
    <p:sldId id="257" r:id="rId5"/>
    <p:sldId id="359" r:id="rId6"/>
    <p:sldId id="369" r:id="rId7"/>
    <p:sldId id="335" r:id="rId8"/>
    <p:sldId id="336" r:id="rId9"/>
    <p:sldId id="370" r:id="rId10"/>
    <p:sldId id="377" r:id="rId11"/>
    <p:sldId id="362" r:id="rId12"/>
    <p:sldId id="389" r:id="rId13"/>
    <p:sldId id="385" r:id="rId14"/>
    <p:sldId id="390" r:id="rId15"/>
    <p:sldId id="380" r:id="rId16"/>
    <p:sldId id="388" r:id="rId17"/>
    <p:sldId id="392" r:id="rId18"/>
    <p:sldId id="378" r:id="rId19"/>
    <p:sldId id="383" r:id="rId20"/>
    <p:sldId id="384" r:id="rId21"/>
    <p:sldId id="349" r:id="rId22"/>
    <p:sldId id="341" r:id="rId23"/>
    <p:sldId id="371" r:id="rId24"/>
    <p:sldId id="386" r:id="rId25"/>
    <p:sldId id="391" r:id="rId26"/>
    <p:sldId id="368" r:id="rId27"/>
    <p:sldId id="387" r:id="rId28"/>
    <p:sldId id="348" r:id="rId29"/>
    <p:sldId id="365" r:id="rId30"/>
    <p:sldId id="366" r:id="rId31"/>
    <p:sldId id="363" r:id="rId32"/>
    <p:sldId id="367" r:id="rId33"/>
  </p:sldIdLst>
  <p:sldSz cx="9144000" cy="6858000" type="screen4x3"/>
  <p:notesSz cx="7010400" cy="9296400"/>
  <p:custDataLst>
    <p:tags r:id="rId36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belaa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2" autoAdjust="0"/>
    <p:restoredTop sz="91935" autoAdjust="0"/>
  </p:normalViewPr>
  <p:slideViewPr>
    <p:cSldViewPr>
      <p:cViewPr>
        <p:scale>
          <a:sx n="75" d="100"/>
          <a:sy n="75" d="100"/>
        </p:scale>
        <p:origin x="-1236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8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0-03-25T15:50:07.305" idx="1">
    <p:pos x="5520" y="3336"/>
    <p:text>PILAR, podia ser: ENCAMINHAR IMEDIATAMENTE, SE ESTIVEREM PRESENTES SINTOMAS GRAVES DE PERDA DE FLUIDOS.</p:tex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C57167F8-8E4E-4185-8AA3-81405CFA4659}" type="datetimeFigureOut">
              <a:rPr lang="pt-PT"/>
              <a:pPr>
                <a:defRPr/>
              </a:pPr>
              <a:t>20-02-2013</a:t>
            </a:fld>
            <a:endParaRPr lang="pt-PT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1F66C0CD-BE89-461E-923D-ABFC568C96C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2B31831B-3526-4B3D-925E-8A38B3917F90}" type="datetimeFigureOut">
              <a:rPr lang="es-ES"/>
              <a:pPr>
                <a:defRPr/>
              </a:pPr>
              <a:t>20/02/2013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2316A755-0A86-479C-A1B2-506C08626A6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dirty="0" smtClean="0">
              <a:latin typeface="Calibri" pitchFamily="34" charset="0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BE1612B-7CF0-419C-B2EC-8DA7F0174CA7}" type="slidenum">
              <a:rPr lang="es-ES" smtClean="0"/>
              <a:pPr>
                <a:defRPr/>
              </a:pPr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PT" b="1" dirty="0" smtClean="0">
                <a:latin typeface="Geneva"/>
              </a:rPr>
              <a:t>Informação adicional: </a:t>
            </a:r>
            <a:r>
              <a:rPr lang="pt-PT" dirty="0" smtClean="0">
                <a:latin typeface="Geneva"/>
              </a:rPr>
              <a:t>Mesmo princ</a:t>
            </a:r>
            <a:r>
              <a:rPr lang="pt-PT" dirty="0" smtClean="0">
                <a:latin typeface="Arial"/>
                <a:cs typeface="Arial"/>
              </a:rPr>
              <a:t>í</a:t>
            </a:r>
            <a:r>
              <a:rPr lang="pt-PT" dirty="0" smtClean="0">
                <a:latin typeface="Geneva"/>
              </a:rPr>
              <a:t>pio usado</a:t>
            </a:r>
            <a:r>
              <a:rPr lang="pt-PT" baseline="0" dirty="0" smtClean="0">
                <a:latin typeface="Geneva"/>
              </a:rPr>
              <a:t> pelos algoritmos </a:t>
            </a:r>
            <a:r>
              <a:rPr lang="pt-PT" dirty="0" smtClean="0">
                <a:latin typeface="Geneva"/>
              </a:rPr>
              <a:t>AIDI </a:t>
            </a:r>
          </a:p>
          <a:p>
            <a:endParaRPr lang="pt-PT" b="1" dirty="0" smtClean="0"/>
          </a:p>
          <a:p>
            <a:r>
              <a:rPr lang="pt-PT" b="1" dirty="0" smtClean="0"/>
              <a:t>Instruções para o Docente:</a:t>
            </a:r>
          </a:p>
          <a:p>
            <a:pPr>
              <a:buFontTx/>
              <a:buChar char="•"/>
            </a:pPr>
            <a:r>
              <a:rPr lang="pt-PT" dirty="0" smtClean="0"/>
              <a:t>Peça aos formandos para consultarem um algoritmo qualquer do MR </a:t>
            </a:r>
            <a:r>
              <a:rPr lang="pt-PT" baseline="0" dirty="0" smtClean="0"/>
              <a:t>(por exemplo o algoritmo de febre)</a:t>
            </a:r>
            <a:r>
              <a:rPr lang="pt-PT" dirty="0" smtClean="0"/>
              <a:t> para ver a caixa de identificação de “sinais</a:t>
            </a:r>
            <a:r>
              <a:rPr lang="pt-PT" baseline="0" dirty="0" smtClean="0"/>
              <a:t> de perigo” e a sua descrição no rodap</a:t>
            </a:r>
            <a:r>
              <a:rPr lang="pt-PT" baseline="0" dirty="0" smtClean="0">
                <a:latin typeface="Arial"/>
                <a:cs typeface="Arial"/>
              </a:rPr>
              <a:t>é</a:t>
            </a:r>
            <a:r>
              <a:rPr lang="pt-PT" baseline="0" dirty="0" smtClean="0"/>
              <a:t> do algoritmo.</a:t>
            </a:r>
            <a:endParaRPr lang="pt-PT" dirty="0" smtClean="0">
              <a:latin typeface="Geneva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3E5F788-8D34-4809-9EC0-CF517F8719D6}" type="slidenum">
              <a:rPr lang="es-ES" smtClean="0"/>
              <a:pPr>
                <a:defRPr/>
              </a:pPr>
              <a:t>10</a:t>
            </a:fld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1575527-7AC2-4B5D-AFE5-2F77EEB02610}" type="slidenum">
              <a:rPr lang="es-ES" smtClean="0"/>
              <a:pPr>
                <a:defRPr/>
              </a:pPr>
              <a:t>11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BD84BAF-2258-46C2-8C0B-791D1A3E031F}" type="slidenum">
              <a:rPr lang="es-ES" smtClean="0"/>
              <a:pPr>
                <a:defRPr/>
              </a:pPr>
              <a:t>12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C6535AE-61CB-40AC-A95B-9C8B7F93D20D}" type="slidenum">
              <a:rPr lang="es-ES" smtClean="0"/>
              <a:pPr>
                <a:defRPr/>
              </a:pPr>
              <a:t>13</a:t>
            </a:fld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1E438AE-3EF5-48D8-8DB3-1B84D1A06845}" type="slidenum">
              <a:rPr lang="es-ES" smtClean="0"/>
              <a:pPr>
                <a:defRPr/>
              </a:pPr>
              <a:t>14</a:t>
            </a:fld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DE7F8B9-C9DA-43D0-B96B-80D031171E14}" type="slidenum">
              <a:rPr lang="es-ES" smtClean="0"/>
              <a:pPr>
                <a:defRPr/>
              </a:pPr>
              <a:t>15</a:t>
            </a:fld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2C0FA8C-45AB-4D08-8C74-5E02DE1D3813}" type="slidenum">
              <a:rPr lang="es-ES" smtClean="0"/>
              <a:pPr>
                <a:defRPr/>
              </a:pPr>
              <a:t>16</a:t>
            </a:fld>
            <a:endParaRPr lang="es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AEF86CB-577B-41FD-8128-1C2EFC5915C7}" type="slidenum">
              <a:rPr lang="es-ES" smtClean="0"/>
              <a:pPr>
                <a:defRPr/>
              </a:pPr>
              <a:t>17</a:t>
            </a:fld>
            <a:endParaRPr 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34B78F9-3020-4E61-BC10-7C2AADB1B985}" type="slidenum">
              <a:rPr lang="es-ES" smtClean="0"/>
              <a:pPr>
                <a:defRPr/>
              </a:pPr>
              <a:t>18</a:t>
            </a:fld>
            <a:endParaRPr lang="es-E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662B75A-1A42-43CF-B0DB-15436CB0A265}" type="slidenum">
              <a:rPr lang="es-ES" smtClean="0"/>
              <a:pPr>
                <a:defRPr/>
              </a:pPr>
              <a:t>19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A704D0D-753E-424A-BC2C-56103DC55A31}" type="slidenum">
              <a:rPr lang="es-ES" smtClean="0"/>
              <a:pPr>
                <a:defRPr/>
              </a:pPr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buFontTx/>
              <a:buChar char="•"/>
            </a:pPr>
            <a:endParaRPr lang="pt-PT" smtClean="0">
              <a:latin typeface="Geneva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D1DC5A8-6748-44EF-B2CB-E5BA20837606}" type="slidenum">
              <a:rPr lang="es-ES" smtClean="0"/>
              <a:pPr>
                <a:defRPr/>
              </a:pPr>
              <a:t>20</a:t>
            </a:fld>
            <a:endParaRPr lang="es-E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7D53723-299E-495C-B761-7ADBB4C1516D}" type="slidenum">
              <a:rPr lang="es-ES" smtClean="0"/>
              <a:pPr>
                <a:defRPr/>
              </a:pPr>
              <a:t>21</a:t>
            </a:fld>
            <a:endParaRPr lang="es-E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07D3317-2940-48AF-92BA-0C019C30D567}" type="slidenum">
              <a:rPr lang="es-ES" smtClean="0"/>
              <a:pPr>
                <a:defRPr/>
              </a:pPr>
              <a:t>22</a:t>
            </a:fld>
            <a:endParaRPr lang="es-E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70D3E5FA-4C16-4CA0-8688-2C92C97BF267}" type="slidenum">
              <a:rPr lang="es-ES" smtClean="0"/>
              <a:pPr>
                <a:defRPr/>
              </a:pPr>
              <a:t>23</a:t>
            </a:fld>
            <a:endParaRPr lang="es-E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0DAE4A2-FB1C-4079-B509-7AEF0DAF664F}" type="slidenum">
              <a:rPr lang="es-ES" smtClean="0"/>
              <a:pPr>
                <a:defRPr/>
              </a:pPr>
              <a:t>24</a:t>
            </a:fld>
            <a:endParaRPr lang="es-E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b="1" smtClean="0">
              <a:latin typeface="Geneva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8E087ED-BB7E-4720-A91A-2E74A47125CB}" type="slidenum">
              <a:rPr lang="es-ES" smtClean="0"/>
              <a:pPr>
                <a:defRPr/>
              </a:pPr>
              <a:t>25</a:t>
            </a:fld>
            <a:endParaRPr lang="es-E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b="1" smtClean="0">
              <a:latin typeface="Geneva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1029E1A-8426-49BF-9A78-D02DD91A5C4C}" type="slidenum">
              <a:rPr lang="es-ES" smtClean="0"/>
              <a:pPr>
                <a:defRPr/>
              </a:pPr>
              <a:t>26</a:t>
            </a:fld>
            <a:endParaRPr lang="es-E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5E663B2-AFCE-4B17-AB20-3E2EBB73ABF8}" type="slidenum">
              <a:rPr lang="es-ES" smtClean="0"/>
              <a:pPr>
                <a:defRPr/>
              </a:pPr>
              <a:t>27</a:t>
            </a:fld>
            <a:endParaRPr lang="es-E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Nota para o Docente:</a:t>
            </a:r>
            <a:endParaRPr lang="pt-PT" sz="1200" kern="1200" dirty="0" smtClean="0">
              <a:solidFill>
                <a:schemeClr val="tx1"/>
              </a:solidFill>
              <a:latin typeface="Geneva" pitchFamily="96" charset="0"/>
              <a:ea typeface="+mn-ea"/>
              <a:cs typeface="+mn-cs"/>
            </a:endParaRPr>
          </a:p>
          <a:p>
            <a:r>
              <a:rPr lang="pt-PT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As informações sobre malária e seu tratamento em pacientes HIV+ que recebem outros tratamentos vão ser abordadas com mais detalhe na unidade correspondente</a:t>
            </a:r>
            <a:endParaRPr lang="af-ZA" sz="1200" kern="1200" dirty="0">
              <a:solidFill>
                <a:schemeClr val="tx1"/>
              </a:solidFill>
              <a:latin typeface="Geneva" pitchFamily="96" charset="0"/>
              <a:ea typeface="+mn-ea"/>
              <a:cs typeface="+mn-cs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3690F14-0917-4653-BB35-056DC6FFBB91}" type="slidenum">
              <a:rPr lang="es-ES" smtClean="0"/>
              <a:pPr>
                <a:defRPr/>
              </a:pPr>
              <a:t>28</a:t>
            </a:fld>
            <a:endParaRPr lang="es-E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af-ZA" smtClean="0">
              <a:latin typeface="Geneva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9D566AF-635D-49B4-82A6-740BF12ED065}" type="slidenum">
              <a:rPr lang="es-ES" smtClean="0"/>
              <a:pPr>
                <a:defRPr/>
              </a:pPr>
              <a:t>29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smtClean="0">
              <a:latin typeface="Geneva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E29D3EE-97B4-4BA5-94CA-EC064E16E1E5}" type="slidenum">
              <a:rPr lang="es-ES" smtClean="0"/>
              <a:pPr>
                <a:defRPr/>
              </a:pPr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Instruções para o Docente:</a:t>
            </a: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Peça aos formandos para consultarem a folha de exercícios da unidade 2.3</a:t>
            </a:r>
            <a:r>
              <a:rPr lang="pt-PT" baseline="0" dirty="0" smtClean="0">
                <a:latin typeface="Geneva"/>
              </a:rPr>
              <a:t> “</a:t>
            </a:r>
            <a:r>
              <a:rPr lang="pt-PT" sz="1200" kern="1200" dirty="0" smtClean="0">
                <a:solidFill>
                  <a:schemeClr val="tx1"/>
                </a:solidFill>
                <a:latin typeface="Geneva" pitchFamily="96" charset="0"/>
                <a:ea typeface="+mn-ea"/>
                <a:cs typeface="+mn-cs"/>
              </a:rPr>
              <a:t>O que Fazer perante Sinais de Perigo?” </a:t>
            </a:r>
            <a:r>
              <a:rPr lang="pt-PT" baseline="0" dirty="0" smtClean="0">
                <a:latin typeface="Geneva"/>
              </a:rPr>
              <a:t>do Caderno de Exercícios 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Consultar as instruções na Folha de Exercício a seguir para realizar a actividade.</a:t>
            </a:r>
            <a:endParaRPr lang="en-US" dirty="0" smtClean="0">
              <a:latin typeface="Geneva"/>
            </a:endParaRPr>
          </a:p>
          <a:p>
            <a:endParaRPr lang="pt-PT" dirty="0" smtClean="0">
              <a:latin typeface="Geneva"/>
            </a:endParaRP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BB56DB-6F8D-430B-A7F7-8BCBC21F4B3C}" type="slidenum">
              <a:rPr lang="es-ES" smtClean="0"/>
              <a:pPr>
                <a:defRPr/>
              </a:pPr>
              <a:t>30</a:t>
            </a:fld>
            <a:endParaRPr lang="es-E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dirty="0" smtClean="0">
              <a:latin typeface="Geneva"/>
            </a:endParaRPr>
          </a:p>
        </p:txBody>
      </p:sp>
      <p:sp>
        <p:nvSpPr>
          <p:cNvPr id="686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0DEE022-D152-4463-9FE8-29E350B6254F}" type="slidenum">
              <a:rPr lang="es-ES" smtClean="0"/>
              <a:pPr>
                <a:defRPr/>
              </a:pPr>
              <a:t>31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14E6A23-AEDB-4403-8EDD-961A7C7DA7A7}" type="slidenum">
              <a:rPr lang="es-ES" smtClean="0"/>
              <a:pPr>
                <a:defRPr/>
              </a:pPr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9BF3D616-7145-4153-8AE9-FA848DB7C517}" type="slidenum">
              <a:rPr lang="es-ES" smtClean="0"/>
              <a:pPr>
                <a:defRPr/>
              </a:pPr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smtClean="0">
                <a:latin typeface="Geneva"/>
              </a:rPr>
              <a:t>   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5D7DAD5F-AA64-4711-9A5A-2221C550A9FE}" type="slidenum">
              <a:rPr lang="es-ES" smtClean="0"/>
              <a:pPr>
                <a:defRPr/>
              </a:pPr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dirty="0" smtClean="0">
              <a:latin typeface="Geneva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5AA53BB-3C4B-41D7-8D72-CD6985B5B93D}" type="slidenum">
              <a:rPr lang="es-ES" smtClean="0"/>
              <a:pPr>
                <a:defRPr/>
              </a:pPr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E8EDC086-F6DD-40F0-8AB3-25887C669FD6}" type="slidenum">
              <a:rPr lang="es-ES" smtClean="0"/>
              <a:pPr>
                <a:defRPr/>
              </a:pPr>
              <a:t>8</a:t>
            </a:fld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noProof="0" dirty="0" smtClean="0">
                <a:latin typeface="Geneva"/>
              </a:rPr>
              <a:t>Instruções para</a:t>
            </a:r>
            <a:r>
              <a:rPr lang="pt-PT" b="1" baseline="0" noProof="0" dirty="0" smtClean="0">
                <a:latin typeface="Geneva"/>
              </a:rPr>
              <a:t> o Docente:</a:t>
            </a:r>
          </a:p>
          <a:p>
            <a:r>
              <a:rPr lang="pt-PT" b="0" baseline="0" noProof="0" dirty="0" smtClean="0">
                <a:latin typeface="Geneva"/>
              </a:rPr>
              <a:t>Pe</a:t>
            </a:r>
            <a:r>
              <a:rPr lang="pt-PT" b="0" baseline="0" noProof="0" dirty="0" smtClean="0">
                <a:latin typeface="Calibri"/>
              </a:rPr>
              <a:t>ç</a:t>
            </a:r>
            <a:r>
              <a:rPr lang="pt-PT" b="0" baseline="0" noProof="0" dirty="0" smtClean="0">
                <a:latin typeface="Geneva"/>
              </a:rPr>
              <a:t>a aos formandos para consultarem qualquer algoritmo clínico, onde devem identificar os sinais de perigo.</a:t>
            </a:r>
          </a:p>
          <a:p>
            <a:endParaRPr lang="pt-PT" b="0" baseline="0" noProof="0" dirty="0" smtClean="0">
              <a:latin typeface="Geneva"/>
            </a:endParaRPr>
          </a:p>
          <a:p>
            <a:endParaRPr lang="en-US" b="0" dirty="0" smtClean="0">
              <a:latin typeface="Geneva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EDD7190-4607-4441-B87B-84F2AE60449B}" type="slidenum">
              <a:rPr lang="es-ES" smtClean="0"/>
              <a:pPr>
                <a:defRPr/>
              </a:pPr>
              <a:t>9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17E3E86-D42A-445D-8ED1-036B82BC5EB6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60B8981C-D00E-4206-BFC8-8F745AAB54C4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9531686E-0E2F-4791-AAF8-A6789E2A31F1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1143000" y="2408238"/>
            <a:ext cx="7772400" cy="1470025"/>
          </a:xfrm>
        </p:spPr>
        <p:txBody>
          <a:bodyPr/>
          <a:lstStyle/>
          <a:p>
            <a:pPr algn="ctr" eaLnBrk="1" hangingPunct="1"/>
            <a:r>
              <a:rPr lang="pt-BR" sz="4000" dirty="0" smtClean="0"/>
              <a:t>Unidade 2.3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PT" sz="4000" dirty="0" smtClean="0"/>
              <a:t>Emergências: Doentes HIV+ com Sinais de Perigo</a:t>
            </a:r>
            <a:endParaRPr lang="af-ZA" sz="40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Sinais de Perigo nos Algoritmos</a:t>
            </a:r>
            <a:endParaRPr lang="af-ZA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O primeiro passo no uso dos algoritmos quase sempre é a identificação de sinais de perigo.</a:t>
            </a:r>
          </a:p>
          <a:p>
            <a:pPr algn="just" eaLnBrk="1" hangingPunct="1"/>
            <a:r>
              <a:rPr lang="pt-PT" sz="3200" b="1" dirty="0" smtClean="0"/>
              <a:t>Sinal de perigo: </a:t>
            </a:r>
            <a:r>
              <a:rPr lang="pt-PT" sz="3200" i="1" dirty="0" smtClean="0"/>
              <a:t>uma anormalidade clínica que indica que o doente precisa de tratamento de emergência para evitar mortalidade/morbilidade.</a:t>
            </a:r>
          </a:p>
          <a:p>
            <a:pPr algn="just" eaLnBrk="1" hangingPunct="1"/>
            <a:r>
              <a:rPr lang="pt-PT" dirty="0" smtClean="0"/>
              <a:t>Se algum sinal de perigo está presente, iniciar o tratamento de emergência (estabilizar o paciente) e internar. </a:t>
            </a:r>
          </a:p>
          <a:p>
            <a:pPr algn="just"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3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2667000"/>
          </a:xfrm>
        </p:spPr>
        <p:txBody>
          <a:bodyPr/>
          <a:lstStyle/>
          <a:p>
            <a:pPr eaLnBrk="1" hangingPunct="1"/>
            <a:r>
              <a:rPr lang="pt-PT" dirty="0" smtClean="0"/>
              <a:t>Identificação e Gestão dos Sinais de Perigo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no Doente HIV+:  </a:t>
            </a:r>
            <a:r>
              <a:rPr lang="pt-PT" b="0" dirty="0" smtClean="0"/>
              <a:t>Princípios Gerais e </a:t>
            </a:r>
            <a:br>
              <a:rPr lang="pt-PT" b="0" dirty="0" smtClean="0"/>
            </a:br>
            <a:r>
              <a:rPr lang="pt-PT" b="0" dirty="0" smtClean="0"/>
              <a:t>Considerações Específicas para o </a:t>
            </a:r>
            <a:br>
              <a:rPr lang="pt-PT" b="0" dirty="0" smtClean="0"/>
            </a:br>
            <a:r>
              <a:rPr lang="pt-PT" b="0" dirty="0" smtClean="0"/>
              <a:t>Doente com SIDA </a:t>
            </a:r>
            <a:endParaRPr 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3152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1. Sinais de Perigo:</a:t>
            </a:r>
            <a:br>
              <a:rPr lang="pt-PT" dirty="0" smtClean="0"/>
            </a:br>
            <a:r>
              <a:rPr lang="pt-PT" dirty="0" smtClean="0"/>
              <a:t> Gerais e Constitucionais (1)</a:t>
            </a:r>
            <a:br>
              <a:rPr lang="pt-PT" dirty="0" smtClean="0"/>
            </a:br>
            <a:endParaRPr lang="pt-PT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pt-PT" dirty="0" smtClean="0"/>
              <a:t>Febre muito alta (&gt;38,5</a:t>
            </a:r>
            <a:r>
              <a:rPr lang="pt-PT" baseline="30000" dirty="0" smtClean="0"/>
              <a:t>0 </a:t>
            </a:r>
            <a:r>
              <a:rPr lang="pt-PT" dirty="0" smtClean="0"/>
              <a:t>C)</a:t>
            </a:r>
          </a:p>
          <a:p>
            <a:pPr algn="just" eaLnBrk="1" hangingPunct="1">
              <a:defRPr/>
            </a:pPr>
            <a:r>
              <a:rPr lang="pt-PT" dirty="0" smtClean="0"/>
              <a:t>Desidratação severa  </a:t>
            </a:r>
          </a:p>
          <a:p>
            <a:pPr algn="just" eaLnBrk="1" hangingPunct="1">
              <a:defRPr/>
            </a:pPr>
            <a:r>
              <a:rPr lang="pt-PT" dirty="0" smtClean="0"/>
              <a:t>Incapacidade para comer, beber, e/ou caminhar</a:t>
            </a:r>
          </a:p>
          <a:p>
            <a:pPr algn="just" eaLnBrk="1" hangingPunct="1">
              <a:defRPr/>
            </a:pPr>
            <a:r>
              <a:rPr lang="pt-PT" dirty="0" smtClean="0"/>
              <a:t>Desnutrição severa e IMC &lt; 16.0 kg/m</a:t>
            </a:r>
            <a:r>
              <a:rPr lang="pt-PT" baseline="30000" dirty="0" smtClean="0"/>
              <a:t>2</a:t>
            </a:r>
            <a:r>
              <a:rPr lang="pt-PT" dirty="0" smtClean="0"/>
              <a:t> </a:t>
            </a:r>
          </a:p>
          <a:p>
            <a:pPr algn="just" eaLnBrk="1" hangingPunct="1">
              <a:buFontTx/>
              <a:buNone/>
              <a:defRPr/>
            </a:pPr>
            <a:r>
              <a:rPr lang="pt-PT" b="1" i="1" dirty="0" smtClean="0"/>
              <a:t>Gestão</a:t>
            </a:r>
            <a:r>
              <a:rPr lang="pt-PT" b="1" dirty="0" smtClean="0"/>
              <a:t>:</a:t>
            </a:r>
          </a:p>
          <a:p>
            <a:pPr eaLnBrk="1" hangingPunct="1">
              <a:defRPr/>
            </a:pPr>
            <a:r>
              <a:rPr lang="pt-PT" dirty="0" smtClean="0"/>
              <a:t>Reidratação conforme os guiões</a:t>
            </a:r>
          </a:p>
          <a:p>
            <a:pPr eaLnBrk="1" hangingPunct="1">
              <a:defRPr/>
            </a:pPr>
            <a:r>
              <a:rPr lang="pt-PT" dirty="0" smtClean="0"/>
              <a:t>Antitérmicos</a:t>
            </a:r>
          </a:p>
          <a:p>
            <a:pPr eaLnBrk="1" hangingPunct="1">
              <a:defRPr/>
            </a:pPr>
            <a:r>
              <a:rPr lang="pt-PT" dirty="0" smtClean="0"/>
              <a:t>Reabilitação nutricional, corrigir as perdas de electrólitos</a:t>
            </a:r>
          </a:p>
          <a:p>
            <a:pPr eaLnBrk="1" hangingPunct="1">
              <a:defRPr/>
            </a:pPr>
            <a:r>
              <a:rPr lang="pt-PT" dirty="0" smtClean="0"/>
              <a:t>Procurar a causa e tratar</a:t>
            </a:r>
            <a:endParaRPr lang="pt-P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1. Sinais de Perigo:</a:t>
            </a:r>
            <a:br>
              <a:rPr lang="pt-PT" dirty="0" smtClean="0"/>
            </a:br>
            <a:r>
              <a:rPr lang="pt-PT" dirty="0" smtClean="0"/>
              <a:t> Gerais e Constitucionais (2)</a:t>
            </a:r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b="1" i="1" dirty="0" smtClean="0"/>
              <a:t>Gestão(2)</a:t>
            </a:r>
            <a:r>
              <a:rPr lang="pt-PT" b="1" dirty="0" smtClean="0"/>
              <a:t>:</a:t>
            </a:r>
            <a:endParaRPr lang="pt-PT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Iniciar a alimentação gradualmente (pequenas e frequentes quantidades de comida ou soluções de reidratação oral); suplementar com vitaminas e minerais. Corrigir as perdas de electrólitos; Reidratação (+/- 1000 </a:t>
            </a:r>
            <a:r>
              <a:rPr lang="pt-PT" sz="2400" dirty="0" err="1" smtClean="0"/>
              <a:t>cc</a:t>
            </a:r>
            <a:r>
              <a:rPr lang="pt-PT" sz="2400" dirty="0" smtClean="0"/>
              <a:t>/dia inicialmente e repor as perdas por diarreia ou vómitos).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Tratar infecções bacterianas (ou suspeita de bacteriemia) pontualmente; procurar e tratar hipoglicemia; depois, dar pacote nutricional.  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pt-PT" sz="2400" dirty="0" smtClean="0"/>
          </a:p>
          <a:p>
            <a:pPr eaLnBrk="1" hangingPunct="1">
              <a:buFontTx/>
              <a:buNone/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1. Sinais de Perigo:</a:t>
            </a:r>
            <a:br>
              <a:rPr lang="pt-PT" dirty="0" smtClean="0"/>
            </a:br>
            <a:r>
              <a:rPr lang="pt-PT" dirty="0" smtClean="0"/>
              <a:t> Gerais e Constitucionais (3)</a:t>
            </a:r>
            <a:endParaRPr lang="en-US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pt-BR" sz="3200" b="1" dirty="0" smtClean="0"/>
              <a:t>Desnutrição severa: </a:t>
            </a:r>
            <a:r>
              <a:rPr lang="pt-PT" sz="3200" dirty="0" err="1" smtClean="0"/>
              <a:t>IMC</a:t>
            </a:r>
            <a:r>
              <a:rPr lang="pt-PT" sz="3200" dirty="0" smtClean="0"/>
              <a:t> &lt; 16.0 </a:t>
            </a:r>
            <a:r>
              <a:rPr lang="en-US" sz="3200" dirty="0" smtClean="0"/>
              <a:t>kg/</a:t>
            </a:r>
            <a:r>
              <a:rPr lang="en-US" sz="3200" dirty="0" err="1" smtClean="0"/>
              <a:t>m</a:t>
            </a:r>
            <a:r>
              <a:rPr lang="en-US" sz="3200" baseline="30000" dirty="0" err="1" smtClean="0"/>
              <a:t>2</a:t>
            </a:r>
            <a:r>
              <a:rPr lang="en-US" sz="3200" dirty="0" smtClean="0"/>
              <a:t> </a:t>
            </a:r>
            <a:endParaRPr lang="pt-BR" sz="3200" b="1" dirty="0" smtClean="0"/>
          </a:p>
          <a:p>
            <a:pPr algn="just" eaLnBrk="1" hangingPunct="1">
              <a:buFontTx/>
              <a:buNone/>
            </a:pPr>
            <a:endParaRPr lang="pt-BR" sz="3200" b="1" i="1" dirty="0" smtClean="0"/>
          </a:p>
          <a:p>
            <a:pPr algn="just" eaLnBrk="1" hangingPunct="1">
              <a:buFontTx/>
              <a:buNone/>
            </a:pPr>
            <a:r>
              <a:rPr lang="pt-BR" sz="3200" b="1" i="1" dirty="0" smtClean="0"/>
              <a:t>Gestão(1)</a:t>
            </a:r>
            <a:r>
              <a:rPr lang="en-US" sz="3200" b="1" dirty="0" smtClean="0"/>
              <a:t>:</a:t>
            </a:r>
          </a:p>
          <a:p>
            <a:pPr algn="just" eaLnBrk="1" hangingPunct="1"/>
            <a:r>
              <a:rPr lang="pt-PT" sz="3200" dirty="0" smtClean="0"/>
              <a:t>Os adultos com Desnutrição severa precisam de internamento e reanimação nutricional.</a:t>
            </a:r>
          </a:p>
          <a:p>
            <a:pPr algn="just" eaLnBrk="1" hangingPunct="1"/>
            <a:r>
              <a:rPr lang="pt-PT" sz="3200" dirty="0" smtClean="0"/>
              <a:t>Não confundir emagrecimento com desidratação e, portanto, não </a:t>
            </a:r>
            <a:r>
              <a:rPr lang="pt-PT" sz="3200" dirty="0" err="1" smtClean="0"/>
              <a:t>sobre-</a:t>
            </a:r>
            <a:r>
              <a:rPr lang="pt-PT" sz="3200" dirty="0" smtClean="0"/>
              <a:t> hidratar.</a:t>
            </a:r>
            <a:endParaRPr lang="en-US" sz="3200" b="1" dirty="0" smtClean="0"/>
          </a:p>
          <a:p>
            <a:pPr eaLnBrk="1" hangingPunct="1">
              <a:buFontTx/>
              <a:buNone/>
            </a:pPr>
            <a:endParaRPr lang="pt-PT" sz="3200" dirty="0" smtClean="0"/>
          </a:p>
          <a:p>
            <a:pPr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1. Sinais de Perigo:</a:t>
            </a:r>
            <a:br>
              <a:rPr lang="pt-PT" dirty="0" smtClean="0"/>
            </a:br>
            <a:r>
              <a:rPr lang="pt-PT" dirty="0" smtClean="0"/>
              <a:t> Gerais e Constitucionais (4) </a:t>
            </a:r>
            <a:br>
              <a:rPr lang="pt-PT" dirty="0" smtClean="0"/>
            </a:br>
            <a:endParaRPr lang="pt-PT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BR" sz="3200" b="1" dirty="0" smtClean="0"/>
              <a:t>Febre: Temperatura axilar &gt; </a:t>
            </a:r>
            <a:r>
              <a:rPr lang="pt-BR" sz="3200" b="1" dirty="0" err="1" smtClean="0"/>
              <a:t>38</a:t>
            </a:r>
            <a:r>
              <a:rPr lang="pt-BR" sz="3200" b="1" baseline="30000" dirty="0" err="1" smtClean="0"/>
              <a:t>0</a:t>
            </a:r>
            <a:r>
              <a:rPr lang="pt-BR" sz="3200" b="1" dirty="0" err="1" smtClean="0"/>
              <a:t>C</a:t>
            </a:r>
            <a:endParaRPr lang="pt-BR" sz="3200" b="1" dirty="0" smtClean="0"/>
          </a:p>
          <a:p>
            <a:pPr marL="342900" lvl="1" indent="-342900" algn="just" eaLnBrk="1" hangingPunct="1">
              <a:buClr>
                <a:srgbClr val="FF3300"/>
              </a:buClr>
              <a:buFontTx/>
              <a:buNone/>
            </a:pPr>
            <a:r>
              <a:rPr lang="pt-BR" sz="3200" dirty="0" smtClean="0"/>
              <a:t> </a:t>
            </a:r>
          </a:p>
          <a:p>
            <a:pPr marL="342900" lvl="1" indent="-342900" algn="just" eaLnBrk="1" hangingPunct="1">
              <a:buClr>
                <a:srgbClr val="FF3300"/>
              </a:buClr>
              <a:buFontTx/>
              <a:buNone/>
            </a:pPr>
            <a:r>
              <a:rPr lang="pt-BR" sz="3200" b="1" i="1" dirty="0" smtClean="0"/>
              <a:t>Gestão(1):</a:t>
            </a:r>
            <a:endParaRPr lang="pt-BR" sz="3200" dirty="0" smtClean="0"/>
          </a:p>
          <a:p>
            <a:pPr algn="just" eaLnBrk="1" hangingPunct="1"/>
            <a:r>
              <a:rPr lang="pt-BR" sz="3200" dirty="0" smtClean="0"/>
              <a:t>Administrar antitérmicos.</a:t>
            </a:r>
          </a:p>
          <a:p>
            <a:pPr algn="just" eaLnBrk="1" hangingPunct="1"/>
            <a:r>
              <a:rPr lang="pt-BR" sz="3200" dirty="0" smtClean="0"/>
              <a:t>Internar o doente se a febre se acompanha de outro sinal de perigo ou é muito alta e sem causa aparente. </a:t>
            </a:r>
          </a:p>
          <a:p>
            <a:pPr algn="just" eaLnBrk="1" hangingPunct="1"/>
            <a:r>
              <a:rPr lang="pt-BR" sz="3200" dirty="0" smtClean="0"/>
              <a:t>Reidratação endovenosa.</a:t>
            </a:r>
          </a:p>
          <a:p>
            <a:pPr algn="just" eaLnBrk="1" hangingPunct="1">
              <a:buFontTx/>
              <a:buNone/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2390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1. Sinais de Perigo:</a:t>
            </a:r>
            <a:br>
              <a:rPr lang="pt-PT" dirty="0" smtClean="0"/>
            </a:br>
            <a:r>
              <a:rPr lang="pt-PT" dirty="0" smtClean="0"/>
              <a:t> Gerais e Constitucionais (5) </a:t>
            </a:r>
            <a:br>
              <a:rPr lang="pt-PT" dirty="0" smtClean="0"/>
            </a:br>
            <a:endParaRPr lang="pt-PT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BR" sz="3200" b="1" i="1" dirty="0" smtClean="0"/>
              <a:t>Gestão(2):</a:t>
            </a:r>
            <a:endParaRPr lang="pt-BR" sz="3200" dirty="0" smtClean="0"/>
          </a:p>
          <a:p>
            <a:pPr algn="just" eaLnBrk="1" hangingPunct="1"/>
            <a:r>
              <a:rPr lang="pt-BR" sz="3200" dirty="0" smtClean="0"/>
              <a:t>Identificar a causa (ou causas da febre) e tratar (veja algoritmo de febre).</a:t>
            </a:r>
          </a:p>
          <a:p>
            <a:pPr algn="just" eaLnBrk="1" hangingPunct="1"/>
            <a:r>
              <a:rPr lang="pt-BR" sz="3200" dirty="0" smtClean="0"/>
              <a:t>Na ausência de uma causa identificada, iniciar o tratamento para malária severa e infecção bacteriana.</a:t>
            </a:r>
          </a:p>
          <a:p>
            <a:pPr algn="just" eaLnBrk="1" hangingPunct="1"/>
            <a:r>
              <a:rPr lang="pt-BR" sz="3200" dirty="0" smtClean="0"/>
              <a:t>Se considera oportuna punção lombar, consulte o médico.</a:t>
            </a:r>
          </a:p>
          <a:p>
            <a:pPr algn="just" eaLnBrk="1" hangingPunct="1">
              <a:buFontTx/>
              <a:buNone/>
            </a:pPr>
            <a:endParaRPr lang="pt-PT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2. Sinais de Perigo:</a:t>
            </a:r>
            <a:br>
              <a:rPr lang="pt-PT" dirty="0" smtClean="0"/>
            </a:br>
            <a:r>
              <a:rPr lang="pt-PT" dirty="0" smtClean="0"/>
              <a:t> Cardio-Respiratórios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25000" lnSpcReduction="20000"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pt-PT" sz="9600" b="1" dirty="0" err="1" smtClean="0"/>
              <a:t>Shock</a:t>
            </a:r>
            <a:r>
              <a:rPr lang="pt-PT" sz="9600" dirty="0" smtClean="0"/>
              <a:t> (T/A baixo, FC &gt; 120 </a:t>
            </a:r>
            <a:r>
              <a:rPr lang="pt-PT" sz="9600" dirty="0" err="1" smtClean="0"/>
              <a:t>bpm</a:t>
            </a:r>
            <a:r>
              <a:rPr lang="pt-PT" sz="9600" dirty="0" smtClean="0"/>
              <a:t>)</a:t>
            </a:r>
          </a:p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pt-PT" sz="9600" b="1" dirty="0" smtClean="0"/>
              <a:t>Dispneia ou Taquipneia </a:t>
            </a:r>
            <a:r>
              <a:rPr lang="pt-PT" sz="9600" dirty="0" smtClean="0"/>
              <a:t>(FR &gt; 30 </a:t>
            </a:r>
            <a:r>
              <a:rPr lang="pt-PT" sz="9600" dirty="0" err="1" smtClean="0"/>
              <a:t>cpm</a:t>
            </a:r>
            <a:r>
              <a:rPr lang="pt-PT" sz="9600" dirty="0" smtClean="0"/>
              <a:t>) </a:t>
            </a:r>
            <a:r>
              <a:rPr lang="pt-PT" sz="9600" b="1" dirty="0" smtClean="0"/>
              <a:t>severa ou cianose</a:t>
            </a:r>
          </a:p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endParaRPr lang="pt-PT" sz="9600" dirty="0" smtClean="0"/>
          </a:p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pt-PT" sz="9600" b="1" i="1" dirty="0" smtClean="0"/>
              <a:t>Gestão (1)</a:t>
            </a:r>
            <a:r>
              <a:rPr lang="pt-PT" sz="9600" b="1" dirty="0" smtClean="0"/>
              <a:t>: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9600" dirty="0" smtClean="0"/>
              <a:t>Oxigénio. 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9600" dirty="0" smtClean="0"/>
              <a:t>Hidratação endovenosa (na ausência de insuficiência cardíaca). 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9600" dirty="0" smtClean="0"/>
              <a:t>Antibióticos endovenosos (penicilina ou gentamicina ou similares) para a infecção bacteriana enquanto aguarda pelos resultados diagnósticos.</a:t>
            </a:r>
          </a:p>
          <a:p>
            <a:pPr eaLnBrk="1" hangingPunct="1">
              <a:lnSpc>
                <a:spcPct val="170000"/>
              </a:lnSpc>
              <a:defRPr/>
            </a:pPr>
            <a:endParaRPr lang="pt-PT" sz="11200" dirty="0" smtClean="0"/>
          </a:p>
          <a:p>
            <a:pPr algn="just" eaLnBrk="1" hangingPunct="1">
              <a:lnSpc>
                <a:spcPct val="170000"/>
              </a:lnSpc>
              <a:buFontTx/>
              <a:buNone/>
              <a:defRPr/>
            </a:pPr>
            <a:endParaRPr lang="pt-PT" sz="2400" dirty="0" smtClean="0"/>
          </a:p>
          <a:p>
            <a:pPr algn="just" eaLnBrk="1" hangingPunct="1">
              <a:lnSpc>
                <a:spcPct val="170000"/>
              </a:lnSpc>
              <a:buFontTx/>
              <a:buNone/>
              <a:defRPr/>
            </a:pPr>
            <a:r>
              <a:rPr lang="pt-PT" sz="2400" dirty="0" smtClean="0"/>
              <a:t> </a:t>
            </a:r>
          </a:p>
          <a:p>
            <a:pPr algn="just" eaLnBrk="1" hangingPunct="1">
              <a:lnSpc>
                <a:spcPct val="170000"/>
              </a:lnSpc>
              <a:buFontTx/>
              <a:buNone/>
              <a:defRPr/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077200" cy="1219200"/>
          </a:xfrm>
        </p:spPr>
        <p:txBody>
          <a:bodyPr/>
          <a:lstStyle/>
          <a:p>
            <a:pPr eaLnBrk="1" hangingPunct="1"/>
            <a:r>
              <a:rPr lang="pt-PT" dirty="0" smtClean="0"/>
              <a:t>2. Sinais de Perigo:</a:t>
            </a:r>
            <a:br>
              <a:rPr lang="pt-PT" dirty="0" smtClean="0"/>
            </a:br>
            <a:r>
              <a:rPr lang="pt-PT" dirty="0" smtClean="0"/>
              <a:t>Cardio-Respiratórios (2)</a:t>
            </a: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4958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  <a:defRPr/>
            </a:pPr>
            <a:r>
              <a:rPr lang="pt-PT" sz="2400" b="1" i="1" dirty="0" smtClean="0"/>
              <a:t>Gestão (2): 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pt-PT" sz="2400" dirty="0" smtClean="0"/>
              <a:t>Pesquisar  anemia, pneumonia bacteriana, TB, PCP, </a:t>
            </a:r>
            <a:r>
              <a:rPr lang="pt-PT" sz="2400" dirty="0" err="1" smtClean="0"/>
              <a:t>Kaposi</a:t>
            </a:r>
            <a:r>
              <a:rPr lang="pt-PT" sz="2400" dirty="0" smtClean="0"/>
              <a:t> disseminado, e </a:t>
            </a:r>
            <a:r>
              <a:rPr lang="pt-PT" sz="2400" dirty="0" err="1" smtClean="0"/>
              <a:t>plasmódio</a:t>
            </a:r>
            <a:r>
              <a:rPr lang="pt-PT" sz="2400" dirty="0" smtClean="0"/>
              <a:t>.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pt-PT" sz="2400" dirty="0" smtClean="0"/>
              <a:t>Se suspeita PCP (dispneia intensa progressiva), deverá consultar o médico, já que pode ser preciso dar Cotrimoxazol em dose alta.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pt-BR" sz="2400" dirty="0" smtClean="0"/>
              <a:t>Tratamento para a TB (pulmonar, pleural, </a:t>
            </a:r>
            <a:r>
              <a:rPr lang="pt-BR" sz="2400" dirty="0" err="1" smtClean="0"/>
              <a:t>pericárdica</a:t>
            </a:r>
            <a:r>
              <a:rPr lang="pt-BR" sz="2400" dirty="0" smtClean="0"/>
              <a:t>) se indicado.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pt-PT" sz="2400" dirty="0" smtClean="0"/>
              <a:t>Drenagem do derrame ou empiema se indicado.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pt-PT" sz="2400" dirty="0" smtClean="0"/>
              <a:t>Consulte o médico.</a:t>
            </a:r>
          </a:p>
          <a:p>
            <a:pPr eaLnBrk="1" hangingPunct="1">
              <a:lnSpc>
                <a:spcPct val="110000"/>
              </a:lnSpc>
              <a:defRPr/>
            </a:pPr>
            <a:endParaRPr lang="pt-PT" sz="2400" dirty="0" smtClean="0"/>
          </a:p>
          <a:p>
            <a:pPr eaLnBrk="1" hangingPunct="1">
              <a:defRPr/>
            </a:pPr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839200" cy="1219200"/>
          </a:xfrm>
        </p:spPr>
        <p:txBody>
          <a:bodyPr/>
          <a:lstStyle/>
          <a:p>
            <a:pPr eaLnBrk="1" hangingPunct="1"/>
            <a:r>
              <a:rPr lang="pt-PT" dirty="0" smtClean="0"/>
              <a:t>3. Sinais de Perigo: Neurológicos(1)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200" dirty="0" smtClean="0"/>
              <a:t>Convulsões ou coma</a:t>
            </a:r>
          </a:p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200" dirty="0" smtClean="0"/>
              <a:t>Rigidez do pescoço</a:t>
            </a:r>
          </a:p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200" dirty="0" smtClean="0"/>
              <a:t>Nova fraqueza ou paresia focal</a:t>
            </a:r>
          </a:p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200" dirty="0" smtClean="0"/>
              <a:t>Novas mudanças de comportamento ou do grau de vigília</a:t>
            </a:r>
          </a:p>
          <a:p>
            <a:pPr algn="just" ea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pt-PT" sz="3200" dirty="0" smtClean="0"/>
              <a:t>Cefaleia intensa e persistente</a:t>
            </a:r>
          </a:p>
          <a:p>
            <a:pPr algn="just" eaLnBrk="1" hangingPunct="1">
              <a:defRPr/>
            </a:pPr>
            <a:endParaRPr lang="pt-PT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BR" sz="3600" dirty="0" smtClean="0"/>
              <a:t>As  emergências ou sinais de perigo são frequentes nos doentes </a:t>
            </a:r>
            <a:r>
              <a:rPr lang="pt-PT" sz="3600" dirty="0" smtClean="0"/>
              <a:t>HIV+. O TMG deverá saber usar os algoritmos e os seus conhecimentos básicos para reconhecer e tratar sinais de perigo sem demora.</a:t>
            </a:r>
            <a:endParaRPr lang="en-US" sz="3600" dirty="0" smtClean="0"/>
          </a:p>
          <a:p>
            <a:pPr algn="just" eaLnBrk="1" hangingPunct="1">
              <a:lnSpc>
                <a:spcPct val="150000"/>
              </a:lnSpc>
            </a:pPr>
            <a:endParaRPr lang="pt-BR" sz="3600" dirty="0" smtClean="0"/>
          </a:p>
          <a:p>
            <a:pPr algn="just" eaLnBrk="1" hangingPunct="1">
              <a:buFontTx/>
              <a:buNone/>
            </a:pPr>
            <a:endParaRPr lang="pt-BR" sz="3600" dirty="0" smtClean="0"/>
          </a:p>
          <a:p>
            <a:pPr eaLnBrk="1" hangingPunct="1"/>
            <a:endParaRPr lang="pt-BR" dirty="0" smtClean="0"/>
          </a:p>
          <a:p>
            <a:pPr eaLnBrk="1" hangingPunct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8839200" cy="1066800"/>
          </a:xfrm>
        </p:spPr>
        <p:txBody>
          <a:bodyPr/>
          <a:lstStyle/>
          <a:p>
            <a:pPr eaLnBrk="1" hangingPunct="1"/>
            <a:r>
              <a:rPr lang="pt-PT" dirty="0" smtClean="0"/>
              <a:t>3. Sinais de Perigo:Neurológicos(2)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sz="3000" b="1" i="1" dirty="0" smtClean="0"/>
              <a:t>Gestão</a:t>
            </a:r>
            <a:r>
              <a:rPr lang="pt-PT" sz="3000" b="1" dirty="0" smtClean="0"/>
              <a:t>:</a:t>
            </a:r>
          </a:p>
          <a:p>
            <a:pPr algn="just" eaLnBrk="1" hangingPunct="1">
              <a:defRPr/>
            </a:pPr>
            <a:r>
              <a:rPr lang="pt-PT" dirty="0" smtClean="0"/>
              <a:t>Se suspeita de </a:t>
            </a:r>
            <a:r>
              <a:rPr lang="pt-PT" b="1" dirty="0" smtClean="0"/>
              <a:t>meningite bacteriana: </a:t>
            </a:r>
            <a:r>
              <a:rPr lang="pt-PT" dirty="0" smtClean="0"/>
              <a:t>deverá ser feita punção lombar e dar antibióticos endovenosos.</a:t>
            </a:r>
          </a:p>
          <a:p>
            <a:pPr algn="just" eaLnBrk="1" hangingPunct="1">
              <a:defRPr/>
            </a:pPr>
            <a:r>
              <a:rPr lang="pt-PT" dirty="0" smtClean="0"/>
              <a:t>Se </a:t>
            </a:r>
            <a:r>
              <a:rPr lang="pt-PT" b="1" dirty="0" smtClean="0"/>
              <a:t>convulsões: </a:t>
            </a:r>
            <a:r>
              <a:rPr lang="pt-PT" dirty="0" err="1" smtClean="0"/>
              <a:t>Diazepam</a:t>
            </a:r>
            <a:r>
              <a:rPr lang="pt-PT" dirty="0" smtClean="0"/>
              <a:t> (ou sulfato de magnésio para grávidas). Administrar glicose ou dextrose. Referir à maternidade se estiver grávida. </a:t>
            </a:r>
          </a:p>
          <a:p>
            <a:pPr algn="just" eaLnBrk="1" hangingPunct="1">
              <a:defRPr/>
            </a:pPr>
            <a:r>
              <a:rPr lang="pt-PT" dirty="0" smtClean="0"/>
              <a:t>Se </a:t>
            </a:r>
            <a:r>
              <a:rPr lang="pt-PT" b="1" dirty="0" smtClean="0"/>
              <a:t>coma: </a:t>
            </a:r>
            <a:r>
              <a:rPr lang="pt-PT" dirty="0" smtClean="0"/>
              <a:t>Glicose ou dextrose. Quinina ou outros </a:t>
            </a:r>
            <a:r>
              <a:rPr lang="pt-PT" dirty="0" err="1" smtClean="0"/>
              <a:t>antimaláricos</a:t>
            </a:r>
            <a:r>
              <a:rPr lang="pt-PT" dirty="0" smtClean="0"/>
              <a:t>, e antibióticos EV.  Referir à maternidade se há suspeita de eclampsia. </a:t>
            </a:r>
          </a:p>
          <a:p>
            <a:pPr algn="just" eaLnBrk="1" hangingPunct="1">
              <a:defRPr/>
            </a:pPr>
            <a:r>
              <a:rPr lang="pt-PT" dirty="0" smtClean="0"/>
              <a:t>Em todos eles será necessária uma avaliação pelo médico.</a:t>
            </a:r>
          </a:p>
          <a:p>
            <a:pPr algn="just" eaLnBrk="1" hangingPunct="1">
              <a:buFontTx/>
              <a:buNone/>
              <a:defRPr/>
            </a:pPr>
            <a:endParaRPr lang="pt-PT" b="1" dirty="0" smtClean="0"/>
          </a:p>
          <a:p>
            <a:pPr eaLnBrk="1" hangingPunct="1">
              <a:buFontTx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4. Sinais de Perigo:  Boca ou Esófago</a:t>
            </a:r>
            <a:endParaRPr lang="en-US" dirty="0" smtClean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25000" lnSpcReduction="20000"/>
          </a:bodyPr>
          <a:lstStyle/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pt-PT" sz="11200" b="1" dirty="0" smtClean="0"/>
              <a:t>Dor ou incapacidade para engolir </a:t>
            </a:r>
          </a:p>
          <a:p>
            <a:pPr marL="342900" lvl="1" indent="-342900" algn="just" eaLnBrk="1" hangingPunct="1">
              <a:lnSpc>
                <a:spcPct val="120000"/>
              </a:lnSpc>
              <a:buClr>
                <a:srgbClr val="FF3300"/>
              </a:buClr>
              <a:buFontTx/>
              <a:buNone/>
              <a:defRPr/>
            </a:pPr>
            <a:endParaRPr lang="pt-BR" sz="9600" b="1" i="1" dirty="0" smtClean="0"/>
          </a:p>
          <a:p>
            <a:pPr marL="342900" lvl="1" indent="-342900" algn="just" eaLnBrk="1" hangingPunct="1">
              <a:lnSpc>
                <a:spcPct val="120000"/>
              </a:lnSpc>
              <a:buClr>
                <a:srgbClr val="FF3300"/>
              </a:buClr>
              <a:buFontTx/>
              <a:buNone/>
              <a:defRPr/>
            </a:pPr>
            <a:r>
              <a:rPr lang="pt-BR" sz="9600" b="1" i="1" dirty="0" smtClean="0"/>
              <a:t>Gestão:</a:t>
            </a:r>
          </a:p>
          <a:p>
            <a:pPr marL="342900" lvl="1" indent="-342900" algn="just" eaLnBrk="1" hangingPunct="1">
              <a:lnSpc>
                <a:spcPct val="120000"/>
              </a:lnSpc>
              <a:buClr>
                <a:srgbClr val="FF3300"/>
              </a:buClr>
              <a:defRPr/>
            </a:pPr>
            <a:r>
              <a:rPr lang="pt-BR" sz="9600" dirty="0" smtClean="0"/>
              <a:t>Se não conseguir engolir, dar hidratação endovenosa.</a:t>
            </a:r>
            <a:endParaRPr lang="pt-PT" sz="9600" dirty="0" smtClean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9600" dirty="0" smtClean="0"/>
              <a:t>Procure Candidíase, S. de </a:t>
            </a:r>
            <a:r>
              <a:rPr lang="pt-PT" sz="9600" dirty="0" err="1" smtClean="0"/>
              <a:t>Kaposi</a:t>
            </a:r>
            <a:r>
              <a:rPr lang="pt-PT" sz="9600" dirty="0" smtClean="0"/>
              <a:t>, necrose gengival, ou outras infecções oportunistas (inspeccione a boca!).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9600" dirty="0" smtClean="0"/>
              <a:t>Se </a:t>
            </a:r>
            <a:r>
              <a:rPr lang="pt-BR" sz="9600" dirty="0" err="1" smtClean="0"/>
              <a:t>esofagite</a:t>
            </a:r>
            <a:r>
              <a:rPr lang="pt-BR" sz="9600" dirty="0" smtClean="0"/>
              <a:t> por cândida, tratar com </a:t>
            </a:r>
            <a:r>
              <a:rPr lang="pt-BR" sz="9600" dirty="0" err="1" smtClean="0"/>
              <a:t>Fluconazol</a:t>
            </a:r>
            <a:r>
              <a:rPr lang="pt-BR" sz="9600" dirty="0" smtClean="0"/>
              <a:t>.</a:t>
            </a:r>
            <a:endParaRPr lang="pt-PT" sz="9600" dirty="0" smtClean="0"/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9600" dirty="0" smtClean="0"/>
              <a:t>Se Síndrome de Stevens-Johnson,</a:t>
            </a:r>
            <a:r>
              <a:rPr lang="pt-PT" sz="9600" dirty="0" smtClean="0">
                <a:solidFill>
                  <a:srgbClr val="FF0000"/>
                </a:solidFill>
              </a:rPr>
              <a:t> </a:t>
            </a:r>
            <a:r>
              <a:rPr lang="pt-PT" sz="9600" dirty="0" smtClean="0"/>
              <a:t>tratar como no slide a seguir (sobre sinais de perigo dermatológicos).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pt-PT" sz="9600" dirty="0" smtClean="0"/>
              <a:t>Se Sarcoma de </a:t>
            </a:r>
            <a:r>
              <a:rPr lang="pt-PT" sz="9600" dirty="0" err="1" smtClean="0"/>
              <a:t>Kaposi</a:t>
            </a:r>
            <a:r>
              <a:rPr lang="pt-PT" sz="9600" dirty="0" smtClean="0"/>
              <a:t>, encaminhar para confirmação do diagnóstico.</a:t>
            </a:r>
          </a:p>
          <a:p>
            <a:pPr algn="just" eaLnBrk="1" hangingPunct="1">
              <a:lnSpc>
                <a:spcPct val="120000"/>
              </a:lnSpc>
              <a:defRPr/>
            </a:pPr>
            <a:endParaRPr lang="pt-PT" sz="9600" dirty="0" smtClean="0"/>
          </a:p>
          <a:p>
            <a:pPr algn="just" eaLnBrk="1" hangingPunct="1">
              <a:lnSpc>
                <a:spcPct val="120000"/>
              </a:lnSpc>
              <a:buFontTx/>
              <a:buNone/>
              <a:defRPr/>
            </a:pPr>
            <a:r>
              <a:rPr lang="pt-PT" sz="9600" dirty="0" smtClean="0"/>
              <a:t>  </a:t>
            </a:r>
          </a:p>
          <a:p>
            <a:pPr eaLnBrk="1" hangingPunct="1">
              <a:defRPr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8392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5. Sinais de Perigo: </a:t>
            </a:r>
            <a:r>
              <a:rPr lang="en-US" dirty="0" err="1" smtClean="0"/>
              <a:t>Gastrointestinais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 </a:t>
            </a:r>
            <a:r>
              <a:rPr lang="en-US" dirty="0" err="1" smtClean="0"/>
              <a:t>Genito-urinários</a:t>
            </a:r>
            <a:r>
              <a:rPr lang="en-US" dirty="0" smtClean="0"/>
              <a:t> (1)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pt-PT" sz="32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 eaLnBrk="1" hangingPunct="1">
              <a:defRPr/>
            </a:pPr>
            <a:endParaRPr lang="pt-BR" sz="3500" dirty="0" smtClean="0"/>
          </a:p>
          <a:p>
            <a:pPr algn="just" eaLnBrk="1" hangingPunct="1">
              <a:lnSpc>
                <a:spcPct val="160000"/>
              </a:lnSpc>
              <a:defRPr/>
            </a:pPr>
            <a:r>
              <a:rPr lang="pt-BR" sz="5800" dirty="0" smtClean="0"/>
              <a:t>Dor abdominal severa (</a:t>
            </a:r>
            <a:r>
              <a:rPr lang="pt-BR" sz="5800" dirty="0" err="1" smtClean="0"/>
              <a:t>abdómen</a:t>
            </a:r>
            <a:r>
              <a:rPr lang="pt-BR" sz="5800" dirty="0" smtClean="0"/>
              <a:t> cirúrgico)</a:t>
            </a:r>
          </a:p>
          <a:p>
            <a:pPr algn="just" eaLnBrk="1" hangingPunct="1">
              <a:lnSpc>
                <a:spcPct val="160000"/>
              </a:lnSpc>
              <a:defRPr/>
            </a:pPr>
            <a:r>
              <a:rPr lang="pt-BR" sz="5800" dirty="0" smtClean="0"/>
              <a:t>Hemorragia (gastrointestinal, vaginal, </a:t>
            </a:r>
            <a:r>
              <a:rPr lang="pt-BR" sz="5800" dirty="0" err="1" smtClean="0"/>
              <a:t>etc</a:t>
            </a:r>
            <a:r>
              <a:rPr lang="pt-BR" sz="5800" dirty="0" smtClean="0"/>
              <a:t>)</a:t>
            </a:r>
          </a:p>
          <a:p>
            <a:pPr algn="just" eaLnBrk="1" hangingPunct="1">
              <a:lnSpc>
                <a:spcPct val="160000"/>
              </a:lnSpc>
              <a:defRPr/>
            </a:pPr>
            <a:r>
              <a:rPr lang="pt-PT" sz="5800" dirty="0" smtClean="0"/>
              <a:t>Icterícia e hepatite</a:t>
            </a:r>
          </a:p>
          <a:p>
            <a:pPr algn="just" eaLnBrk="1" hangingPunct="1">
              <a:lnSpc>
                <a:spcPct val="160000"/>
              </a:lnSpc>
              <a:defRPr/>
            </a:pPr>
            <a:r>
              <a:rPr lang="pt-PT" sz="5800" dirty="0" smtClean="0"/>
              <a:t>Diarreia severa</a:t>
            </a:r>
          </a:p>
          <a:p>
            <a:pPr algn="just" eaLnBrk="1" hangingPunct="1">
              <a:lnSpc>
                <a:spcPct val="160000"/>
              </a:lnSpc>
              <a:defRPr/>
            </a:pPr>
            <a:r>
              <a:rPr lang="pt-PT" sz="5800" dirty="0" smtClean="0"/>
              <a:t>Vómito severo</a:t>
            </a:r>
          </a:p>
          <a:p>
            <a:pPr algn="just" eaLnBrk="1" hangingPunct="1">
              <a:buFontTx/>
              <a:buNone/>
              <a:defRPr/>
            </a:pPr>
            <a:endParaRPr lang="pt-BR" sz="4400" b="1" i="1" dirty="0" smtClean="0"/>
          </a:p>
          <a:p>
            <a:pPr algn="just" eaLnBrk="1" hangingPunct="1">
              <a:buFontTx/>
              <a:buNone/>
              <a:defRPr/>
            </a:pPr>
            <a:endParaRPr lang="pt-BR" b="1" i="1" dirty="0" smtClean="0"/>
          </a:p>
          <a:p>
            <a:pPr algn="just" eaLnBrk="1" hangingPunct="1">
              <a:buFontTx/>
              <a:buNone/>
              <a:defRPr/>
            </a:pPr>
            <a:r>
              <a:rPr lang="pt-PT" dirty="0" smtClean="0"/>
              <a:t> </a:t>
            </a:r>
          </a:p>
          <a:p>
            <a:pPr eaLnBrk="1" hangingPunct="1">
              <a:buFontTx/>
              <a:buNone/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763000" cy="12192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sz="3500" dirty="0" smtClean="0"/>
              <a:t>5. Sinais de Perigo:</a:t>
            </a:r>
            <a:br>
              <a:rPr lang="pt-PT" sz="3500" dirty="0" smtClean="0"/>
            </a:br>
            <a:r>
              <a:rPr lang="pt-PT" sz="3500" dirty="0" smtClean="0"/>
              <a:t>G</a:t>
            </a:r>
            <a:r>
              <a:rPr lang="en-US" sz="3500" dirty="0" err="1" smtClean="0"/>
              <a:t>astrointestinais</a:t>
            </a:r>
            <a:r>
              <a:rPr lang="en-US" sz="3500" dirty="0" smtClean="0"/>
              <a:t> e </a:t>
            </a:r>
            <a:r>
              <a:rPr lang="en-US" sz="3500" dirty="0" err="1" smtClean="0"/>
              <a:t>Genito-urinários</a:t>
            </a:r>
            <a:r>
              <a:rPr lang="en-US" sz="3500" dirty="0" smtClean="0"/>
              <a:t> (2)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pt-PT" sz="3200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BR" sz="3200" b="1" i="1" dirty="0" smtClean="0"/>
              <a:t>Gestão:</a:t>
            </a:r>
          </a:p>
          <a:p>
            <a:pPr algn="just" eaLnBrk="1" hangingPunct="1">
              <a:buFontTx/>
              <a:buNone/>
            </a:pPr>
            <a:r>
              <a:rPr lang="pt-BR" sz="3200" b="1" i="1" dirty="0" smtClean="0"/>
              <a:t>Se </a:t>
            </a:r>
            <a:r>
              <a:rPr lang="pt-BR" sz="3200" b="1" i="1" dirty="0" err="1" smtClean="0"/>
              <a:t>abd</a:t>
            </a:r>
            <a:r>
              <a:rPr lang="pt-PT" sz="3200" b="1" i="1" dirty="0" smtClean="0"/>
              <a:t>ó</a:t>
            </a:r>
            <a:r>
              <a:rPr lang="pt-BR" sz="3200" b="1" i="1" dirty="0" err="1" smtClean="0"/>
              <a:t>men</a:t>
            </a:r>
            <a:r>
              <a:rPr lang="pt-BR" sz="3200" b="1" i="1" dirty="0" smtClean="0"/>
              <a:t> cirúrgico:</a:t>
            </a:r>
          </a:p>
          <a:p>
            <a:pPr algn="just" eaLnBrk="1" hangingPunct="1"/>
            <a:r>
              <a:rPr lang="pt-BR" sz="3200" dirty="0" smtClean="0"/>
              <a:t>Hidratação endovenosa</a:t>
            </a:r>
          </a:p>
          <a:p>
            <a:pPr algn="just" eaLnBrk="1" hangingPunct="1"/>
            <a:r>
              <a:rPr lang="pt-BR" sz="3200" dirty="0" smtClean="0"/>
              <a:t>Antibióticos, suspender alimentação via oral</a:t>
            </a:r>
          </a:p>
          <a:p>
            <a:pPr algn="just" eaLnBrk="1" hangingPunct="1"/>
            <a:r>
              <a:rPr lang="pt-BR" sz="3200" dirty="0" smtClean="0"/>
              <a:t>Referir ao médico e/ou cirurgião</a:t>
            </a:r>
          </a:p>
          <a:p>
            <a:pPr algn="just" eaLnBrk="1" hangingPunct="1"/>
            <a:r>
              <a:rPr lang="pt-BR" sz="3200" dirty="0" smtClean="0"/>
              <a:t> Avaliação clínica completa, Hemograma, </a:t>
            </a:r>
            <a:r>
              <a:rPr lang="pt-BR" sz="3200" dirty="0" err="1" smtClean="0"/>
              <a:t>transaminases</a:t>
            </a:r>
            <a:r>
              <a:rPr lang="pt-BR" sz="3200" dirty="0" smtClean="0"/>
              <a:t>, amílase, </a:t>
            </a:r>
            <a:r>
              <a:rPr lang="pt-BR" sz="3200" dirty="0" err="1" smtClean="0"/>
              <a:t>bilirrubina</a:t>
            </a:r>
            <a:endParaRPr lang="pt-BR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5344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sz="3500" dirty="0" smtClean="0"/>
              <a:t>5. Sinais de Perigo:</a:t>
            </a:r>
            <a:br>
              <a:rPr lang="pt-PT" sz="3500" dirty="0" smtClean="0"/>
            </a:br>
            <a:r>
              <a:rPr lang="en-US" sz="3500" dirty="0" err="1" smtClean="0"/>
              <a:t>Gastrointestinais</a:t>
            </a:r>
            <a:r>
              <a:rPr lang="en-US" sz="3500" dirty="0" smtClean="0"/>
              <a:t> e </a:t>
            </a:r>
            <a:r>
              <a:rPr lang="en-US" sz="3500" dirty="0" err="1" smtClean="0"/>
              <a:t>Genito-urinários</a:t>
            </a:r>
            <a:r>
              <a:rPr lang="en-US" sz="3500" dirty="0" smtClean="0"/>
              <a:t> (3)</a:t>
            </a:r>
            <a:r>
              <a:rPr lang="en-US" sz="3200" dirty="0" smtClean="0"/>
              <a:t/>
            </a:r>
            <a:br>
              <a:rPr lang="en-US" sz="3200" dirty="0" smtClean="0"/>
            </a:br>
            <a:endParaRPr lang="pt-PT" sz="32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pt-BR" sz="3200" b="1" i="1" dirty="0" smtClean="0"/>
              <a:t>Gestão:</a:t>
            </a:r>
          </a:p>
          <a:p>
            <a:pPr algn="just" eaLnBrk="1" hangingPunct="1">
              <a:buFontTx/>
              <a:buNone/>
            </a:pPr>
            <a:r>
              <a:rPr lang="pt-BR" sz="3200" b="1" i="1" dirty="0" smtClean="0"/>
              <a:t>Se </a:t>
            </a:r>
            <a:r>
              <a:rPr lang="pt-BR" sz="3200" b="1" i="1" dirty="0" err="1" smtClean="0"/>
              <a:t>diarreia</a:t>
            </a:r>
            <a:r>
              <a:rPr lang="pt-BR" sz="3200" b="1" i="1" dirty="0" smtClean="0"/>
              <a:t>:</a:t>
            </a:r>
          </a:p>
          <a:p>
            <a:pPr algn="just" eaLnBrk="1" hangingPunct="1"/>
            <a:r>
              <a:rPr lang="pt-BR" sz="3200" dirty="0" smtClean="0"/>
              <a:t>Reidratação conforme os guiões</a:t>
            </a:r>
          </a:p>
          <a:p>
            <a:pPr algn="just" eaLnBrk="1" hangingPunct="1">
              <a:buNone/>
            </a:pPr>
            <a:r>
              <a:rPr lang="pt-BR" sz="3200" b="1" i="1" dirty="0" smtClean="0"/>
              <a:t>Se dor abdominal com outros sinais de perigo:</a:t>
            </a:r>
          </a:p>
          <a:p>
            <a:pPr algn="just" eaLnBrk="1" hangingPunct="1"/>
            <a:r>
              <a:rPr lang="pt-BR" sz="3200" dirty="0" smtClean="0"/>
              <a:t>Se</a:t>
            </a:r>
            <a:r>
              <a:rPr lang="pt-BR" sz="3200" b="1" dirty="0" smtClean="0"/>
              <a:t> </a:t>
            </a:r>
            <a:r>
              <a:rPr lang="pt-BR" sz="3200" dirty="0" smtClean="0"/>
              <a:t>suspeita de </a:t>
            </a:r>
            <a:r>
              <a:rPr lang="pt-BR" sz="3200" b="1" dirty="0" smtClean="0"/>
              <a:t>reacção adversa  grau III ou IV </a:t>
            </a:r>
            <a:r>
              <a:rPr lang="pt-BR" sz="3200" dirty="0" smtClean="0"/>
              <a:t>a medicamentos (pancreatite ou lacto-acidose por d4T, ou hepatite por NVP), consulte o médico</a:t>
            </a:r>
            <a:endParaRPr lang="pt-PT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2192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6. Sinais de Perigo: Dermatológicos </a:t>
            </a:r>
            <a:br>
              <a:rPr lang="pt-PT" dirty="0" smtClean="0"/>
            </a:br>
            <a:endParaRPr lang="pt-PT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lang="pt-PT" dirty="0" smtClean="0"/>
              <a:t>   </a:t>
            </a:r>
            <a:r>
              <a:rPr lang="pt-PT" b="1" dirty="0" smtClean="0"/>
              <a:t>Descamação cutâneo-mucosa por Síndrome de Stevens-Johnson: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pt-BR" sz="2400" b="1" i="1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pt-BR" b="1" i="1" dirty="0" smtClean="0"/>
              <a:t>Gestão:</a:t>
            </a:r>
            <a:endParaRPr lang="pt-PT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Retirar todos os fármacos potencialmente causadores (</a:t>
            </a:r>
            <a:r>
              <a:rPr lang="pt-PT" dirty="0" err="1" smtClean="0"/>
              <a:t>CTZ</a:t>
            </a:r>
            <a:r>
              <a:rPr lang="pt-PT" dirty="0" smtClean="0"/>
              <a:t>, </a:t>
            </a:r>
            <a:r>
              <a:rPr lang="pt-PT" dirty="0" err="1" smtClean="0"/>
              <a:t>NVP</a:t>
            </a:r>
            <a:r>
              <a:rPr lang="pt-PT" dirty="0" smtClean="0"/>
              <a:t>, </a:t>
            </a:r>
            <a:r>
              <a:rPr lang="pt-PT" dirty="0" err="1" smtClean="0"/>
              <a:t>EFV</a:t>
            </a:r>
            <a:r>
              <a:rPr lang="pt-PT" dirty="0" smtClean="0"/>
              <a:t> e </a:t>
            </a:r>
            <a:r>
              <a:rPr lang="pt-PT" dirty="0" err="1" smtClean="0"/>
              <a:t>Fansidar</a:t>
            </a:r>
            <a:r>
              <a:rPr lang="pt-PT" dirty="0" smtClean="0"/>
              <a:t>.). Se tiver que retirar um anti-retroviral, consulte o médico. Nunca retirar só um fármaco do regime de TARV.</a:t>
            </a:r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Tratar como se fosse uma queimadura. Avalie sempre a perda de fluidos, tomada oral, </a:t>
            </a:r>
            <a:r>
              <a:rPr lang="pt-PT" dirty="0" err="1" smtClean="0"/>
              <a:t>etc</a:t>
            </a:r>
            <a:endParaRPr lang="pt-PT" dirty="0" smtClean="0"/>
          </a:p>
          <a:p>
            <a:pPr algn="just" eaLnBrk="1" hangingPunct="1">
              <a:lnSpc>
                <a:spcPct val="80000"/>
              </a:lnSpc>
            </a:pPr>
            <a:r>
              <a:rPr lang="pt-PT" dirty="0" smtClean="0"/>
              <a:t>Encaminhar logo, quando estiverem presentes  sintomas de perda de fluidos graves.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  <a:p>
            <a:pPr eaLnBrk="1" hangingPunct="1"/>
            <a:endParaRPr lang="pt-PT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01000" cy="1066800"/>
          </a:xfrm>
        </p:spPr>
        <p:txBody>
          <a:bodyPr/>
          <a:lstStyle/>
          <a:p>
            <a:pPr eaLnBrk="1" hangingPunct="1"/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/>
              <a:t>7. Sinais de Perigo: em Linfonodos</a:t>
            </a:r>
            <a:r>
              <a:rPr lang="pt-PT" sz="3200" dirty="0" smtClean="0"/>
              <a:t> </a:t>
            </a:r>
            <a:r>
              <a:rPr lang="pt-PT" dirty="0" smtClean="0">
                <a:solidFill>
                  <a:srgbClr val="FF0000"/>
                </a:solidFill>
              </a:rPr>
              <a:t/>
            </a:r>
            <a:br>
              <a:rPr lang="pt-PT" dirty="0" smtClean="0">
                <a:solidFill>
                  <a:srgbClr val="FF0000"/>
                </a:solidFill>
              </a:rPr>
            </a:br>
            <a:endParaRPr lang="pt-PT" dirty="0" smtClean="0">
              <a:solidFill>
                <a:srgbClr val="FF0000"/>
              </a:solidFill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PT" b="1" dirty="0" smtClean="0"/>
              <a:t>Lesões nas extremidades associadas a necrose  ou edema extensiva, ou que alteram a função locomotora</a:t>
            </a:r>
          </a:p>
          <a:p>
            <a:pPr marL="342900" lvl="1" indent="-342900" algn="just" eaLnBrk="1" hangingPunct="1">
              <a:buClr>
                <a:srgbClr val="FF3300"/>
              </a:buClr>
              <a:buFontTx/>
              <a:buNone/>
            </a:pPr>
            <a:r>
              <a:rPr lang="pt-BR" sz="2800" b="1" i="1" dirty="0" smtClean="0"/>
              <a:t>Gestão:</a:t>
            </a:r>
            <a:endParaRPr lang="pt-PT" sz="2800" dirty="0" smtClean="0"/>
          </a:p>
          <a:p>
            <a:pPr algn="just" eaLnBrk="1" hangingPunct="1"/>
            <a:r>
              <a:rPr lang="pt-BR" dirty="0" smtClean="0"/>
              <a:t> Antibióticos se </a:t>
            </a:r>
            <a:r>
              <a:rPr lang="pt-BR" dirty="0" err="1" smtClean="0"/>
              <a:t>sobre-infecção</a:t>
            </a:r>
            <a:r>
              <a:rPr lang="pt-BR" dirty="0" smtClean="0"/>
              <a:t>.</a:t>
            </a:r>
          </a:p>
          <a:p>
            <a:pPr algn="just" eaLnBrk="1" hangingPunct="1"/>
            <a:r>
              <a:rPr lang="pt-BR" dirty="0" smtClean="0"/>
              <a:t> Cuidar das feridas.</a:t>
            </a:r>
          </a:p>
          <a:p>
            <a:pPr algn="just" eaLnBrk="1" hangingPunct="1"/>
            <a:r>
              <a:rPr lang="pt-BR" dirty="0" smtClean="0"/>
              <a:t> Encaminhar se achar que precisa de drenagem cirúrgica e/ou para confirmação diagnóstica da suspeita de  SIR e de Sarcoma de Kaposi.</a:t>
            </a:r>
            <a:endParaRPr lang="pt-PT" dirty="0" smtClean="0"/>
          </a:p>
          <a:p>
            <a:pPr eaLnBrk="1" hangingPunct="1"/>
            <a:endParaRPr lang="pt-PT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153400" cy="11430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8. Sinais de Perigo: Hematológicos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BR" b="1" dirty="0" smtClean="0"/>
              <a:t>Palidez intensa, dispneia, </a:t>
            </a:r>
            <a:r>
              <a:rPr lang="pt-BR" b="1" dirty="0" err="1" smtClean="0"/>
              <a:t>Hb</a:t>
            </a:r>
            <a:r>
              <a:rPr lang="pt-BR" b="1" dirty="0" smtClean="0"/>
              <a:t> ≤ 5g/dl</a:t>
            </a:r>
          </a:p>
          <a:p>
            <a:pPr marL="342900" lvl="1" indent="-342900" algn="just" eaLnBrk="1" hangingPunct="1">
              <a:buClr>
                <a:srgbClr val="FF3300"/>
              </a:buClr>
              <a:buFontTx/>
              <a:buNone/>
              <a:defRPr/>
            </a:pPr>
            <a:endParaRPr lang="pt-BR" sz="2800" b="1" i="1" dirty="0" smtClean="0"/>
          </a:p>
          <a:p>
            <a:pPr marL="342900" lvl="1" indent="-342900" algn="just" eaLnBrk="1" hangingPunct="1">
              <a:buClr>
                <a:srgbClr val="FF3300"/>
              </a:buClr>
              <a:buFontTx/>
              <a:buNone/>
              <a:defRPr/>
            </a:pPr>
            <a:r>
              <a:rPr lang="pt-BR" sz="2800" b="1" i="1" dirty="0" smtClean="0"/>
              <a:t>Gestão:</a:t>
            </a:r>
            <a:endParaRPr lang="pt-PT" sz="2800" dirty="0" smtClean="0"/>
          </a:p>
          <a:p>
            <a:pPr algn="just" eaLnBrk="1" hangingPunct="1">
              <a:defRPr/>
            </a:pPr>
            <a:r>
              <a:rPr lang="pt-BR" dirty="0" smtClean="0"/>
              <a:t>Segundo o valor da Hb (≤ 5 g/dl) considere a transfusão</a:t>
            </a:r>
          </a:p>
          <a:p>
            <a:pPr algn="just" eaLnBrk="1" hangingPunct="1">
              <a:defRPr/>
            </a:pPr>
            <a:r>
              <a:rPr lang="pt-BR" dirty="0" smtClean="0"/>
              <a:t>Procure hemorragia, causas infecciosas (HIV, IO, TB, malária, etc), causas nutricionais, </a:t>
            </a:r>
            <a:r>
              <a:rPr lang="pt-BR" i="1" dirty="0" smtClean="0"/>
              <a:t>e</a:t>
            </a:r>
            <a:r>
              <a:rPr lang="pt-BR" dirty="0" smtClean="0"/>
              <a:t> reacções adversas a medicamentos (ver algoritmo de anemia)</a:t>
            </a:r>
          </a:p>
          <a:p>
            <a:pPr algn="just" eaLnBrk="1" hangingPunct="1">
              <a:defRPr/>
            </a:pPr>
            <a:r>
              <a:rPr lang="pt-BR" dirty="0" smtClean="0"/>
              <a:t>Controle hemograma – há leucopenia ou </a:t>
            </a:r>
            <a:r>
              <a:rPr lang="pt-BR" dirty="0" err="1" smtClean="0"/>
              <a:t>trombocitopenia</a:t>
            </a:r>
            <a:r>
              <a:rPr lang="pt-BR" dirty="0" smtClean="0"/>
              <a:t> também?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1219200"/>
          </a:xfrm>
        </p:spPr>
        <p:txBody>
          <a:bodyPr/>
          <a:lstStyle/>
          <a:p>
            <a:pPr algn="just" eaLnBrk="1" hangingPunct="1"/>
            <a:r>
              <a:rPr lang="af-ZA" sz="3500" dirty="0" smtClean="0"/>
              <a:t>9. Sinais de Perigo Relacionados com Malária Grave em Doentes HIV 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defRPr/>
            </a:pPr>
            <a:r>
              <a:rPr lang="pt-BR" dirty="0" smtClean="0"/>
              <a:t>A malária severa é mais comum nos doentes HIV+ e é parecida a muitas </a:t>
            </a:r>
            <a:r>
              <a:rPr lang="pt-BR" dirty="0" err="1" smtClean="0"/>
              <a:t>IOs</a:t>
            </a:r>
            <a:r>
              <a:rPr lang="pt-BR" dirty="0" smtClean="0"/>
              <a:t>.  Se o paciente não responde a antimaláricos, procure outra causa dos sintomas.</a:t>
            </a:r>
          </a:p>
          <a:p>
            <a:pPr algn="just" eaLnBrk="1" hangingPunct="1">
              <a:defRPr/>
            </a:pPr>
            <a:r>
              <a:rPr lang="pt-BR" dirty="0" smtClean="0"/>
              <a:t>Nos pacientes HIV+ com malária, lembre-se de prescrever os antimaláricos  mais compatíveis com os anti-retrovirais e/ou com os medicamentos antituberculosos.</a:t>
            </a:r>
          </a:p>
          <a:p>
            <a:pPr algn="just" eaLnBrk="1" hangingPunct="1">
              <a:defRPr/>
            </a:pPr>
            <a:r>
              <a:rPr lang="pt-BR" dirty="0" smtClean="0"/>
              <a:t>A malária confirmada sempre deve ser tratada apesar de que não existe o antimalárico “ideal”.</a:t>
            </a:r>
          </a:p>
          <a:p>
            <a:pPr eaLnBrk="1" hangingPunct="1"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315200" cy="1143000"/>
          </a:xfrm>
        </p:spPr>
        <p:txBody>
          <a:bodyPr/>
          <a:lstStyle/>
          <a:p>
            <a:pPr algn="just" eaLnBrk="1" hangingPunct="1"/>
            <a:r>
              <a:rPr lang="pt-BR" dirty="0" smtClean="0"/>
              <a:t>10. Sinais de Perigo na Mulher Grávida e HIV+</a:t>
            </a:r>
            <a:endParaRPr lang="af-ZA" dirty="0" smtClean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r>
              <a:rPr lang="pt-BR" dirty="0" smtClean="0"/>
              <a:t>No caso de complicações obstétricas, é importante evitar intervenções que possam aumentar o risco de transmissão da mãe para o filho: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BR" dirty="0" smtClean="0"/>
              <a:t>Reduzir os exames vaginais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BR" dirty="0" smtClean="0"/>
              <a:t>Não induzir o trabalho de parto com </a:t>
            </a:r>
            <a:r>
              <a:rPr lang="pt-BR" dirty="0" err="1" smtClean="0"/>
              <a:t>Oxitocina</a:t>
            </a:r>
            <a:r>
              <a:rPr lang="pt-BR" dirty="0" smtClean="0"/>
              <a:t>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 </a:t>
            </a:r>
            <a:r>
              <a:rPr lang="en-US" dirty="0" err="1" smtClean="0"/>
              <a:t>episiotomia</a:t>
            </a:r>
            <a:r>
              <a:rPr lang="en-US" dirty="0" smtClean="0"/>
              <a:t> 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en-US" dirty="0" err="1" smtClean="0"/>
              <a:t>Evitar</a:t>
            </a:r>
            <a:r>
              <a:rPr lang="en-US" dirty="0" smtClean="0"/>
              <a:t> o </a:t>
            </a:r>
            <a:r>
              <a:rPr lang="en-US" dirty="0" err="1" smtClean="0"/>
              <a:t>parto</a:t>
            </a:r>
            <a:r>
              <a:rPr lang="en-US" dirty="0" smtClean="0"/>
              <a:t> com </a:t>
            </a:r>
            <a:r>
              <a:rPr lang="en-US" dirty="0" err="1" smtClean="0"/>
              <a:t>ventosa</a:t>
            </a:r>
            <a:endParaRPr lang="en-US" dirty="0" smtClean="0"/>
          </a:p>
          <a:p>
            <a:pPr algn="just" eaLnBrk="1" hangingPunct="1">
              <a:buFontTx/>
              <a:buNone/>
            </a:pPr>
            <a:r>
              <a:rPr lang="en-US" dirty="0" smtClean="0"/>
              <a:t>E </a:t>
            </a:r>
            <a:r>
              <a:rPr lang="en-US" dirty="0" err="1" smtClean="0"/>
              <a:t>lembre</a:t>
            </a:r>
            <a:r>
              <a:rPr lang="en-US" dirty="0" smtClean="0"/>
              <a:t>-se dos anti-</a:t>
            </a:r>
            <a:r>
              <a:rPr lang="en-US" dirty="0" err="1" smtClean="0"/>
              <a:t>retrovirais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PTV </a:t>
            </a:r>
          </a:p>
          <a:p>
            <a:pPr eaLnBrk="1" hangingPunct="1">
              <a:buFontTx/>
              <a:buNone/>
            </a:pPr>
            <a:endParaRPr lang="af-ZA" dirty="0" smtClean="0"/>
          </a:p>
          <a:p>
            <a:pPr eaLnBrk="1" hangingPunct="1"/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FontTx/>
              <a:buNone/>
              <a:defRPr/>
            </a:pPr>
            <a:r>
              <a:rPr lang="pt-PT" sz="3200" dirty="0" smtClean="0"/>
              <a:t>No final desta unidade, os formandos devem ser capazes de:</a:t>
            </a:r>
            <a:endParaRPr lang="pt-BR" sz="3200" dirty="0" smtClean="0"/>
          </a:p>
          <a:p>
            <a:pPr algn="just" eaLnBrk="1" hangingPunct="1">
              <a:defRPr/>
            </a:pPr>
            <a:r>
              <a:rPr lang="pt-BR" sz="3200" dirty="0" smtClean="0"/>
              <a:t>Reconhecer os sinais de perigo num doente HIV positivo</a:t>
            </a:r>
          </a:p>
          <a:p>
            <a:pPr algn="just" eaLnBrk="1" hangingPunct="1">
              <a:defRPr/>
            </a:pPr>
            <a:r>
              <a:rPr lang="pt-BR" sz="3200" dirty="0" smtClean="0"/>
              <a:t>Identificar os exames laboratoriais de urgência</a:t>
            </a:r>
            <a:endParaRPr lang="en-US" sz="3200" dirty="0" smtClean="0"/>
          </a:p>
          <a:p>
            <a:pPr algn="just" eaLnBrk="1" hangingPunct="1">
              <a:defRPr/>
            </a:pPr>
            <a:r>
              <a:rPr lang="pt-BR" sz="3200" dirty="0" smtClean="0"/>
              <a:t>Tomar decisões importantes em relação ao tratamento e cuidados do paciente</a:t>
            </a:r>
            <a:endParaRPr lang="en-US" sz="3200" dirty="0" smtClean="0"/>
          </a:p>
          <a:p>
            <a:pPr algn="just" eaLnBrk="1" hangingPunct="1">
              <a:defRPr/>
            </a:pPr>
            <a:endParaRPr lang="en-US" dirty="0" smtClean="0"/>
          </a:p>
          <a:p>
            <a:pPr algn="just" eaLnBrk="1" hangingPunct="1">
              <a:buFontTx/>
              <a:buNone/>
              <a:defRPr/>
            </a:pPr>
            <a:endParaRPr lang="en-US" dirty="0" smtClean="0"/>
          </a:p>
          <a:p>
            <a:pPr algn="just"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pt-BR" dirty="0" smtClean="0"/>
          </a:p>
          <a:p>
            <a:pPr lvl="1" eaLnBrk="1" hangingPunct="1">
              <a:defRPr/>
            </a:pPr>
            <a:endParaRPr lang="pt-BR" dirty="0" smtClean="0"/>
          </a:p>
          <a:p>
            <a:pPr lvl="1" eaLnBrk="1" hangingPunct="1">
              <a:defRPr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/>
          <a:lstStyle/>
          <a:p>
            <a:pPr algn="just" eaLnBrk="1" hangingPunct="1"/>
            <a:r>
              <a:rPr lang="pt-BR" dirty="0" err="1" smtClean="0"/>
              <a:t>Actividade</a:t>
            </a:r>
            <a:r>
              <a:rPr lang="pt-BR" dirty="0" smtClean="0"/>
              <a:t>: Sinais de Perigo 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sz="3600" b="1" dirty="0" smtClean="0">
                <a:ea typeface="+mj-ea"/>
                <a:cs typeface="+mj-cs"/>
              </a:rPr>
              <a:t>Folha de Exercícios </a:t>
            </a:r>
            <a:r>
              <a:rPr lang="pt-PT" sz="3600" dirty="0" smtClean="0">
                <a:ea typeface="+mj-ea"/>
                <a:cs typeface="+mj-cs"/>
              </a:rPr>
              <a:t>– O que Fazer perante Sinais de Perigo?</a:t>
            </a:r>
            <a:br>
              <a:rPr lang="pt-PT" sz="3600" dirty="0" smtClean="0">
                <a:ea typeface="+mj-ea"/>
                <a:cs typeface="+mj-cs"/>
              </a:rPr>
            </a:br>
            <a:endParaRPr lang="pt-PT" sz="3600" dirty="0" smtClean="0">
              <a:ea typeface="+mj-ea"/>
              <a:cs typeface="+mj-cs"/>
            </a:endParaRPr>
          </a:p>
          <a:p>
            <a:pPr eaLnBrk="1" hangingPunct="1">
              <a:defRPr/>
            </a:pPr>
            <a:r>
              <a:rPr lang="pt-BR" sz="3600" b="1" dirty="0" smtClean="0"/>
              <a:t>Pontos para Discussão:</a:t>
            </a:r>
          </a:p>
          <a:p>
            <a:pPr lvl="1" algn="just" eaLnBrk="1" hangingPunct="1">
              <a:defRPr/>
            </a:pPr>
            <a:r>
              <a:rPr lang="pt-BR" sz="3600" dirty="0" smtClean="0"/>
              <a:t>Caso 1</a:t>
            </a:r>
          </a:p>
          <a:p>
            <a:pPr lvl="1" algn="just" eaLnBrk="1" hangingPunct="1">
              <a:defRPr/>
            </a:pPr>
            <a:r>
              <a:rPr lang="pt-BR" sz="3600" dirty="0" smtClean="0"/>
              <a:t>Caso 2</a:t>
            </a:r>
          </a:p>
          <a:p>
            <a:pPr lvl="1" algn="just" eaLnBrk="1" hangingPunct="1">
              <a:defRPr/>
            </a:pPr>
            <a:r>
              <a:rPr lang="pt-BR" sz="3600" dirty="0" smtClean="0"/>
              <a:t>Caso 3</a:t>
            </a:r>
            <a:endParaRPr lang="af-ZA" sz="3600" dirty="0" smtClean="0"/>
          </a:p>
          <a:p>
            <a:pPr eaLnBrk="1" hangingPunct="1">
              <a:buFontTx/>
              <a:buNone/>
              <a:defRPr/>
            </a:pPr>
            <a:endParaRPr lang="pt-PT" sz="3600" b="1" dirty="0" smtClean="0">
              <a:latin typeface="+mj-lt"/>
              <a:ea typeface="+mj-ea"/>
              <a:cs typeface="+mj-cs"/>
            </a:endParaRPr>
          </a:p>
          <a:p>
            <a:pPr algn="just" eaLnBrk="1" hangingPunct="1">
              <a:buFontTx/>
              <a:buNone/>
              <a:defRPr/>
            </a:pPr>
            <a:endParaRPr lang="pt-B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af-ZA" dirty="0" smtClean="0"/>
              <a:t>Pontos-chave</a:t>
            </a:r>
            <a:endParaRPr lang="af-Z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defRPr/>
            </a:pPr>
            <a:r>
              <a:rPr lang="af-ZA" sz="3200" dirty="0" smtClean="0"/>
              <a:t>Inicie a avaliação do doente procurando sinais de perigo; se presentes, actue imediatamente.</a:t>
            </a:r>
          </a:p>
          <a:p>
            <a:pPr algn="just" eaLnBrk="1" hangingPunct="1">
              <a:defRPr/>
            </a:pPr>
            <a:r>
              <a:rPr lang="af-ZA" sz="3200" dirty="0" smtClean="0"/>
              <a:t>As possíveis causas de emergências médicas  incluem todas as doenças que possam afectar o doente seronegativo, e também outras causas  diferentes  que só afectam os doentes </a:t>
            </a:r>
            <a:r>
              <a:rPr lang="pt-PT" sz="3200" dirty="0" smtClean="0"/>
              <a:t>HIV+</a:t>
            </a:r>
            <a:r>
              <a:rPr lang="af-ZA" sz="3200" dirty="0" smtClean="0"/>
              <a:t> (IOs, reacções adversas a medicamentos, e outras complicações de HIV).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title" idx="4294967295"/>
          </p:nvPr>
        </p:nvSpPr>
        <p:spPr>
          <a:xfrm>
            <a:off x="838200" y="1981200"/>
            <a:ext cx="7467600" cy="3200400"/>
          </a:xfrm>
        </p:spPr>
        <p:txBody>
          <a:bodyPr/>
          <a:lstStyle/>
          <a:p>
            <a:pPr eaLnBrk="1" hangingPunct="1"/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Princípios Gerais dos Cuidados do Paciente HIV+ com Complicações </a:t>
            </a: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Cuidados do Doente HIV + com Complicações </a:t>
            </a:r>
          </a:p>
        </p:txBody>
      </p:sp>
      <p:sp>
        <p:nvSpPr>
          <p:cNvPr id="9219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</a:pPr>
            <a:r>
              <a:rPr lang="pt-PT" sz="3200" dirty="0" smtClean="0"/>
              <a:t>Em geral, os princípios básicos da atenção médica ao doente grave seronegativo são também relevantes ao doente grave HIV+.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3200" dirty="0" smtClean="0"/>
              <a:t>Entretanto, existem alguns princípios  específicos para atenção ao doente seropositivo.</a:t>
            </a:r>
          </a:p>
          <a:p>
            <a:pPr eaLnBrk="1" hangingPunct="1">
              <a:buNone/>
            </a:pPr>
            <a:endParaRPr lang="pt-PT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Princípios de Aten</a:t>
            </a:r>
            <a:r>
              <a:rPr lang="en-US" dirty="0" smtClean="0"/>
              <a:t>ç</a:t>
            </a:r>
            <a:r>
              <a:rPr lang="pt-PT" dirty="0" smtClean="0"/>
              <a:t>ão ao Doente HIV+ com Sinais de Perigo (1)</a:t>
            </a:r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70000"/>
              </a:lnSpc>
              <a:buFontTx/>
              <a:buNone/>
            </a:pPr>
            <a:r>
              <a:rPr lang="pt-PT" sz="3200" b="1" dirty="0" smtClean="0"/>
              <a:t>1. Não discriminação: </a:t>
            </a:r>
            <a:r>
              <a:rPr lang="pt-PT" sz="3200" dirty="0" smtClean="0"/>
              <a:t>Condições tratáveis ou curáveis devem ser consideradas da mesma maneira que no doente </a:t>
            </a:r>
            <a:r>
              <a:rPr lang="pt-PT" sz="3200" dirty="0" err="1" smtClean="0"/>
              <a:t>HIV-</a:t>
            </a:r>
            <a:r>
              <a:rPr lang="pt-PT" sz="3200" dirty="0" smtClean="0"/>
              <a:t>.</a:t>
            </a:r>
          </a:p>
          <a:p>
            <a:pPr algn="just" eaLnBrk="1" hangingPunct="1">
              <a:lnSpc>
                <a:spcPct val="170000"/>
              </a:lnSpc>
              <a:buFontTx/>
              <a:buNone/>
            </a:pPr>
            <a:r>
              <a:rPr lang="pt-PT" sz="3200" b="1" dirty="0" smtClean="0"/>
              <a:t>2.  Respeito </a:t>
            </a:r>
            <a:r>
              <a:rPr lang="pt-PT" sz="3200" dirty="0" smtClean="0"/>
              <a:t>pela </a:t>
            </a:r>
            <a:r>
              <a:rPr lang="pt-PT" sz="3200" b="1" dirty="0" smtClean="0"/>
              <a:t>confidencialidade.</a:t>
            </a:r>
          </a:p>
          <a:p>
            <a:pPr algn="just" eaLnBrk="1" hangingPunct="1">
              <a:lnSpc>
                <a:spcPct val="170000"/>
              </a:lnSpc>
              <a:buFontTx/>
              <a:buNone/>
            </a:pPr>
            <a:r>
              <a:rPr lang="pt-PT" sz="3200" b="1" dirty="0" smtClean="0"/>
              <a:t>3</a:t>
            </a:r>
            <a:r>
              <a:rPr lang="pt-PT" sz="3200" dirty="0" smtClean="0"/>
              <a:t>. </a:t>
            </a:r>
            <a:r>
              <a:rPr lang="pt-PT" sz="3200" b="1" dirty="0" smtClean="0"/>
              <a:t>Continuar com </a:t>
            </a:r>
            <a:r>
              <a:rPr lang="pt-PT" sz="3200" dirty="0" smtClean="0"/>
              <a:t>o regime terapêutico do </a:t>
            </a:r>
            <a:r>
              <a:rPr lang="pt-PT" sz="3200" b="1" dirty="0" smtClean="0"/>
              <a:t>tratamento anti-retroviral</a:t>
            </a:r>
            <a:r>
              <a:rPr lang="pt-PT" sz="3200" dirty="0" smtClean="0"/>
              <a:t>, a não ser que exista uma razão muito forte para suspendê-lo ou modificá-lo. 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Princípios de Atenção ao Doente HIV+ com Sinais de Perigo (2)</a:t>
            </a:r>
            <a:endParaRPr lang="en-U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b="1" dirty="0" smtClean="0"/>
              <a:t>4</a:t>
            </a:r>
            <a:r>
              <a:rPr lang="pt-PT" sz="2400" b="1" dirty="0" smtClean="0"/>
              <a:t>. </a:t>
            </a:r>
            <a:r>
              <a:rPr lang="pt-PT" b="1" dirty="0" smtClean="0"/>
              <a:t>Continuar </a:t>
            </a:r>
            <a:r>
              <a:rPr lang="pt-PT" dirty="0" smtClean="0"/>
              <a:t>com o regime de </a:t>
            </a:r>
            <a:r>
              <a:rPr lang="pt-PT" b="1" dirty="0" smtClean="0"/>
              <a:t>tratamento para a TB </a:t>
            </a:r>
            <a:r>
              <a:rPr lang="pt-PT" dirty="0" smtClean="0"/>
              <a:t>do doente, a não ser que exista uma razão muito forte para suspendê-lo ou modificá-lo.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b="1" dirty="0" smtClean="0"/>
              <a:t>5</a:t>
            </a:r>
            <a:r>
              <a:rPr lang="pt-PT" dirty="0" smtClean="0"/>
              <a:t>. </a:t>
            </a:r>
            <a:r>
              <a:rPr lang="pt-BR" dirty="0" smtClean="0"/>
              <a:t>No doente HIV+, o mesmo sinal ou sintoma pode ter causas múltiplas. É preciso sempre fazer uma </a:t>
            </a:r>
            <a:r>
              <a:rPr lang="pt-BR" b="1" dirty="0" smtClean="0"/>
              <a:t>avaliação completa</a:t>
            </a:r>
            <a:r>
              <a:rPr lang="pt-BR" dirty="0" smtClean="0"/>
              <a:t>, tendo em conta os problemas que só </a:t>
            </a:r>
            <a:r>
              <a:rPr lang="pt-BR" dirty="0" err="1" smtClean="0"/>
              <a:t>afectam</a:t>
            </a:r>
            <a:r>
              <a:rPr lang="pt-BR" dirty="0" smtClean="0"/>
              <a:t> o doente </a:t>
            </a:r>
            <a:r>
              <a:rPr lang="pt-PT" dirty="0" smtClean="0"/>
              <a:t>HIV+ </a:t>
            </a:r>
            <a:r>
              <a:rPr lang="pt-BR" dirty="0" smtClean="0"/>
              <a:t> (SIR, falência terapêutica, IOs, etc), além das doenças comuns.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Princípios de Atenção ao Doente HIV+ com Sinais de Perigo (3)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70000"/>
              </a:lnSpc>
              <a:buFontTx/>
              <a:buNone/>
            </a:pPr>
            <a:r>
              <a:rPr lang="pt-PT" b="1" dirty="0" smtClean="0"/>
              <a:t>6. </a:t>
            </a:r>
            <a:r>
              <a:rPr lang="pt-PT" sz="3200" b="1" dirty="0" smtClean="0"/>
              <a:t>Dieta adequada </a:t>
            </a:r>
            <a:r>
              <a:rPr lang="pt-PT" sz="3200" dirty="0" smtClean="0"/>
              <a:t>(se é HIV+, precisa de mais calorias).</a:t>
            </a:r>
          </a:p>
          <a:p>
            <a:pPr algn="just" eaLnBrk="1" hangingPunct="1">
              <a:lnSpc>
                <a:spcPct val="170000"/>
              </a:lnSpc>
              <a:buFontTx/>
              <a:buNone/>
            </a:pPr>
            <a:r>
              <a:rPr lang="pt-PT" sz="3200" b="1" dirty="0" smtClean="0"/>
              <a:t>7. </a:t>
            </a:r>
            <a:r>
              <a:rPr lang="pt-PT" sz="3200" dirty="0" smtClean="0"/>
              <a:t>Medidas de prevenção da transmissão de TB e outras doenças (</a:t>
            </a:r>
            <a:r>
              <a:rPr lang="pt-PT" sz="3200" b="1" dirty="0" smtClean="0"/>
              <a:t>biossegurança</a:t>
            </a:r>
            <a:r>
              <a:rPr lang="pt-PT" sz="3200" dirty="0" smtClean="0"/>
              <a:t>).</a:t>
            </a:r>
          </a:p>
          <a:p>
            <a:pPr algn="just" eaLnBrk="1" hangingPunct="1">
              <a:lnSpc>
                <a:spcPct val="170000"/>
              </a:lnSpc>
              <a:buFontTx/>
              <a:buNone/>
            </a:pPr>
            <a:r>
              <a:rPr lang="pt-BR" sz="3200" b="1" dirty="0" smtClean="0"/>
              <a:t>8. </a:t>
            </a:r>
            <a:r>
              <a:rPr lang="pt-PT" sz="3200" dirty="0" smtClean="0"/>
              <a:t>Quando é dada alta a um doente HIV+, garantir  com a família ou com o confidente que se prossiga com o </a:t>
            </a:r>
            <a:r>
              <a:rPr lang="pt-PT" sz="3200" b="1" dirty="0" smtClean="0"/>
              <a:t>seguimento médico indicado</a:t>
            </a:r>
            <a:r>
              <a:rPr lang="pt-PT" sz="3200" dirty="0" smtClean="0"/>
              <a:t> e o levantamento de medicamentos.</a:t>
            </a:r>
            <a:r>
              <a:rPr lang="pt-BR" sz="3200" dirty="0" smtClean="0"/>
              <a:t> </a:t>
            </a:r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Uso dos Algoritmos para a Identificação de Sinais de Perigo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6.0&quot;&gt;&lt;object type=&quot;1&quot; unique_id=&quot;10001&quot;&gt;&lt;object type=&quot;8&quot; unique_id=&quot;10218&quot;&gt;&lt;/object&gt;&lt;object type=&quot;2&quot; unique_id=&quot;10219&quot;&gt;&lt;object type=&quot;3&quot; unique_id=&quot;10220&quot;&gt;&lt;property id=&quot;20148&quot; value=&quot;5&quot;/&gt;&lt;property id=&quot;20300&quot; value=&quot;Slide 1 - &amp;quot;Unidade 2.3&amp;#x0D;&amp;#x0A;&amp;#x0D;&amp;#x0A;Emergências: Doentes HIV+ com Sinais de Perigo&amp;quot;&quot;/&gt;&lt;property id=&quot;20307&quot; value=&quot;256&quot;/&gt;&lt;/object&gt;&lt;object type=&quot;3&quot; unique_id=&quot;10221&quot;&gt;&lt;property id=&quot;20148&quot; value=&quot;5&quot;/&gt;&lt;property id=&quot;20300&quot; value=&quot;Slide 2 - &amp;quot;Introdução&amp;quot;&quot;/&gt;&lt;property id=&quot;20307&quot; value=&quot;372&quot;/&gt;&lt;/object&gt;&lt;object type=&quot;3&quot; unique_id=&quot;10222&quot;&gt;&lt;property id=&quot;20148&quot; value=&quot;5&quot;/&gt;&lt;property id=&quot;20300&quot; value=&quot;Slide 3 - &amp;quot;Objectivos de Aprendizagem&amp;quot;&quot;/&gt;&lt;property id=&quot;20307&quot; value=&quot;257&quot;/&gt;&lt;/object&gt;&lt;object type=&quot;3&quot; unique_id=&quot;10223&quot;&gt;&lt;property id=&quot;20148&quot; value=&quot;5&quot;/&gt;&lt;property id=&quot;20300&quot; value=&quot;Slide 4 - &amp;quot;&amp;#x0D;&amp;#x0A;Princípios Gerais dos Cuidados do Paciente HIV+ com Complicações &amp;quot;&quot;/&gt;&lt;property id=&quot;20307&quot; value=&quot;359&quot;/&gt;&lt;/object&gt;&lt;object type=&quot;3&quot; unique_id=&quot;10224&quot;&gt;&lt;property id=&quot;20148&quot; value=&quot;5&quot;/&gt;&lt;property id=&quot;20300&quot; value=&quot;Slide 5 - &amp;quot;Cuidados do Doente HIV + com Complicações &amp;quot;&quot;/&gt;&lt;property id=&quot;20307&quot; value=&quot;369&quot;/&gt;&lt;/object&gt;&lt;object type=&quot;3&quot; unique_id=&quot;10225&quot;&gt;&lt;property id=&quot;20148&quot; value=&quot;5&quot;/&gt;&lt;property id=&quot;20300&quot; value=&quot;Slide 6 - &amp;quot;Princípios de Atenção ao Doente HIV+ com Sinais de Perigo (1)&amp;quot;&quot;/&gt;&lt;property id=&quot;20307&quot; value=&quot;335&quot;/&gt;&lt;/object&gt;&lt;object type=&quot;3&quot; unique_id=&quot;10226&quot;&gt;&lt;property id=&quot;20148&quot; value=&quot;5&quot;/&gt;&lt;property id=&quot;20300&quot; value=&quot;Slide 7 - &amp;quot;Princípios de Atenção ao Doente HIV+ com Sinais de Perigo (2)&amp;quot;&quot;/&gt;&lt;property id=&quot;20307&quot; value=&quot;336&quot;/&gt;&lt;/object&gt;&lt;object type=&quot;3&quot; unique_id=&quot;10227&quot;&gt;&lt;property id=&quot;20148&quot; value=&quot;5&quot;/&gt;&lt;property id=&quot;20300&quot; value=&quot;Slide 8 - &amp;quot;Princípios de Atenção ao Doente HIV+ com Sinais de Perigo (3)&amp;quot;&quot;/&gt;&lt;property id=&quot;20307&quot; value=&quot;370&quot;/&gt;&lt;/object&gt;&lt;object type=&quot;3&quot; unique_id=&quot;10228&quot;&gt;&lt;property id=&quot;20148&quot; value=&quot;5&quot;/&gt;&lt;property id=&quot;20300&quot; value=&quot;Slide 9 - &amp;quot;Uso dos Algoritmos para a Identificação de Sinais de Perigo&amp;quot;&quot;/&gt;&lt;property id=&quot;20307&quot; value=&quot;377&quot;/&gt;&lt;/object&gt;&lt;object type=&quot;3&quot; unique_id=&quot;10229&quot;&gt;&lt;property id=&quot;20148&quot; value=&quot;5&quot;/&gt;&lt;property id=&quot;20300&quot; value=&quot;Slide 10 - &amp;quot;Sinais de Perigo nos Algoritmos&amp;quot;&quot;/&gt;&lt;property id=&quot;20307&quot; value=&quot;362&quot;/&gt;&lt;/object&gt;&lt;object type=&quot;3&quot; unique_id=&quot;10230&quot;&gt;&lt;property id=&quot;20148&quot; value=&quot;5&quot;/&gt;&lt;property id=&quot;20300&quot; value=&quot;Slide 11 - &amp;quot;Identificação e Gestão dos Sinais de Perigo no Doente HIV+:  Princípios Gerais e &amp;#x0D;&amp;#x0A;Considerações Específicas para o&quot;/&gt;&lt;property id=&quot;20307&quot; value=&quot;389&quot;/&gt;&lt;/object&gt;&lt;object type=&quot;3&quot; unique_id=&quot;10231&quot;&gt;&lt;property id=&quot;20148&quot; value=&quot;5&quot;/&gt;&lt;property id=&quot;20300&quot; value=&quot;Slide 12 - &amp;quot;&amp;#x0D;&amp;#x0A;1. Sinais de Perigo:&amp;#x0D;&amp;#x0A; Gerais e Constitucionais (1)&amp;#x0D;&amp;#x0A;&amp;quot;&quot;/&gt;&lt;property id=&quot;20307&quot; value=&quot;385&quot;/&gt;&lt;/object&gt;&lt;object type=&quot;3&quot; unique_id=&quot;10232&quot;&gt;&lt;property id=&quot;20148&quot; value=&quot;5&quot;/&gt;&lt;property id=&quot;20300&quot; value=&quot;Slide 13 - &amp;quot;1. Sinais de Perigo:&amp;#x0D;&amp;#x0A; Gerais e Constitucionais (2)&amp;quot;&quot;/&gt;&lt;property id=&quot;20307&quot; value=&quot;390&quot;/&gt;&lt;/object&gt;&lt;object type=&quot;3&quot; unique_id=&quot;10233&quot;&gt;&lt;property id=&quot;20148&quot; value=&quot;5&quot;/&gt;&lt;property id=&quot;20300&quot; value=&quot;Slide 14 - &amp;quot;1. Sinais de Perigo:&amp;#x0D;&amp;#x0A; Gerais e Constitucionais (3)&amp;quot;&quot;/&gt;&lt;property id=&quot;20307&quot; value=&quot;380&quot;/&gt;&lt;/object&gt;&lt;object type=&quot;3&quot; unique_id=&quot;10234&quot;&gt;&lt;property id=&quot;20148&quot; value=&quot;5&quot;/&gt;&lt;property id=&quot;20300&quot; value=&quot;Slide 15 - &amp;quot;&amp;#x0D;&amp;#x0A;1. Sinais de Perigo:&amp;#x0D;&amp;#x0A; Gerais e Constitucionais (4) &amp;#x0D;&amp;#x0A;&amp;quot;&quot;/&gt;&lt;property id=&quot;20307&quot; value=&quot;388&quot;/&gt;&lt;/object&gt;&lt;object type=&quot;3&quot; unique_id=&quot;10235&quot;&gt;&lt;property id=&quot;20148&quot; value=&quot;5&quot;/&gt;&lt;property id=&quot;20300&quot; value=&quot;Slide 16 - &amp;quot;&amp;#x0D;&amp;#x0A;1. Sinais de Perigo:&amp;#x0D;&amp;#x0A; Gerais e Constitucionais (5) &amp;#x0D;&amp;#x0A;&amp;quot;&quot;/&gt;&lt;property id=&quot;20307&quot; value=&quot;392&quot;/&gt;&lt;/object&gt;&lt;object type=&quot;3&quot; unique_id=&quot;10236&quot;&gt;&lt;property id=&quot;20148&quot; value=&quot;5&quot;/&gt;&lt;property id=&quot;20300&quot; value=&quot;Slide 17 - &amp;quot;2. Sinais de Perigo:&amp;#x0D;&amp;#x0A; Cardio-Respiratórios (1)&amp;quot;&quot;/&gt;&lt;property id=&quot;20307&quot; value=&quot;378&quot;/&gt;&lt;/object&gt;&lt;object type=&quot;3&quot; unique_id=&quot;10237&quot;&gt;&lt;property id=&quot;20148&quot; value=&quot;5&quot;/&gt;&lt;property id=&quot;20300&quot; value=&quot;Slide 18 - &amp;quot;2. Sinais de Perigo:&amp;#x0D;&amp;#x0A;Cardio-Respiratórios (2)&amp;quot;&quot;/&gt;&lt;property id=&quot;20307&quot; value=&quot;383&quot;/&gt;&lt;/object&gt;&lt;object type=&quot;3&quot; unique_id=&quot;10238&quot;&gt;&lt;property id=&quot;20148&quot; value=&quot;5&quot;/&gt;&lt;property id=&quot;20300&quot; value=&quot;Slide 19 - &amp;quot;3. Sinais de Perigo: Neurológicos(1)&amp;quot;&quot;/&gt;&lt;property id=&quot;20307&quot; value=&quot;384&quot;/&gt;&lt;/object&gt;&lt;object type=&quot;3&quot; unique_id=&quot;10239&quot;&gt;&lt;property id=&quot;20148&quot; value=&quot;5&quot;/&gt;&lt;property id=&quot;20300&quot; value=&quot;Slide 20 - &amp;quot;3. Sinais de Perigo:Neurológicos(2)&amp;quot;&quot;/&gt;&lt;property id=&quot;20307&quot; value=&quot;349&quot;/&gt;&lt;/object&gt;&lt;object type=&quot;3&quot; unique_id=&quot;10240&quot;&gt;&lt;property id=&quot;20148&quot; value=&quot;5&quot;/&gt;&lt;property id=&quot;20300&quot; value=&quot;Slide 21 - &amp;quot;4. Sinais de Perigo:  Boca ou Esófago&amp;quot;&quot;/&gt;&lt;property id=&quot;20307&quot; value=&quot;341&quot;/&gt;&lt;/object&gt;&lt;object type=&quot;3&quot; unique_id=&quot;10241&quot;&gt;&lt;property id=&quot;20148&quot; value=&quot;5&quot;/&gt;&lt;property id=&quot;20300&quot; value=&quot;Slide 22 - &amp;quot;&amp;#x0D;&amp;#x0A;5. Sinais de Perigo: Gastrointestinais&amp;#x0D;&amp;#x0A; e Genito-urinários (1)&amp;#x0D;&amp;#x0A;&amp;quot;&quot;/&gt;&lt;property id=&quot;20307&quot; value=&quot;371&quot;/&gt;&lt;/object&gt;&lt;object type=&quot;3&quot; unique_id=&quot;10242&quot;&gt;&lt;property id=&quot;20148&quot; value=&quot;5&quot;/&gt;&lt;property id=&quot;20300&quot; value=&quot;Slide 23 - &amp;quot;&amp;#x0D;&amp;#x0A;5. Sinais de Perigo:&amp;#x0D;&amp;#x0A;Gastrointestinais e Genito-urinários (2)&amp;#x0D;&amp;#x0A;&amp;quot;&quot;/&gt;&lt;property id=&quot;20307&quot; value=&quot;386&quot;/&gt;&lt;/object&gt;&lt;object type=&quot;3&quot; unique_id=&quot;10243&quot;&gt;&lt;property id=&quot;20148&quot; value=&quot;5&quot;/&gt;&lt;property id=&quot;20300&quot; value=&quot;Slide 24 - &amp;quot;&amp;#x0D;&amp;#x0A;5. Sinais de Perigo:&amp;#x0D;&amp;#x0A;Gastrointestinais e Genito-urinários (3)&amp;#x0D;&amp;#x0A;&amp;quot;&quot;/&gt;&lt;property id=&quot;20307&quot; value=&quot;391&quot;/&gt;&lt;/object&gt;&lt;object type=&quot;3&quot; unique_id=&quot;10244&quot;&gt;&lt;property id=&quot;20148&quot; value=&quot;5&quot;/&gt;&lt;property id=&quot;20300&quot; value=&quot;Slide 25 - &amp;quot;&amp;#x0D;&amp;#x0A;6. Sinais de Perigo: Dermatológicos &amp;#x0D;&amp;#x0A;&amp;quot;&quot;/&gt;&lt;property id=&quot;20307&quot; value=&quot;368&quot;/&gt;&lt;/object&gt;&lt;object type=&quot;3&quot; unique_id=&quot;10245&quot;&gt;&lt;property id=&quot;20148&quot; value=&quot;5&quot;/&gt;&lt;property id=&quot;20300&quot; value=&quot;Slide 26 - &amp;quot;&amp;#x0D;&amp;#x0A;7. Sinais de Perigo: em Linfonodos &amp;#x0D;&amp;#x0A;&amp;quot;&quot;/&gt;&lt;property id=&quot;20307&quot; value=&quot;387&quot;/&gt;&lt;/object&gt;&lt;object type=&quot;3&quot; unique_id=&quot;10246&quot;&gt;&lt;property id=&quot;20148&quot; value=&quot;5&quot;/&gt;&lt;property id=&quot;20300&quot; value=&quot;Slide 27 - &amp;quot;8. Sinais de Perigo: Hematológicos&amp;quot;&quot;/&gt;&lt;property id=&quot;20307&quot; value=&quot;348&quot;/&gt;&lt;/object&gt;&lt;object type=&quot;3&quot; unique_id=&quot;10247&quot;&gt;&lt;property id=&quot;20148&quot; value=&quot;5&quot;/&gt;&lt;property id=&quot;20300&quot; value=&quot;Slide 28 - &amp;quot;9. Sinais de Perigo Relacionados com Malária Grave em Doentes HIV +&amp;quot;&quot;/&gt;&lt;property id=&quot;20307&quot; value=&quot;365&quot;/&gt;&lt;/object&gt;&lt;object type=&quot;3&quot; unique_id=&quot;10248&quot;&gt;&lt;property id=&quot;20148&quot; value=&quot;5&quot;/&gt;&lt;property id=&quot;20300&quot; value=&quot;Slide 29 - &amp;quot;10. Sinais de Perigo na Mulher Grávida e HIV+&amp;quot;&quot;/&gt;&lt;property id=&quot;20307&quot; value=&quot;366&quot;/&gt;&lt;/object&gt;&lt;object type=&quot;3&quot; unique_id=&quot;10249&quot;&gt;&lt;property id=&quot;20148&quot; value=&quot;5&quot;/&gt;&lt;property id=&quot;20300&quot; value=&quot;Slide 30 - &amp;quot;Actividade: Sinais de Perigo &amp;quot;&quot;/&gt;&lt;property id=&quot;20307&quot; value=&quot;363&quot;/&gt;&lt;/object&gt;&lt;object type=&quot;3&quot; unique_id=&quot;10250&quot;&gt;&lt;property id=&quot;20148&quot; value=&quot;5&quot;/&gt;&lt;property id=&quot;20300&quot; value=&quot;Slide 31 - &amp;quot;Considerações&amp;quot;&quot;/&gt;&lt;property id=&quot;20307&quot; value=&quot;367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7491</TotalTime>
  <Words>1719</Words>
  <Application>Microsoft Office PowerPoint</Application>
  <PresentationFormat>On-screen Show (4:3)</PresentationFormat>
  <Paragraphs>220</Paragraphs>
  <Slides>31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TBOI Landscape Draft</vt:lpstr>
      <vt:lpstr>1_TBOI Landscape Draft</vt:lpstr>
      <vt:lpstr>Unidade 2.3  Emergências: Doentes HIV+ com Sinais de Perigo</vt:lpstr>
      <vt:lpstr>Introdução</vt:lpstr>
      <vt:lpstr>Objectivos de Aprendizagem</vt:lpstr>
      <vt:lpstr> Princípios Gerais dos Cuidados do Paciente HIV+ com Complicações </vt:lpstr>
      <vt:lpstr>Cuidados do Doente HIV + com Complicações </vt:lpstr>
      <vt:lpstr>Princípios de Atenção ao Doente HIV+ com Sinais de Perigo (1)</vt:lpstr>
      <vt:lpstr>Princípios de Atenção ao Doente HIV+ com Sinais de Perigo (2)</vt:lpstr>
      <vt:lpstr>Princípios de Atenção ao Doente HIV+ com Sinais de Perigo (3)</vt:lpstr>
      <vt:lpstr>Uso dos Algoritmos para a Identificação de Sinais de Perigo</vt:lpstr>
      <vt:lpstr>Sinais de Perigo nos Algoritmos</vt:lpstr>
      <vt:lpstr>Identificação e Gestão dos Sinais de Perigo no Doente HIV+:  Princípios Gerais e  Considerações Específicas para o  Doente com SIDA </vt:lpstr>
      <vt:lpstr> 1. Sinais de Perigo:  Gerais e Constitucionais (1) </vt:lpstr>
      <vt:lpstr>1. Sinais de Perigo:  Gerais e Constitucionais (2)</vt:lpstr>
      <vt:lpstr>1. Sinais de Perigo:  Gerais e Constitucionais (3)</vt:lpstr>
      <vt:lpstr> 1. Sinais de Perigo:  Gerais e Constitucionais (4)  </vt:lpstr>
      <vt:lpstr> 1. Sinais de Perigo:  Gerais e Constitucionais (5)  </vt:lpstr>
      <vt:lpstr>2. Sinais de Perigo:  Cardio-Respiratórios (1)</vt:lpstr>
      <vt:lpstr>2. Sinais de Perigo: Cardio-Respiratórios (2)</vt:lpstr>
      <vt:lpstr>3. Sinais de Perigo: Neurológicos(1)</vt:lpstr>
      <vt:lpstr>3. Sinais de Perigo:Neurológicos(2)</vt:lpstr>
      <vt:lpstr>4. Sinais de Perigo:  Boca ou Esófago</vt:lpstr>
      <vt:lpstr> 5. Sinais de Perigo: Gastrointestinais  e Genito-urinários (1) </vt:lpstr>
      <vt:lpstr> 5. Sinais de Perigo: Gastrointestinais e Genito-urinários (2) </vt:lpstr>
      <vt:lpstr> 5. Sinais de Perigo: Gastrointestinais e Genito-urinários (3) </vt:lpstr>
      <vt:lpstr> 6. Sinais de Perigo: Dermatológicos  </vt:lpstr>
      <vt:lpstr> 7. Sinais de Perigo: em Linfonodos  </vt:lpstr>
      <vt:lpstr>8. Sinais de Perigo: Hematológicos</vt:lpstr>
      <vt:lpstr>9. Sinais de Perigo Relacionados com Malária Grave em Doentes HIV +</vt:lpstr>
      <vt:lpstr>10. Sinais de Perigo na Mulher Grávida e HIV+</vt:lpstr>
      <vt:lpstr>Actividade: Sinais de Perigo 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4</dc:title>
  <dc:creator>Pilar Martinez</dc:creator>
  <cp:lastModifiedBy>pilarm</cp:lastModifiedBy>
  <cp:revision>755</cp:revision>
  <dcterms:created xsi:type="dcterms:W3CDTF">2007-08-21T13:52:04Z</dcterms:created>
  <dcterms:modified xsi:type="dcterms:W3CDTF">2013-02-20T19:16:35Z</dcterms:modified>
</cp:coreProperties>
</file>