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  <p:sldMasterId id="2147483692" r:id="rId2"/>
  </p:sldMasterIdLst>
  <p:notesMasterIdLst>
    <p:notesMasterId r:id="rId22"/>
  </p:notesMasterIdLst>
  <p:handoutMasterIdLst>
    <p:handoutMasterId r:id="rId23"/>
  </p:handoutMasterIdLst>
  <p:sldIdLst>
    <p:sldId id="256" r:id="rId3"/>
    <p:sldId id="378" r:id="rId4"/>
    <p:sldId id="257" r:id="rId5"/>
    <p:sldId id="334" r:id="rId6"/>
    <p:sldId id="388" r:id="rId7"/>
    <p:sldId id="394" r:id="rId8"/>
    <p:sldId id="398" r:id="rId9"/>
    <p:sldId id="381" r:id="rId10"/>
    <p:sldId id="389" r:id="rId11"/>
    <p:sldId id="375" r:id="rId12"/>
    <p:sldId id="357" r:id="rId13"/>
    <p:sldId id="360" r:id="rId14"/>
    <p:sldId id="362" r:id="rId15"/>
    <p:sldId id="374" r:id="rId16"/>
    <p:sldId id="369" r:id="rId17"/>
    <p:sldId id="370" r:id="rId18"/>
    <p:sldId id="384" r:id="rId19"/>
    <p:sldId id="396" r:id="rId20"/>
    <p:sldId id="385" r:id="rId21"/>
  </p:sldIdLst>
  <p:sldSz cx="9144000" cy="6858000" type="screen4x3"/>
  <p:notesSz cx="7010400" cy="9296400"/>
  <p:custDataLst>
    <p:tags r:id="rId24"/>
  </p:custData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7559" autoAdjust="0"/>
    <p:restoredTop sz="80167" autoAdjust="0"/>
  </p:normalViewPr>
  <p:slideViewPr>
    <p:cSldViewPr>
      <p:cViewPr>
        <p:scale>
          <a:sx n="60" d="100"/>
          <a:sy n="60" d="100"/>
        </p:scale>
        <p:origin x="-157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1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-1906" y="-101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0A2A4C5A-40D1-4A9D-BA60-A852AD44399F}" type="datetimeFigureOut">
              <a:rPr lang="pt-PT"/>
              <a:pPr>
                <a:defRPr/>
              </a:pPr>
              <a:t>20-02-2013</a:t>
            </a:fld>
            <a:endParaRPr lang="pt-PT"/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28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onstantia" pitchFamily="18" charset="0"/>
                <a:cs typeface="+mn-cs"/>
              </a:defRPr>
            </a:lvl1pPr>
          </a:lstStyle>
          <a:p>
            <a:pPr>
              <a:defRPr/>
            </a:pPr>
            <a:fld id="{2625659A-C2C4-4B67-A7CD-A878C8335E3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FB9CB838-659A-4FED-A7A7-E7BE549F99E9}" type="datetimeFigureOut">
              <a:rPr lang="es-ES"/>
              <a:pPr>
                <a:defRPr/>
              </a:pPr>
              <a:t>20/02/2013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x-none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E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12BAD9E3-19F0-4645-BD05-1F2AC4FE1A7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neva" pitchFamily="9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3CB8265-D7B6-4D86-B4C9-3ECFB229E402}" type="slidenum">
              <a:rPr lang="es-ES" smtClean="0"/>
              <a:pPr>
                <a:defRPr/>
              </a:pPr>
              <a:t>1</a:t>
            </a:fld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2D03482E-7E30-4926-ADC8-2217E263ABB9}" type="slidenum">
              <a:rPr lang="es-ES" smtClean="0"/>
              <a:pPr>
                <a:defRPr/>
              </a:pPr>
              <a:t>10</a:t>
            </a:fld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lvl="1"/>
            <a:r>
              <a:rPr lang="pt-PT" b="1" smtClean="0">
                <a:latin typeface="Geneva"/>
              </a:rPr>
              <a:t>Instruções para o docente:</a:t>
            </a:r>
          </a:p>
          <a:p>
            <a:pPr marL="0" lvl="1">
              <a:buFontTx/>
              <a:buChar char="•"/>
            </a:pPr>
            <a:r>
              <a:rPr lang="pt-PT" smtClean="0">
                <a:latin typeface="Geneva"/>
              </a:rPr>
              <a:t>Peça a um formando para ler o conceito em voz alta para o resto da turma.</a:t>
            </a: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570AC12-5BD3-4D07-A468-F9900FFF86F7}" type="slidenum">
              <a:rPr lang="es-ES" smtClean="0"/>
              <a:pPr>
                <a:defRPr/>
              </a:pPr>
              <a:t>11</a:t>
            </a:fld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8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lvl="1"/>
            <a:r>
              <a:rPr lang="pt-PT" b="1" smtClean="0">
                <a:latin typeface="Geneva"/>
              </a:rPr>
              <a:t>Instruções para o docente:</a:t>
            </a:r>
          </a:p>
          <a:p>
            <a:pPr marL="0" lvl="1">
              <a:buFontTx/>
              <a:buChar char="•"/>
            </a:pPr>
            <a:r>
              <a:rPr lang="pt-PT" smtClean="0">
                <a:latin typeface="Geneva"/>
              </a:rPr>
              <a:t>Peça a um formando para ler o conceito em voz alta para o resto da turma.</a:t>
            </a:r>
          </a:p>
          <a:p>
            <a:endParaRPr lang="pt-PT" smtClean="0">
              <a:latin typeface="Geneva"/>
            </a:endParaRPr>
          </a:p>
        </p:txBody>
      </p:sp>
      <p:sp>
        <p:nvSpPr>
          <p:cNvPr id="368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5238BCF-C10D-4222-AA28-884F8FBF9F39}" type="slidenum">
              <a:rPr lang="es-ES" smtClean="0"/>
              <a:pPr>
                <a:defRPr/>
              </a:pPr>
              <a:t>12</a:t>
            </a:fld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0" lvl="1"/>
            <a:r>
              <a:rPr lang="pt-PT" b="1" smtClean="0">
                <a:latin typeface="Geneva"/>
              </a:rPr>
              <a:t>Instruções para o docente:</a:t>
            </a:r>
          </a:p>
          <a:p>
            <a:pPr marL="0" lvl="1">
              <a:buFontTx/>
              <a:buChar char="•"/>
            </a:pPr>
            <a:r>
              <a:rPr lang="pt-PT" smtClean="0">
                <a:latin typeface="Geneva"/>
              </a:rPr>
              <a:t>Peça a um formando para ler o conceito em voz alta para o resto da turma.</a:t>
            </a:r>
          </a:p>
          <a:p>
            <a:endParaRPr lang="pt-PT" sz="2900" b="1" smtClean="0">
              <a:latin typeface="Geneva"/>
            </a:endParaRPr>
          </a:p>
        </p:txBody>
      </p:sp>
      <p:sp>
        <p:nvSpPr>
          <p:cNvPr id="378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5E1A7D9-AEC3-4975-99E1-C45C3949F30A}" type="slidenum">
              <a:rPr lang="es-ES" smtClean="0"/>
              <a:pPr>
                <a:defRPr/>
              </a:pPr>
              <a:t>13</a:t>
            </a:fld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z="2900" b="1" smtClean="0">
              <a:latin typeface="Geneva"/>
            </a:endParaRPr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52F5D0B-AB0B-41D6-B4AE-E89A2ADA0832}" type="slidenum">
              <a:rPr lang="es-ES" smtClean="0"/>
              <a:pPr>
                <a:defRPr/>
              </a:pPr>
              <a:t>14</a:t>
            </a:fld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B31BE50F-5E90-49FF-90E7-6A98E4CF87F7}" type="slidenum">
              <a:rPr lang="es-ES" smtClean="0"/>
              <a:pPr>
                <a:defRPr/>
              </a:pPr>
              <a:t>15</a:t>
            </a:fld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b="1" smtClean="0">
              <a:latin typeface="Geneva"/>
            </a:endParaRPr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FA6B652-036F-49DE-BE53-96FD34153B38}" type="slidenum">
              <a:rPr lang="es-ES" smtClean="0"/>
              <a:pPr>
                <a:defRPr/>
              </a:pPr>
              <a:t>16</a:t>
            </a:fld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PT" smtClean="0">
                <a:latin typeface="Geneva"/>
              </a:rPr>
              <a:t>Peça aos formandos para consultarem a folha de exercício da unidade 2.4 “Qual é o Estadio?” do Caderno de Exercícios</a:t>
            </a:r>
          </a:p>
          <a:p>
            <a:pPr>
              <a:buFontTx/>
              <a:buChar char="•"/>
            </a:pPr>
            <a:r>
              <a:rPr lang="pt-PT" smtClean="0">
                <a:latin typeface="Geneva"/>
              </a:rPr>
              <a:t>Consultar as instruções na Folha de Exercício a seguir para realizar a actividade.</a:t>
            </a:r>
            <a:endParaRPr lang="en-US" smtClean="0">
              <a:latin typeface="Geneva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FC905E62-7978-4399-8C87-24CA7F8A82CD}" type="slidenum">
              <a:rPr lang="es-ES" smtClean="0"/>
              <a:pPr>
                <a:defRPr/>
              </a:pPr>
              <a:t>17</a:t>
            </a:fld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dirty="0" smtClean="0">
                <a:latin typeface="Geneva"/>
              </a:rPr>
              <a:t>Instruções para o docente:</a:t>
            </a:r>
            <a:endParaRPr lang="en-US" dirty="0" smtClean="0">
              <a:latin typeface="Geneva"/>
            </a:endParaRP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Peça aos formandos para consultarem a folha de exercício da unidade 2.4 “Qual é o Estadio para as Seguintes Situações Clínicas?” do Caderno de Exercícios</a:t>
            </a:r>
          </a:p>
          <a:p>
            <a:pPr>
              <a:buFontTx/>
              <a:buChar char="•"/>
            </a:pPr>
            <a:r>
              <a:rPr lang="pt-PT" dirty="0" smtClean="0">
                <a:latin typeface="Geneva"/>
              </a:rPr>
              <a:t>Consultar as instruções na Folha de Exercício a seguir para realizar a actividade.</a:t>
            </a:r>
            <a:endParaRPr lang="en-US" dirty="0" smtClean="0">
              <a:latin typeface="Geneva"/>
            </a:endParaRPr>
          </a:p>
          <a:p>
            <a:endParaRPr lang="pt-BR" b="1" dirty="0" smtClean="0">
              <a:latin typeface="Geneva"/>
            </a:endParaRPr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4E3ADB68-CDCB-4CEC-9C0B-0DAC4FF065F3}" type="slidenum">
              <a:rPr lang="es-ES" smtClean="0"/>
              <a:pPr>
                <a:defRPr/>
              </a:pPr>
              <a:t>18</a:t>
            </a:fld>
            <a:endParaRPr 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>
              <a:latin typeface="Geneva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D86722BB-E754-40B6-B477-647B090C4851}" type="slidenum">
              <a:rPr lang="es-ES" smtClean="0"/>
              <a:pPr>
                <a:defRPr/>
              </a:pPr>
              <a:t>19</a:t>
            </a:fld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388CFE8-F217-4E23-8B79-5EB5CC5B2DA4}" type="slidenum">
              <a:rPr lang="es-ES" smtClean="0"/>
              <a:pPr>
                <a:defRPr/>
              </a:pPr>
              <a:t>2</a:t>
            </a:fld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PT" smtClean="0">
              <a:latin typeface="Calibri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D5D78B0-D3AD-423C-8AB5-C437CAFDC7F2}" type="slidenum">
              <a:rPr lang="es-ES" smtClean="0"/>
              <a:pPr>
                <a:defRPr/>
              </a:pPr>
              <a:t>3</a:t>
            </a:fld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A44DC7BA-4C71-4C81-ACD4-8FA3995F63C9}" type="slidenum">
              <a:rPr lang="es-ES" smtClean="0"/>
              <a:pPr>
                <a:defRPr/>
              </a:pPr>
              <a:t>4</a:t>
            </a:fld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smtClean="0">
              <a:latin typeface="Geneva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0A9D0CF7-F7E3-4E94-B7DB-A4178B9371DF}" type="slidenum">
              <a:rPr lang="es-ES" smtClean="0"/>
              <a:pPr>
                <a:defRPr/>
              </a:pPr>
              <a:t>5</a:t>
            </a:fld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pt-PT" b="1" dirty="0" smtClean="0">
                <a:solidFill>
                  <a:srgbClr val="FF3300"/>
                </a:solidFill>
                <a:latin typeface="Geneva"/>
              </a:rPr>
              <a:t>Instruções para o docente: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solidFill>
                  <a:srgbClr val="FF3300"/>
                </a:solidFill>
                <a:latin typeface="Geneva"/>
              </a:rPr>
              <a:t>Peça aos formandos para consultarem o Manual de Referência.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>
                <a:solidFill>
                  <a:srgbClr val="FF3300"/>
                </a:solidFill>
                <a:latin typeface="Geneva"/>
              </a:rPr>
              <a:t>Mostre aos formandos algumas diferenças entre as duas tabelas (mas não precisa de  ler todas): </a:t>
            </a:r>
            <a:r>
              <a:rPr lang="en-US" dirty="0" err="1" smtClean="0">
                <a:latin typeface="Geneva"/>
              </a:rPr>
              <a:t>Tabela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resumo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da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classificação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da</a:t>
            </a:r>
            <a:r>
              <a:rPr lang="en-US" dirty="0" smtClean="0">
                <a:latin typeface="Geneva"/>
              </a:rPr>
              <a:t> OMS e as </a:t>
            </a:r>
            <a:r>
              <a:rPr lang="en-US" dirty="0" err="1" smtClean="0">
                <a:latin typeface="Geneva"/>
              </a:rPr>
              <a:t>Tabelas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completas</a:t>
            </a:r>
            <a:r>
              <a:rPr lang="en-US" dirty="0" smtClean="0">
                <a:latin typeface="Geneva"/>
              </a:rPr>
              <a:t> dos </a:t>
            </a:r>
            <a:r>
              <a:rPr lang="en-US" dirty="0" err="1" smtClean="0">
                <a:latin typeface="Geneva"/>
              </a:rPr>
              <a:t>estadios</a:t>
            </a:r>
            <a:r>
              <a:rPr lang="en-US" dirty="0" smtClean="0">
                <a:latin typeface="Geneva"/>
              </a:rPr>
              <a:t> </a:t>
            </a:r>
            <a:r>
              <a:rPr lang="en-US" dirty="0" err="1" smtClean="0">
                <a:latin typeface="Geneva"/>
              </a:rPr>
              <a:t>da</a:t>
            </a:r>
            <a:r>
              <a:rPr lang="en-US" dirty="0" smtClean="0">
                <a:latin typeface="Geneva"/>
              </a:rPr>
              <a:t> OMS.</a:t>
            </a:r>
            <a:endParaRPr lang="pt-PT" dirty="0" smtClean="0">
              <a:solidFill>
                <a:srgbClr val="FF3300"/>
              </a:solidFill>
              <a:latin typeface="Geneva"/>
            </a:endParaRPr>
          </a:p>
          <a:p>
            <a:pPr eaLnBrk="1" hangingPunct="1">
              <a:spcBef>
                <a:spcPct val="0"/>
              </a:spcBef>
            </a:pPr>
            <a:endParaRPr lang="pt-PT" b="1" i="1" dirty="0" smtClean="0">
              <a:solidFill>
                <a:srgbClr val="FF3300"/>
              </a:solidFill>
              <a:latin typeface="Geneva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32504AE0-9EEC-4D91-8F83-FD45085DB5D1}" type="slidenum">
              <a:rPr lang="es-ES" smtClean="0"/>
              <a:pPr>
                <a:defRPr/>
              </a:pPr>
              <a:t>6</a:t>
            </a:fld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pt-PT" smtClean="0">
              <a:latin typeface="Geneva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1D04ECC8-9FB2-4537-8AED-CDB74B5B0CB0}" type="slidenum">
              <a:rPr lang="es-ES" smtClean="0"/>
              <a:pPr>
                <a:defRPr/>
              </a:pPr>
              <a:t>7</a:t>
            </a:fld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marL="277813" indent="-277813" eaLnBrk="1" hangingPunct="1">
              <a:buClr>
                <a:srgbClr val="0BD0D9"/>
              </a:buClr>
              <a:buSzPct val="95000"/>
              <a:buFont typeface="Calibri" pitchFamily="34" charset="0"/>
              <a:buAutoNum type="arabicPeriod"/>
            </a:pPr>
            <a:endParaRPr lang="pt-PT" smtClean="0">
              <a:latin typeface="Geneva"/>
            </a:endParaRP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63EB8C7-76BB-45EA-B27A-0C3303A2CDD7}" type="slidenum">
              <a:rPr lang="es-ES" smtClean="0"/>
              <a:pPr>
                <a:defRPr/>
              </a:pPr>
              <a:t>8</a:t>
            </a:fld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r>
              <a:rPr lang="pt-PT" b="1" smtClean="0">
                <a:latin typeface="Geneva"/>
              </a:rPr>
              <a:t>Instruções para o docente:</a:t>
            </a:r>
          </a:p>
          <a:p>
            <a:pPr>
              <a:buFontTx/>
              <a:buChar char="•"/>
            </a:pPr>
            <a:r>
              <a:rPr lang="pt-PT" smtClean="0">
                <a:latin typeface="Geneva"/>
              </a:rPr>
              <a:t>Peça aos formandos para consultarem a folha de exercício da unidade 2.4 “É Possível Estadiar?”do Caderno de Exercícios</a:t>
            </a:r>
            <a:endParaRPr lang="en-US" smtClean="0">
              <a:latin typeface="Geneva"/>
            </a:endParaRPr>
          </a:p>
          <a:p>
            <a:pPr>
              <a:buFontTx/>
              <a:buChar char="•"/>
            </a:pPr>
            <a:r>
              <a:rPr lang="en-US" smtClean="0">
                <a:latin typeface="Geneva"/>
              </a:rPr>
              <a:t>Consultar as instruções na Folha de Exercício a seguir para realizar a actividade.</a:t>
            </a: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67102EE2-FE49-4301-BF92-CF224A79E093}" type="slidenum">
              <a:rPr lang="es-ES" smtClean="0"/>
              <a:pPr>
                <a:defRPr/>
              </a:pPr>
              <a:t>9</a:t>
            </a:fld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7A4A1CE3-9639-4737-A210-AD5013556E45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 userDrawn="1"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 userDrawn="1"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 userDrawn="1"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Click to edit Master title style</a:t>
            </a:r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pt-PT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 userDrawn="1"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A7AC16D4-82FB-4B61-82ED-210AEE70359E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Arial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36" r:id="rId1"/>
    <p:sldLayoutId id="2147484114" r:id="rId2"/>
    <p:sldLayoutId id="2147484115" r:id="rId3"/>
    <p:sldLayoutId id="2147484116" r:id="rId4"/>
    <p:sldLayoutId id="2147484117" r:id="rId5"/>
    <p:sldLayoutId id="2147484118" r:id="rId6"/>
    <p:sldLayoutId id="2147484119" r:id="rId7"/>
    <p:sldLayoutId id="2147484120" r:id="rId8"/>
    <p:sldLayoutId id="2147484121" r:id="rId9"/>
    <p:sldLayoutId id="2147484122" r:id="rId10"/>
    <p:sldLayoutId id="2147484123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just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just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just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title style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F5C1D865-A819-4A4A-8241-87EB32629A22}" type="slidenum">
              <a:rPr lang="en-US" sz="1200">
                <a:latin typeface="Arial" charset="0"/>
                <a:cs typeface="+mn-cs"/>
              </a:rPr>
              <a:pPr algn="r">
                <a:defRPr/>
              </a:pPr>
              <a:t>‹#›</a:t>
            </a:fld>
            <a:endParaRPr lang="en-US" sz="1200">
              <a:latin typeface="Arial" charset="0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 userDrawn="1"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endParaRPr lang="af-ZA" sz="2400">
              <a:latin typeface="Arial" charset="0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  <p:sldLayoutId id="2147484135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1066800" y="2133600"/>
            <a:ext cx="7772400" cy="2057400"/>
          </a:xfrm>
        </p:spPr>
        <p:txBody>
          <a:bodyPr/>
          <a:lstStyle/>
          <a:p>
            <a:pPr algn="ctr" eaLnBrk="1" hangingPunct="1"/>
            <a:r>
              <a:rPr lang="en-US" dirty="0" smtClean="0"/>
              <a:t/>
            </a:r>
            <a:br>
              <a:rPr lang="en-US" dirty="0" smtClean="0"/>
            </a:br>
            <a:r>
              <a:rPr lang="en-US" sz="4000" dirty="0" err="1" smtClean="0"/>
              <a:t>Unidade</a:t>
            </a:r>
            <a:r>
              <a:rPr lang="en-US" sz="4000" dirty="0" smtClean="0"/>
              <a:t> 2.4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err="1" smtClean="0"/>
              <a:t>Estadiamento</a:t>
            </a:r>
            <a:r>
              <a:rPr lang="en-US" sz="4000" dirty="0" smtClean="0"/>
              <a:t> </a:t>
            </a:r>
            <a:r>
              <a:rPr lang="en-US" sz="4000" dirty="0" err="1" smtClean="0"/>
              <a:t>Clínico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lang="af-ZA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/>
            </a:r>
            <a:br>
              <a:rPr lang="pt-BR" smtClean="0"/>
            </a:br>
            <a:r>
              <a:rPr lang="pt-BR" smtClean="0"/>
              <a:t>Os Estadios Clínicos da OMS</a:t>
            </a:r>
            <a:br>
              <a:rPr lang="pt-BR" smtClean="0"/>
            </a:br>
            <a:endParaRPr lang="af-Z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Estadio I</a:t>
            </a:r>
            <a:endParaRPr lang="en-US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mtClean="0"/>
              <a:t>Conceito: </a:t>
            </a:r>
            <a:r>
              <a:rPr lang="pt-PT" b="1" smtClean="0"/>
              <a:t>Ver no Manual de Referência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mtClean="0"/>
              <a:t>O que é “Assintomático” (no contexto do HIV)?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mtClean="0"/>
              <a:t>Quais são os sinais ou sintomas da “linfadenopatia persistente generalizada” (LPG)?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mtClean="0"/>
              <a:t>O doente em estadio I não pode ter nenhuma condição de estadio II, III, ou IV.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Estadio II</a:t>
            </a:r>
            <a:endParaRPr lang="en-US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BR" dirty="0" smtClean="0"/>
              <a:t>Conceito: </a:t>
            </a:r>
            <a:r>
              <a:rPr lang="pt-BR" b="1" dirty="0" smtClean="0"/>
              <a:t>Ver no Manual de Referência</a:t>
            </a:r>
            <a:endParaRPr lang="en-US" b="1" dirty="0" smtClean="0"/>
          </a:p>
          <a:p>
            <a:pPr lvl="1" eaLnBrk="1" hangingPunct="1">
              <a:lnSpc>
                <a:spcPct val="150000"/>
              </a:lnSpc>
            </a:pPr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s</a:t>
            </a:r>
            <a:r>
              <a:rPr lang="pt-BR" dirty="0" err="1" smtClean="0"/>
              <a:t>ão</a:t>
            </a:r>
            <a:r>
              <a:rPr lang="pt-BR" dirty="0" smtClean="0"/>
              <a:t> </a:t>
            </a:r>
            <a:r>
              <a:rPr lang="en-US" dirty="0" smtClean="0"/>
              <a:t>“</a:t>
            </a:r>
            <a:r>
              <a:rPr lang="en-US" dirty="0" err="1" smtClean="0"/>
              <a:t>Sintomas</a:t>
            </a:r>
            <a:r>
              <a:rPr lang="en-US" dirty="0" smtClean="0"/>
              <a:t> </a:t>
            </a:r>
            <a:r>
              <a:rPr lang="en-US" dirty="0" err="1" smtClean="0"/>
              <a:t>Menores</a:t>
            </a:r>
            <a:r>
              <a:rPr lang="en-US" dirty="0" smtClean="0"/>
              <a:t>”? </a:t>
            </a:r>
            <a:endParaRPr lang="en-US" dirty="0" smtClean="0">
              <a:solidFill>
                <a:srgbClr val="FF0000"/>
              </a:solidFill>
            </a:endParaRPr>
          </a:p>
          <a:p>
            <a:pPr lvl="1" eaLnBrk="1" hangingPunct="1">
              <a:lnSpc>
                <a:spcPct val="150000"/>
              </a:lnSpc>
            </a:pPr>
            <a:r>
              <a:rPr lang="pt-PT" dirty="0" smtClean="0"/>
              <a:t>Sem critérios para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III</a:t>
            </a:r>
            <a:r>
              <a:rPr lang="pt-PT" dirty="0" smtClean="0"/>
              <a:t> ou </a:t>
            </a:r>
            <a:r>
              <a:rPr lang="pt-PT" dirty="0" err="1" smtClean="0"/>
              <a:t>estadio</a:t>
            </a:r>
            <a:r>
              <a:rPr lang="pt-PT" dirty="0" smtClean="0"/>
              <a:t> </a:t>
            </a:r>
            <a:r>
              <a:rPr lang="pt-PT" dirty="0" err="1" smtClean="0"/>
              <a:t>IV</a:t>
            </a:r>
            <a:endParaRPr lang="en-US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pt-BR" smtClean="0"/>
              <a:t>Estadio III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BR" smtClean="0"/>
              <a:t>Conceito: </a:t>
            </a:r>
            <a:r>
              <a:rPr lang="pt-BR" b="1" smtClean="0"/>
              <a:t>Ver no Manual de Referência</a:t>
            </a:r>
            <a:endParaRPr lang="pt-PT" b="1" smtClean="0"/>
          </a:p>
          <a:p>
            <a:pPr lvl="1" eaLnBrk="1" hangingPunct="1">
              <a:lnSpc>
                <a:spcPct val="150000"/>
              </a:lnSpc>
            </a:pPr>
            <a:r>
              <a:rPr lang="pt-PT" smtClean="0"/>
              <a:t>O que são “Sintomas Moderados e Severos</a:t>
            </a:r>
            <a:r>
              <a:rPr lang="en-US" smtClean="0"/>
              <a:t>”? </a:t>
            </a:r>
            <a:endParaRPr lang="pt-PT" smtClean="0"/>
          </a:p>
          <a:p>
            <a:pPr lvl="1" eaLnBrk="1" hangingPunct="1">
              <a:lnSpc>
                <a:spcPct val="150000"/>
              </a:lnSpc>
            </a:pPr>
            <a:r>
              <a:rPr lang="pt-PT" smtClean="0"/>
              <a:t>Sem critérios para estadio IV </a:t>
            </a:r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  <a:p>
            <a:pPr lvl="1"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/>
            </a:r>
            <a:br>
              <a:rPr lang="en-US" smtClean="0"/>
            </a:br>
            <a:r>
              <a:rPr lang="pt-BR" smtClean="0"/>
              <a:t>Estadio IV: SIDA</a:t>
            </a:r>
            <a:r>
              <a:rPr lang="en-US" smtClean="0"/>
              <a:t/>
            </a:r>
            <a:br>
              <a:rPr lang="en-US" smtClean="0"/>
            </a:br>
            <a:endParaRPr lang="en-US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dirty="0" smtClean="0"/>
              <a:t>Conceito: </a:t>
            </a:r>
            <a:r>
              <a:rPr lang="pt-PT" b="1" dirty="0" smtClean="0"/>
              <a:t>Ver  no Manual de Referência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z="2800" dirty="0" smtClean="0"/>
              <a:t>O que são “Sintomas Gravíssimos”? 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z="2800" dirty="0" smtClean="0"/>
              <a:t>Infecções Oportunistas (IO)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z="2800" dirty="0" smtClean="0"/>
              <a:t>Doenças que indicam o SIDA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z="2800" dirty="0" smtClean="0"/>
              <a:t>Necessidade de seguimento constante</a:t>
            </a:r>
          </a:p>
          <a:p>
            <a:pPr lvl="1" eaLnBrk="1" hangingPunct="1">
              <a:lnSpc>
                <a:spcPct val="150000"/>
              </a:lnSpc>
            </a:pPr>
            <a:r>
              <a:rPr lang="pt-PT" sz="2800" dirty="0" smtClean="0"/>
              <a:t>Indicação para o </a:t>
            </a:r>
            <a:r>
              <a:rPr lang="pt-PT" sz="2800" dirty="0" err="1" smtClean="0"/>
              <a:t>TARV</a:t>
            </a:r>
            <a:endParaRPr lang="pt-PT" sz="2800" dirty="0" smtClean="0"/>
          </a:p>
          <a:p>
            <a:pPr eaLnBrk="1" hangingPunct="1"/>
            <a:endParaRPr lang="en-ZA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pt-PT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001000" cy="1143000"/>
          </a:xfrm>
        </p:spPr>
        <p:txBody>
          <a:bodyPr/>
          <a:lstStyle/>
          <a:p>
            <a:pPr eaLnBrk="1" hangingPunct="1"/>
            <a:r>
              <a:rPr lang="pt-BR" dirty="0" smtClean="0"/>
              <a:t>Erros Comuns no Estadiamento (1)</a:t>
            </a:r>
            <a:endParaRPr lang="en-US" dirty="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mtClean="0"/>
              <a:t>Confundir qualquer episódio de diarreia com diarreia crónica do estadio III.</a:t>
            </a:r>
            <a:endParaRPr lang="en-US" smtClean="0"/>
          </a:p>
          <a:p>
            <a:pPr eaLnBrk="1" hangingPunct="1"/>
            <a:r>
              <a:rPr lang="pt-BR" smtClean="0"/>
              <a:t>Confundir qualquer episódio de febre com febre do estadio III.</a:t>
            </a:r>
            <a:endParaRPr lang="en-US" smtClean="0"/>
          </a:p>
          <a:p>
            <a:pPr eaLnBrk="1" hangingPunct="1"/>
            <a:r>
              <a:rPr lang="pt-BR" smtClean="0"/>
              <a:t>Confundir qualquer anemia com anemia do estadio III.</a:t>
            </a:r>
          </a:p>
          <a:p>
            <a:pPr eaLnBrk="1" hangingPunct="1"/>
            <a:r>
              <a:rPr lang="pt-BR" smtClean="0"/>
              <a:t>Confundir qualquer perda de peso com perda de peso do estadio III ou IV. 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05800" cy="1219200"/>
          </a:xfrm>
        </p:spPr>
        <p:txBody>
          <a:bodyPr/>
          <a:lstStyle/>
          <a:p>
            <a:pPr eaLnBrk="1" hangingPunct="1"/>
            <a:r>
              <a:rPr lang="pt-BR" dirty="0" smtClean="0"/>
              <a:t>Erros Comuns no Estadiamento (2)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Confundir doenças severas não relacionadas com o SIDA com condições do estadio III ou IV. </a:t>
            </a:r>
            <a:endParaRPr lang="en-US" dirty="0" smtClean="0"/>
          </a:p>
          <a:p>
            <a:pPr eaLnBrk="1" hangingPunct="1"/>
            <a:r>
              <a:rPr lang="pt-BR" dirty="0" smtClean="0"/>
              <a:t>Não reconhecer que a anemia ou outra anormalidade laboratorial pode ser relacionada com o SIDA.</a:t>
            </a:r>
            <a:endParaRPr lang="en-US" dirty="0" smtClean="0"/>
          </a:p>
          <a:p>
            <a:pPr eaLnBrk="1" hangingPunct="1"/>
            <a:r>
              <a:rPr lang="pt-BR" dirty="0" smtClean="0"/>
              <a:t>Não fazer as perguntas de rastreio para tuberculose.</a:t>
            </a:r>
            <a:endParaRPr lang="en-US" dirty="0" smtClean="0"/>
          </a:p>
          <a:p>
            <a:pPr eaLnBrk="1" hangingPunct="1"/>
            <a:r>
              <a:rPr lang="pt-BR" dirty="0" smtClean="0"/>
              <a:t>Identificar o estadio antes de investigar todos os sinais e sintomas apresentados pelo doente.</a:t>
            </a:r>
          </a:p>
          <a:p>
            <a:pPr eaLnBrk="1" hangingPunct="1">
              <a:buFontTx/>
              <a:buNone/>
            </a:pPr>
            <a:endParaRPr lang="pt-BR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pPr eaLnBrk="1" hangingPunct="1"/>
            <a:r>
              <a:rPr lang="pt-BR" dirty="0" smtClean="0"/>
              <a:t>Actividade: Qual é o Estadio Destes Pacientes?</a:t>
            </a:r>
            <a:endParaRPr lang="en-US" dirty="0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3200" b="1" dirty="0" smtClean="0"/>
              <a:t>Consultar Folha de Exercício</a:t>
            </a:r>
            <a:r>
              <a:rPr lang="pt-BR" sz="3200" dirty="0" smtClean="0"/>
              <a:t>:</a:t>
            </a:r>
          </a:p>
          <a:p>
            <a:pPr eaLnBrk="1" hangingPunct="1">
              <a:buNone/>
            </a:pPr>
            <a:r>
              <a:rPr lang="pt-PT" sz="3200" dirty="0" smtClean="0"/>
              <a:t>	Qual é o Estadio?</a:t>
            </a:r>
            <a:endParaRPr lang="pt-BR" sz="3200" dirty="0" smtClean="0"/>
          </a:p>
          <a:p>
            <a:pPr eaLnBrk="1" hangingPunct="1"/>
            <a:endParaRPr lang="pt-BR" sz="3200" dirty="0" smtClean="0"/>
          </a:p>
          <a:p>
            <a:pPr eaLnBrk="1" hangingPunct="1"/>
            <a:r>
              <a:rPr lang="pt-BR" sz="3200" b="1" dirty="0" smtClean="0"/>
              <a:t>Pontos para Discussão: </a:t>
            </a:r>
          </a:p>
          <a:p>
            <a:pPr lvl="1" eaLnBrk="1" hangingPunct="1"/>
            <a:r>
              <a:rPr lang="pt-BR" sz="3000" dirty="0" smtClean="0"/>
              <a:t>Caso 1</a:t>
            </a:r>
          </a:p>
          <a:p>
            <a:pPr lvl="1" eaLnBrk="1" hangingPunct="1"/>
            <a:r>
              <a:rPr lang="pt-BR" sz="3000" dirty="0" smtClean="0"/>
              <a:t>Caso 2</a:t>
            </a:r>
          </a:p>
          <a:p>
            <a:pPr lvl="1" eaLnBrk="1" hangingPunct="1"/>
            <a:r>
              <a:rPr lang="pt-BR" sz="3000" dirty="0" smtClean="0"/>
              <a:t>Caso 3</a:t>
            </a:r>
          </a:p>
          <a:p>
            <a:pPr lvl="1" eaLnBrk="1" hangingPunct="1"/>
            <a:r>
              <a:rPr lang="pt-BR" sz="3000" dirty="0" smtClean="0"/>
              <a:t>Caso 4</a:t>
            </a:r>
            <a:endParaRPr lang="pt-BR" dirty="0" smtClean="0"/>
          </a:p>
          <a:p>
            <a:pPr lvl="1" eaLnBrk="1" hangingPunct="1">
              <a:buFontTx/>
              <a:buNone/>
            </a:pPr>
            <a:endParaRPr lang="pt-BR" sz="3000" dirty="0" smtClean="0"/>
          </a:p>
          <a:p>
            <a:pPr lvl="1" eaLnBrk="1" hangingPunct="1">
              <a:buFontTx/>
              <a:buNone/>
            </a:pPr>
            <a:endParaRPr lang="pt-BR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pPr eaLnBrk="1" hangingPunct="1"/>
            <a:r>
              <a:rPr lang="pt-BR" dirty="0" smtClean="0"/>
              <a:t>Actividade: Qual é o Estadio para as Seguintes Situações Cl</a:t>
            </a:r>
            <a:r>
              <a:rPr lang="pt-PT" dirty="0" smtClean="0"/>
              <a:t>í</a:t>
            </a:r>
            <a:r>
              <a:rPr lang="pt-BR" dirty="0" smtClean="0"/>
              <a:t>nicas? 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3200" b="1" dirty="0" smtClean="0"/>
              <a:t>Consultar Folha de Exercício: </a:t>
            </a:r>
            <a:r>
              <a:rPr lang="pt-PT" sz="3200" dirty="0" smtClean="0"/>
              <a:t>Qual  é o Estadio para as Seguintes Situações  Clínicas?</a:t>
            </a:r>
          </a:p>
          <a:p>
            <a:pPr eaLnBrk="1" hangingPunct="1"/>
            <a:endParaRPr lang="pt-PT" sz="3200" dirty="0" smtClean="0"/>
          </a:p>
          <a:p>
            <a:pPr eaLnBrk="1" hangingPunct="1"/>
            <a:r>
              <a:rPr lang="pt-PT" sz="3200" b="1" dirty="0" smtClean="0"/>
              <a:t>Pontos para Discussão: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000" dirty="0" smtClean="0"/>
              <a:t>Praticar os passos para utilização do algoritmo de estadiamento e o estadiamento de doentes </a:t>
            </a:r>
            <a:endParaRPr lang="pt-BR" sz="3000" dirty="0" smtClean="0"/>
          </a:p>
          <a:p>
            <a:pPr lvl="1" eaLnBrk="1" hangingPunct="1">
              <a:lnSpc>
                <a:spcPct val="150000"/>
              </a:lnSpc>
              <a:buClrTx/>
              <a:buFontTx/>
              <a:buNone/>
            </a:pPr>
            <a:endParaRPr lang="pt-BR" dirty="0" smtClean="0"/>
          </a:p>
          <a:p>
            <a:pPr eaLnBrk="1" hangingPunct="1"/>
            <a:endParaRPr lang="pt-BR" dirty="0" smtClean="0"/>
          </a:p>
          <a:p>
            <a:pPr eaLnBrk="1" hangingPunct="1">
              <a:buFontTx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0668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Pontos-chave</a:t>
            </a:r>
            <a:endParaRPr lang="pt-PT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z="2300" dirty="0" smtClean="0"/>
              <a:t>O estadiamento deve ser feito com base nos critérios clínicos da OMS.</a:t>
            </a:r>
            <a:endParaRPr lang="pt-PT" sz="2300" dirty="0" smtClean="0">
              <a:solidFill>
                <a:srgbClr val="FF0000"/>
              </a:solidFill>
            </a:endParaRPr>
          </a:p>
          <a:p>
            <a:pPr eaLnBrk="1" hangingPunct="1">
              <a:lnSpc>
                <a:spcPct val="150000"/>
              </a:lnSpc>
            </a:pPr>
            <a:r>
              <a:rPr lang="pt-PT" sz="2300" dirty="0" smtClean="0"/>
              <a:t>Muitas vezes não é possível realizar o estadiamento na primeira consulta porque é preciso </a:t>
            </a:r>
            <a:r>
              <a:rPr lang="pt-BR" sz="2300" dirty="0" smtClean="0"/>
              <a:t>solicitar os testes e exames que ajudam no diagnóstico ou avaliar a resposta a provas terapêuticas (de antibióticos, antimaláricos, sulfato ferroso, ou outro medicamento).</a:t>
            </a:r>
          </a:p>
          <a:p>
            <a:pPr eaLnBrk="1" hangingPunct="1">
              <a:lnSpc>
                <a:spcPct val="150000"/>
              </a:lnSpc>
            </a:pPr>
            <a:r>
              <a:rPr lang="pt-BR" sz="2300" dirty="0" smtClean="0"/>
              <a:t>Um estadiamento correcto depende duma avaliação completa do paciente. </a:t>
            </a:r>
            <a:endParaRPr lang="pt-PT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Introdu</a:t>
            </a:r>
            <a:r>
              <a:rPr lang="pt-BR" dirty="0" smtClean="0"/>
              <a:t>ção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Muitas decisões sobre o início do TARV e cotrimoxazol estão baseadas no estadio do doente.</a:t>
            </a:r>
          </a:p>
          <a:p>
            <a:pPr eaLnBrk="1" hangingPunct="1"/>
            <a:r>
              <a:rPr lang="pt-PT" dirty="0" smtClean="0"/>
              <a:t>Quando o estadiamento não é bem feito, pode causar erros na decisão de prescrever ou não estes tratamentos. </a:t>
            </a:r>
          </a:p>
          <a:p>
            <a:pPr eaLnBrk="1" hangingPunct="1"/>
            <a:r>
              <a:rPr lang="pt-PT" dirty="0" smtClean="0"/>
              <a:t>Esta unidade aborda como fazer  o estadiamento correcto do doente HIV+, de acordo com os estadios clínicos da </a:t>
            </a:r>
            <a:r>
              <a:rPr lang="pt-BR" dirty="0" smtClean="0"/>
              <a:t>OMS.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Objectivos de Aprendizagem</a:t>
            </a:r>
          </a:p>
        </p:txBody>
      </p:sp>
      <p:sp>
        <p:nvSpPr>
          <p:cNvPr id="7171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pt-PT" dirty="0" smtClean="0"/>
              <a:t>No final desta unidade, os formandos devem ser capazes de:</a:t>
            </a:r>
          </a:p>
          <a:p>
            <a:pPr eaLnBrk="1" hangingPunct="1"/>
            <a:r>
              <a:rPr lang="pt-PT" dirty="0" smtClean="0"/>
              <a:t>Descrever a importância de estadiar correctamente um doente</a:t>
            </a:r>
            <a:endParaRPr lang="en-US" dirty="0" smtClean="0"/>
          </a:p>
          <a:p>
            <a:pPr eaLnBrk="1" hangingPunct="1"/>
            <a:r>
              <a:rPr lang="pt-PT" dirty="0" smtClean="0"/>
              <a:t>Explicar o processo de estadiamento</a:t>
            </a:r>
          </a:p>
          <a:p>
            <a:pPr eaLnBrk="1" hangingPunct="1"/>
            <a:r>
              <a:rPr lang="pt-PT" dirty="0" smtClean="0"/>
              <a:t>Descrever os estadios clínicos da infecção pelo HIV segundo a classificação da OMS</a:t>
            </a:r>
            <a:endParaRPr lang="en-US" dirty="0" smtClean="0"/>
          </a:p>
          <a:p>
            <a:pPr eaLnBrk="1" hangingPunct="1"/>
            <a:r>
              <a:rPr lang="pt-PT" dirty="0" smtClean="0"/>
              <a:t>Classificar os pacientes de acordo com o estadio clínico da infecção</a:t>
            </a:r>
            <a:endParaRPr lang="en-US" dirty="0" smtClean="0"/>
          </a:p>
          <a:p>
            <a:pPr eaLnBrk="1" hangingPunct="1"/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Introdução ao Estadiamento</a:t>
            </a:r>
            <a:endParaRPr lang="en-US" smtClean="0"/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pt-PT" sz="3200" dirty="0" smtClean="0"/>
              <a:t>O </a:t>
            </a:r>
            <a:r>
              <a:rPr lang="pt-PT" sz="3200" dirty="0" err="1" smtClean="0"/>
              <a:t>estadiamento</a:t>
            </a:r>
            <a:r>
              <a:rPr lang="pt-PT" sz="3200" dirty="0" smtClean="0"/>
              <a:t> do doente tem duas componentes diferentes: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pt-PT" sz="3200" dirty="0" err="1" smtClean="0"/>
              <a:t>Estadio</a:t>
            </a:r>
            <a:r>
              <a:rPr lang="pt-PT" sz="3200" dirty="0" smtClean="0"/>
              <a:t> clínico da OMS</a:t>
            </a:r>
            <a:endParaRPr lang="pt-PT" sz="3200" strike="sngStrike" dirty="0" smtClean="0"/>
          </a:p>
          <a:p>
            <a:pPr lvl="1" eaLnBrk="1" hangingPunct="1">
              <a:lnSpc>
                <a:spcPct val="150000"/>
              </a:lnSpc>
              <a:defRPr/>
            </a:pPr>
            <a:r>
              <a:rPr lang="pt-PT" sz="3200" dirty="0" smtClean="0"/>
              <a:t>Estadio imunológico (contagem de CD4 e, às vezes, carga viral)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sz="3200" dirty="0" smtClean="0"/>
              <a:t>É preciso avaliar os dois parâmetros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O Processo de Estadiamento Clínico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Classificação da OMS 2006 (1):</a:t>
            </a:r>
          </a:p>
        </p:txBody>
      </p:sp>
      <p:sp>
        <p:nvSpPr>
          <p:cNvPr id="1024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BR" dirty="0" smtClean="0"/>
          </a:p>
          <a:p>
            <a:pPr eaLnBrk="1" hangingPunct="1"/>
            <a:r>
              <a:rPr lang="pt-PT" dirty="0" smtClean="0"/>
              <a:t>Consultar Manual de Referência</a:t>
            </a:r>
          </a:p>
          <a:p>
            <a:pPr lvl="1" eaLnBrk="1" hangingPunct="1"/>
            <a:endParaRPr lang="pt-PT" dirty="0" smtClean="0"/>
          </a:p>
          <a:p>
            <a:pPr lvl="1" eaLnBrk="1" hangingPunct="1"/>
            <a:r>
              <a:rPr lang="pt-PT" dirty="0" smtClean="0"/>
              <a:t>Anexo da Unidade 2.4: </a:t>
            </a:r>
            <a:r>
              <a:rPr lang="pt-PT" b="1" dirty="0" smtClean="0"/>
              <a:t>Tabela resumo da classificação da OMS e Tabela completa dos estadios da OMS</a:t>
            </a:r>
          </a:p>
          <a:p>
            <a:pPr lvl="1" eaLnBrk="1" hangingPunct="1">
              <a:buFontTx/>
              <a:buNone/>
            </a:pPr>
            <a:endParaRPr lang="pt-PT" dirty="0" smtClean="0"/>
          </a:p>
          <a:p>
            <a:pPr lvl="1" eaLnBrk="1" hangingPunct="1"/>
            <a:r>
              <a:rPr lang="pt-PT" dirty="0" smtClean="0"/>
              <a:t>Anexo da Unidade 2.1: </a:t>
            </a:r>
            <a:r>
              <a:rPr lang="pt-PT" b="1" dirty="0" smtClean="0"/>
              <a:t>Ficha de seguimento do processo clínico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Classificação da OMS 2006 (2)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PT" sz="3200" smtClean="0"/>
              <a:t>Para estadiar correctamente, o clínico deve fazer uma avaliação detalhada para determinar se a doença do doente reúne os critérios específicos de condições de estadio II, III, ou IV.</a:t>
            </a:r>
          </a:p>
          <a:p>
            <a:pPr eaLnBrk="1" hangingPunct="1"/>
            <a:r>
              <a:rPr lang="pt-PT" sz="3200" smtClean="0"/>
              <a:t>O estadiamento clínico normalmente vai precisar de duas ou mais consultas médicas. </a:t>
            </a:r>
            <a:endParaRPr lang="en-US" sz="3200" smtClean="0"/>
          </a:p>
          <a:p>
            <a:pPr eaLnBrk="1" hangingPunct="1">
              <a:buFontTx/>
              <a:buNone/>
            </a:pPr>
            <a:endParaRPr lang="pt-PT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Estadiamento Clínico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eaLnBrk="1" hangingPunct="1"/>
            <a:r>
              <a:rPr lang="pt-PT" dirty="0" smtClean="0"/>
              <a:t>Nesta unidade será usado o </a:t>
            </a:r>
            <a:r>
              <a:rPr lang="pt-PT" b="1" dirty="0" smtClean="0"/>
              <a:t>algoritmo</a:t>
            </a:r>
            <a:r>
              <a:rPr lang="pt-PT" dirty="0" smtClean="0"/>
              <a:t> que descreve o processo de estadiamento clínico e suas componentes (em anexo no MR2.4)</a:t>
            </a:r>
          </a:p>
          <a:p>
            <a:pPr eaLnBrk="1" hangingPunct="1"/>
            <a:endParaRPr lang="pt-PT" dirty="0" smtClean="0"/>
          </a:p>
          <a:p>
            <a:pPr eaLnBrk="1" hangingPunct="1"/>
            <a:r>
              <a:rPr lang="pt-PT" dirty="0" smtClean="0"/>
              <a:t>Também será usada a </a:t>
            </a:r>
            <a:r>
              <a:rPr lang="pt-PT" b="1" dirty="0" smtClean="0"/>
              <a:t>tabela</a:t>
            </a:r>
            <a:r>
              <a:rPr lang="pt-PT" dirty="0" smtClean="0"/>
              <a:t> que descreve as definições exactas das condições que determinam o estadiamento (em anexo no MR2.4)</a:t>
            </a:r>
          </a:p>
          <a:p>
            <a:pPr eaLnBrk="1" hangingPunct="1"/>
            <a:endParaRPr lang="pt-PT" dirty="0" smtClean="0"/>
          </a:p>
          <a:p>
            <a:pPr eaLnBrk="1" hangingPunct="1"/>
            <a:r>
              <a:rPr lang="pt-PT" b="1" dirty="0" smtClean="0"/>
              <a:t>Consultar o Manual de Referência</a:t>
            </a:r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Actividade: É Possível Estadiar</a:t>
            </a:r>
            <a:r>
              <a:rPr lang="en-US" dirty="0" smtClean="0"/>
              <a:t>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pt-BR" sz="3200" b="1" dirty="0" smtClean="0"/>
              <a:t>Consultar Folha de Exercício</a:t>
            </a:r>
            <a:r>
              <a:rPr lang="pt-BR" sz="3200" dirty="0" smtClean="0"/>
              <a:t>:</a:t>
            </a:r>
          </a:p>
          <a:p>
            <a:pPr eaLnBrk="1" hangingPunct="1">
              <a:buNone/>
            </a:pPr>
            <a:r>
              <a:rPr lang="pt-BR" sz="3200" dirty="0" smtClean="0"/>
              <a:t>	 </a:t>
            </a:r>
            <a:r>
              <a:rPr lang="pt-PT" sz="3200" dirty="0" smtClean="0"/>
              <a:t>É Possível  Estadiar?</a:t>
            </a:r>
            <a:endParaRPr lang="pt-BR" sz="3200" dirty="0" smtClean="0"/>
          </a:p>
          <a:p>
            <a:pPr eaLnBrk="1" hangingPunct="1"/>
            <a:endParaRPr lang="pt-BR" sz="3200" dirty="0" smtClean="0"/>
          </a:p>
          <a:p>
            <a:pPr eaLnBrk="1" hangingPunct="1"/>
            <a:r>
              <a:rPr lang="pt-BR" sz="3200" b="1" dirty="0" smtClean="0"/>
              <a:t>Pontos para Discussão:</a:t>
            </a:r>
          </a:p>
          <a:p>
            <a:pPr lvl="1" eaLnBrk="1" hangingPunct="1"/>
            <a:r>
              <a:rPr lang="pt-BR" sz="3000" dirty="0" smtClean="0"/>
              <a:t>Caso 1</a:t>
            </a:r>
          </a:p>
          <a:p>
            <a:pPr lvl="1" eaLnBrk="1" hangingPunct="1"/>
            <a:r>
              <a:rPr lang="pt-BR" sz="3000" dirty="0" smtClean="0"/>
              <a:t>Caso 2</a:t>
            </a:r>
          </a:p>
          <a:p>
            <a:pPr lvl="1" eaLnBrk="1" hangingPunct="1"/>
            <a:r>
              <a:rPr lang="pt-BR" sz="3000" dirty="0" smtClean="0"/>
              <a:t>Caso 3</a:t>
            </a:r>
            <a:endParaRPr lang="af-ZA" sz="30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UIDATA" val="&lt;database version=&quot;6.0&quot;&gt;&lt;object type=&quot;1&quot; unique_id=&quot;10001&quot;&gt;&lt;object type=&quot;8&quot; unique_id=&quot;11108&quot;&gt;&lt;/object&gt;&lt;object type=&quot;2&quot; unique_id=&quot;11109&quot;&gt;&lt;object type=&quot;3&quot; unique_id=&quot;11110&quot;&gt;&lt;property id=&quot;20148&quot; value=&quot;5&quot;/&gt;&lt;property id=&quot;20300&quot; value=&quot;Slide 1 - &amp;quot;&amp;#x0D;&amp;#x0A;Unidade 2.4&amp;#x0D;&amp;#x0A;&amp;#x0D;&amp;#x0A;Estadiamento Clínico&amp;#x0D;&amp;#x0A;&amp;quot;&quot;/&gt;&lt;property id=&quot;20307&quot; value=&quot;256&quot;/&gt;&lt;/object&gt;&lt;object type=&quot;3&quot; unique_id=&quot;11111&quot;&gt;&lt;property id=&quot;20148&quot; value=&quot;5&quot;/&gt;&lt;property id=&quot;20300&quot; value=&quot;Slide 2 - &amp;quot;Introdução&amp;quot;&quot;/&gt;&lt;property id=&quot;20307&quot; value=&quot;378&quot;/&gt;&lt;/object&gt;&lt;object type=&quot;3&quot; unique_id=&quot;11112&quot;&gt;&lt;property id=&quot;20148&quot; value=&quot;5&quot;/&gt;&lt;property id=&quot;20300&quot; value=&quot;Slide 3 - &amp;quot;Objectivos de Aprendizagem&amp;quot;&quot;/&gt;&lt;property id=&quot;20307&quot; value=&quot;257&quot;/&gt;&lt;/object&gt;&lt;object type=&quot;3&quot; unique_id=&quot;11113&quot;&gt;&lt;property id=&quot;20148&quot; value=&quot;5&quot;/&gt;&lt;property id=&quot;20300&quot; value=&quot;Slide 4 - &amp;quot;Introdução ao Estadiamento&amp;quot;&quot;/&gt;&lt;property id=&quot;20307&quot; value=&quot;334&quot;/&gt;&lt;/object&gt;&lt;object type=&quot;3&quot; unique_id=&quot;11114&quot;&gt;&lt;property id=&quot;20148&quot; value=&quot;5&quot;/&gt;&lt;property id=&quot;20300&quot; value=&quot;Slide 5 - &amp;quot;O Processo de Estadiamento Clínico&amp;quot;&quot;/&gt;&lt;property id=&quot;20307&quot; value=&quot;388&quot;/&gt;&lt;/object&gt;&lt;object type=&quot;3&quot; unique_id=&quot;11115&quot;&gt;&lt;property id=&quot;20148&quot; value=&quot;5&quot;/&gt;&lt;property id=&quot;20300&quot; value=&quot;Slide 6 - &amp;quot;Classificação da OMS 2006 (1):&amp;quot;&quot;/&gt;&lt;property id=&quot;20307&quot; value=&quot;394&quot;/&gt;&lt;/object&gt;&lt;object type=&quot;3&quot; unique_id=&quot;11116&quot;&gt;&lt;property id=&quot;20148&quot; value=&quot;5&quot;/&gt;&lt;property id=&quot;20300&quot; value=&quot;Slide 7 - &amp;quot;Classificação da OMS 2006 (2)&amp;quot;&quot;/&gt;&lt;property id=&quot;20307&quot; value=&quot;398&quot;/&gt;&lt;/object&gt;&lt;object type=&quot;3&quot; unique_id=&quot;11117&quot;&gt;&lt;property id=&quot;20148&quot; value=&quot;5&quot;/&gt;&lt;property id=&quot;20300&quot; value=&quot;Slide 8 - &amp;quot;Estadiamento Clínico&amp;quot;&quot;/&gt;&lt;property id=&quot;20307&quot; value=&quot;381&quot;/&gt;&lt;/object&gt;&lt;object type=&quot;3&quot; unique_id=&quot;11118&quot;&gt;&lt;property id=&quot;20148&quot; value=&quot;5&quot;/&gt;&lt;property id=&quot;20300&quot; value=&quot;Slide 9 - &amp;quot;Actividade: É Possível Estadiar?&amp;quot;&quot;/&gt;&lt;property id=&quot;20307&quot; value=&quot;389&quot;/&gt;&lt;/object&gt;&lt;object type=&quot;3&quot; unique_id=&quot;11119&quot;&gt;&lt;property id=&quot;20148&quot; value=&quot;5&quot;/&gt;&lt;property id=&quot;20300&quot; value=&quot;Slide 10 - &amp;quot;&amp;#x0D;&amp;#x0A;Os Estadios Clínicos da OMS&amp;#x0D;&amp;#x0A;&amp;quot;&quot;/&gt;&lt;property id=&quot;20307&quot; value=&quot;375&quot;/&gt;&lt;/object&gt;&lt;object type=&quot;3&quot; unique_id=&quot;11120&quot;&gt;&lt;property id=&quot;20148&quot; value=&quot;5&quot;/&gt;&lt;property id=&quot;20300&quot; value=&quot;Slide 11 - &amp;quot;Estadio I&amp;quot;&quot;/&gt;&lt;property id=&quot;20307&quot; value=&quot;357&quot;/&gt;&lt;/object&gt;&lt;object type=&quot;3&quot; unique_id=&quot;11121&quot;&gt;&lt;property id=&quot;20148&quot; value=&quot;5&quot;/&gt;&lt;property id=&quot;20300&quot; value=&quot;Slide 12 - &amp;quot;Estadio II&amp;quot;&quot;/&gt;&lt;property id=&quot;20307&quot; value=&quot;360&quot;/&gt;&lt;/object&gt;&lt;object type=&quot;3&quot; unique_id=&quot;11122&quot;&gt;&lt;property id=&quot;20148&quot; value=&quot;5&quot;/&gt;&lt;property id=&quot;20300&quot; value=&quot;Slide 13 - &amp;quot;&amp;#x0D;&amp;#x0A;Estadio III&amp;#x0D;&amp;#x0A;&amp;quot;&quot;/&gt;&lt;property id=&quot;20307&quot; value=&quot;362&quot;/&gt;&lt;/object&gt;&lt;object type=&quot;3&quot; unique_id=&quot;11123&quot;&gt;&lt;property id=&quot;20148&quot; value=&quot;5&quot;/&gt;&lt;property id=&quot;20300&quot; value=&quot;Slide 14 - &amp;quot;&amp;#x0D;&amp;#x0A;Estadio IV: SIDA&amp;#x0D;&amp;#x0A;&amp;quot;&quot;/&gt;&lt;property id=&quot;20307&quot; value=&quot;374&quot;/&gt;&lt;/object&gt;&lt;object type=&quot;3&quot; unique_id=&quot;11124&quot;&gt;&lt;property id=&quot;20148&quot; value=&quot;5&quot;/&gt;&lt;property id=&quot;20300&quot; value=&quot;Slide 15 - &amp;quot;Erros Comuns no Estadiamento (1)&amp;quot;&quot;/&gt;&lt;property id=&quot;20307&quot; value=&quot;369&quot;/&gt;&lt;/object&gt;&lt;object type=&quot;3&quot; unique_id=&quot;11125&quot;&gt;&lt;property id=&quot;20148&quot; value=&quot;5&quot;/&gt;&lt;property id=&quot;20300&quot; value=&quot;Slide 16 - &amp;quot;Erros Comuns no Estadiamento (2)&amp;quot;&quot;/&gt;&lt;property id=&quot;20307&quot; value=&quot;370&quot;/&gt;&lt;/object&gt;&lt;object type=&quot;3&quot; unique_id=&quot;11126&quot;&gt;&lt;property id=&quot;20148&quot; value=&quot;5&quot;/&gt;&lt;property id=&quot;20300&quot; value=&quot;Slide 17 - &amp;quot;Actividade: Qual é o Estadio Destes Pacientes?&amp;quot;&quot;/&gt;&lt;property id=&quot;20307&quot; value=&quot;384&quot;/&gt;&lt;/object&gt;&lt;object type=&quot;3&quot; unique_id=&quot;11127&quot;&gt;&lt;property id=&quot;20148&quot; value=&quot;5&quot;/&gt;&lt;property id=&quot;20300&quot; value=&quot;Slide 18 - &amp;quot;Actividade: Qual é o Estadio para as Seguintes Situações Clínicas? &amp;quot;&quot;/&gt;&lt;property id=&quot;20307&quot; value=&quot;396&quot;/&gt;&lt;/object&gt;&lt;object type=&quot;3&quot; unique_id=&quot;11128&quot;&gt;&lt;property id=&quot;20148&quot; value=&quot;5&quot;/&gt;&lt;property id=&quot;20300&quot; value=&quot;Slide 19 - &amp;quot;Considerações&amp;quot;&quot;/&gt;&lt;property id=&quot;20307&quot; value=&quot;385&quot;/&gt;&lt;/object&gt;&lt;/object&gt;&lt;/object&gt;&lt;/database&gt;"/>
</p:tagLst>
</file>

<file path=ppt/theme/theme1.xml><?xml version="1.0" encoding="utf-8"?>
<a:theme xmlns:a="http://schemas.openxmlformats.org/drawingml/2006/main" name="TBOI Landscape Draft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8610</TotalTime>
  <Words>944</Words>
  <Application>Microsoft Office PowerPoint</Application>
  <PresentationFormat>On-screen Show (4:3)</PresentationFormat>
  <Paragraphs>139</Paragraphs>
  <Slides>19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TBOI Landscape Draft</vt:lpstr>
      <vt:lpstr>1_TBOI Landscape Draft</vt:lpstr>
      <vt:lpstr> Unidade 2.4  Estadiamento Clínico </vt:lpstr>
      <vt:lpstr>Introdução</vt:lpstr>
      <vt:lpstr>Objectivos de Aprendizagem</vt:lpstr>
      <vt:lpstr>Introdução ao Estadiamento</vt:lpstr>
      <vt:lpstr>O Processo de Estadiamento Clínico</vt:lpstr>
      <vt:lpstr>Classificação da OMS 2006 (1):</vt:lpstr>
      <vt:lpstr>Classificação da OMS 2006 (2)</vt:lpstr>
      <vt:lpstr>Estadiamento Clínico</vt:lpstr>
      <vt:lpstr>Actividade: É Possível Estadiar?</vt:lpstr>
      <vt:lpstr> Os Estadios Clínicos da OMS </vt:lpstr>
      <vt:lpstr>Estadio I</vt:lpstr>
      <vt:lpstr>Estadio II</vt:lpstr>
      <vt:lpstr> Estadio III </vt:lpstr>
      <vt:lpstr> Estadio IV: SIDA </vt:lpstr>
      <vt:lpstr>Erros Comuns no Estadiamento (1)</vt:lpstr>
      <vt:lpstr>Erros Comuns no Estadiamento (2)</vt:lpstr>
      <vt:lpstr>Actividade: Qual é o Estadio Destes Pacientes?</vt:lpstr>
      <vt:lpstr>Actividade: Qual é o Estadio para as Seguintes Situações Clínicas? </vt:lpstr>
      <vt:lpstr>Pontos-chave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4</dc:title>
  <dc:creator>Jose Vallejo</dc:creator>
  <cp:lastModifiedBy>pilarm</cp:lastModifiedBy>
  <cp:revision>822</cp:revision>
  <dcterms:created xsi:type="dcterms:W3CDTF">2007-08-21T13:52:04Z</dcterms:created>
  <dcterms:modified xsi:type="dcterms:W3CDTF">2013-02-20T19:17:01Z</dcterms:modified>
</cp:coreProperties>
</file>