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7" r:id="rId1"/>
    <p:sldMasterId id="2147483709" r:id="rId2"/>
  </p:sldMasterIdLst>
  <p:notesMasterIdLst>
    <p:notesMasterId r:id="rId20"/>
  </p:notesMasterIdLst>
  <p:handoutMasterIdLst>
    <p:handoutMasterId r:id="rId21"/>
  </p:handoutMasterIdLst>
  <p:sldIdLst>
    <p:sldId id="543" r:id="rId3"/>
    <p:sldId id="565" r:id="rId4"/>
    <p:sldId id="545" r:id="rId5"/>
    <p:sldId id="550" r:id="rId6"/>
    <p:sldId id="536" r:id="rId7"/>
    <p:sldId id="542" r:id="rId8"/>
    <p:sldId id="261" r:id="rId9"/>
    <p:sldId id="566" r:id="rId10"/>
    <p:sldId id="263" r:id="rId11"/>
    <p:sldId id="426" r:id="rId12"/>
    <p:sldId id="547" r:id="rId13"/>
    <p:sldId id="511" r:id="rId14"/>
    <p:sldId id="504" r:id="rId15"/>
    <p:sldId id="429" r:id="rId16"/>
    <p:sldId id="568" r:id="rId17"/>
    <p:sldId id="564" r:id="rId18"/>
    <p:sldId id="563" r:id="rId19"/>
  </p:sldIdLst>
  <p:sldSz cx="9144000" cy="6858000" type="screen4x3"/>
  <p:notesSz cx="7010400" cy="92964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rekcla" initials="c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2C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3" autoAdjust="0"/>
    <p:restoredTop sz="86833" autoAdjust="0"/>
  </p:normalViewPr>
  <p:slideViewPr>
    <p:cSldViewPr>
      <p:cViewPr>
        <p:scale>
          <a:sx n="60" d="100"/>
          <a:sy n="60" d="100"/>
        </p:scale>
        <p:origin x="-1758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5DABDD36-CD42-4CCF-846B-8253EA3BC575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DC86B79D-5DD9-4742-9567-49FB82674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fld id="{FFD6D34E-A316-4C71-897A-2EC8B0D10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eaLnBrk="0" hangingPunct="0"/>
            <a:fld id="{C69A3C95-FD59-4D3B-945C-F03C189C07C5}" type="slidenum">
              <a:rPr lang="en-US" sz="1200"/>
              <a:pPr algn="r" eaLnBrk="0" hangingPunct="0"/>
              <a:t>1</a:t>
            </a:fld>
            <a:endParaRPr 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af-ZA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AB1353-9374-4287-BC05-227979D4B82A}" type="slidenum">
              <a:rPr lang="en-US" smtClean="0">
                <a:ea typeface="MS PGothic" pitchFamily="34" charset="-128"/>
              </a:rPr>
              <a:pPr>
                <a:defRPr/>
              </a:pPr>
              <a:t>10</a:t>
            </a:fld>
            <a:endParaRPr lang="en-US" smtClean="0">
              <a:ea typeface="MS PGothic" pitchFamily="34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73F827-205C-4E90-8121-371D2B4C53CA}" type="slidenum">
              <a:rPr lang="en-US" smtClean="0">
                <a:ea typeface="MS PGothic" pitchFamily="34" charset="-128"/>
              </a:rPr>
              <a:pPr>
                <a:defRPr/>
              </a:pPr>
              <a:t>11</a:t>
            </a:fld>
            <a:endParaRPr lang="en-US" smtClean="0">
              <a:ea typeface="MS PGothic" pitchFamily="34" charset="-128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af-ZA" sz="8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f-ZA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Nota para o Docente:</a:t>
            </a:r>
          </a:p>
          <a:p>
            <a:r>
              <a:rPr lang="pt-PT" dirty="0" smtClean="0">
                <a:latin typeface="Arial" pitchFamily="34" charset="0"/>
              </a:rPr>
              <a:t>O Síndrome de Imuno-restauração, ou SIR, será abordado com detalhe numa outra unidade.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B73AFD-AD52-4943-996A-DCDD7A85CD38}" type="slidenum">
              <a:rPr lang="en-US" smtClean="0">
                <a:ea typeface="MS PGothic" pitchFamily="34" charset="-128"/>
              </a:rPr>
              <a:pPr>
                <a:defRPr/>
              </a:pPr>
              <a:t>13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AB2D1C-C2A5-489C-8BEF-D75232F5F515}" type="slidenum">
              <a:rPr lang="en-US" smtClean="0">
                <a:ea typeface="MS PGothic" pitchFamily="34" charset="-128"/>
              </a:rPr>
              <a:pPr>
                <a:defRPr/>
              </a:pPr>
              <a:t>14</a:t>
            </a:fld>
            <a:endParaRPr lang="en-US" smtClean="0">
              <a:ea typeface="MS PGothic" pitchFamily="3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af-ZA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9ACEB-326C-41D7-970B-83AE6A719626}" type="slidenum">
              <a:rPr lang="pt-PT" smtClean="0">
                <a:ea typeface="MS PGothic" pitchFamily="34" charset="-128"/>
              </a:rPr>
              <a:pPr>
                <a:defRPr/>
              </a:pPr>
              <a:t>15</a:t>
            </a:fld>
            <a:endParaRPr lang="pt-PT" smtClean="0">
              <a:ea typeface="MS PGothic" pitchFamily="34" charset="-128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Instruções  para o Docente:</a:t>
            </a:r>
          </a:p>
          <a:p>
            <a:pPr eaLnBrk="1" hangingPunct="1">
              <a:buFontTx/>
              <a:buChar char="•"/>
            </a:pPr>
            <a:r>
              <a:rPr lang="pt-PT" dirty="0" smtClean="0">
                <a:latin typeface="Arial" pitchFamily="34" charset="0"/>
              </a:rPr>
              <a:t>Peça aos formandos para consultarem os algoritmos de doenças respiratórias no Manual de Referência.</a:t>
            </a:r>
          </a:p>
          <a:p>
            <a:pPr eaLnBrk="1" hangingPunct="1">
              <a:buFontTx/>
              <a:buChar char="•"/>
            </a:pPr>
            <a:r>
              <a:rPr lang="pt-PT" dirty="0" smtClean="0">
                <a:latin typeface="Arial" pitchFamily="34" charset="0"/>
              </a:rPr>
              <a:t>Apresente o algoritmo passo a passo.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Instruções para o Docente: </a:t>
            </a:r>
          </a:p>
          <a:p>
            <a:r>
              <a:rPr lang="pt-BR" dirty="0" smtClean="0">
                <a:latin typeface="Arial" pitchFamily="34" charset="0"/>
              </a:rPr>
              <a:t>Peça aos formandos para consultarem a folha de exercícios da Unidade 5 “</a:t>
            </a:r>
            <a:r>
              <a:rPr lang="pt-PT" dirty="0" smtClean="0">
                <a:latin typeface="Arial" pitchFamily="34" charset="0"/>
              </a:rPr>
              <a:t>Uso dos algoritmos para doença respiratória” </a:t>
            </a:r>
          </a:p>
          <a:p>
            <a:r>
              <a:rPr lang="pt-BR" dirty="0" smtClean="0">
                <a:latin typeface="Arial" pitchFamily="34" charset="0"/>
              </a:rPr>
              <a:t>do Caderno de Exercícios</a:t>
            </a:r>
          </a:p>
          <a:p>
            <a:r>
              <a:rPr lang="pt-BR" dirty="0" smtClean="0">
                <a:latin typeface="Arial" pitchFamily="34" charset="0"/>
              </a:rPr>
              <a:t>Consultar as instruções na folha de exercício a seguir para realizar a actividade</a:t>
            </a:r>
          </a:p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C5F176-7108-4ED9-9E06-52D88F774927}" type="slidenum">
              <a:rPr lang="en-US" smtClean="0">
                <a:ea typeface="MS PGothic" pitchFamily="34" charset="-128"/>
              </a:rPr>
              <a:pPr>
                <a:defRPr/>
              </a:pPr>
              <a:t>16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419BF7-05AB-46A0-985F-86B30A68D587}" type="slidenum">
              <a:rPr lang="en-US" smtClean="0">
                <a:ea typeface="MS PGothic" pitchFamily="34" charset="-128"/>
              </a:rPr>
              <a:pPr>
                <a:defRPr/>
              </a:pPr>
              <a:t>17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CB9E1E-B9C7-44C8-A0F8-0296E99C85A4}" type="slidenum">
              <a:rPr lang="en-US" smtClean="0">
                <a:ea typeface="MS PGothic" pitchFamily="34" charset="-128"/>
              </a:rPr>
              <a:pPr>
                <a:defRPr/>
              </a:pPr>
              <a:t>2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95538-F901-491C-B850-753EB1503006}" type="slidenum">
              <a:rPr lang="en-US" smtClean="0">
                <a:ea typeface="MS PGothic" pitchFamily="34" charset="-128"/>
              </a:rPr>
              <a:pPr>
                <a:defRPr/>
              </a:pPr>
              <a:t>3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651244-CB65-4772-AD36-F5DF64E70F45}" type="slidenum">
              <a:rPr lang="en-US" smtClean="0">
                <a:ea typeface="MS PGothic" pitchFamily="34" charset="-128"/>
              </a:rPr>
              <a:pPr>
                <a:defRPr/>
              </a:pPr>
              <a:t>4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eaLnBrk="0" hangingPunct="0"/>
            <a:fld id="{942DDA7C-269E-4EA9-AC73-3BD059CB1E11}" type="slidenum">
              <a:rPr lang="en-US" sz="1200"/>
              <a:pPr algn="r" eaLnBrk="0" hangingPunct="0"/>
              <a:t>5</a:t>
            </a:fld>
            <a:endParaRPr lang="en-US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eaLnBrk="0" hangingPunct="0"/>
            <a:fld id="{3E13009B-CEB5-4E13-942F-5A040D0DCFB8}" type="slidenum">
              <a:rPr lang="en-US" sz="1200"/>
              <a:pPr algn="r" eaLnBrk="0" hangingPunct="0"/>
              <a:t>6</a:t>
            </a:fld>
            <a:endParaRPr 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z="1400" smtClean="0">
              <a:latin typeface="Arial" pitchFamily="34" charset="0"/>
            </a:endParaRPr>
          </a:p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5581A3-D4EA-45F0-BCB1-5A9DC40428A1}" type="slidenum">
              <a:rPr lang="en-US" smtClean="0">
                <a:ea typeface="MS PGothic" pitchFamily="34" charset="-128"/>
              </a:rPr>
              <a:pPr>
                <a:defRPr/>
              </a:pPr>
              <a:t>7</a:t>
            </a:fld>
            <a:endParaRPr lang="en-US" smtClean="0">
              <a:ea typeface="MS PGothic" pitchFamily="34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f-ZA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A7C6A3-E8BB-4074-86BB-4FC4C4D15D4A}" type="slidenum">
              <a:rPr lang="en-US" smtClean="0">
                <a:ea typeface="MS PGothic" pitchFamily="34" charset="-128"/>
              </a:rPr>
              <a:pPr>
                <a:defRPr/>
              </a:pPr>
              <a:t>8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7F61FA-82B8-463C-A36D-086CD1417F7A}" type="slidenum">
              <a:rPr lang="en-US" smtClean="0">
                <a:ea typeface="MS PGothic" pitchFamily="34" charset="-128"/>
              </a:rPr>
              <a:pPr>
                <a:defRPr/>
              </a:pPr>
              <a:t>9</a:t>
            </a:fld>
            <a:endParaRPr lang="en-US" smtClean="0">
              <a:ea typeface="MS PGothic" pitchFamily="34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f-ZA" b="1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B659542-03D2-48AB-A661-A1E7A348D3EC}" type="slidenum">
              <a:rPr lang="en-US" sz="1200">
                <a:ea typeface="ＭＳ Ｐゴシック" pitchFamily="34" charset="-128"/>
              </a:rPr>
              <a:pPr algn="r">
                <a:defRPr/>
              </a:pPr>
              <a:t>‹#›</a:t>
            </a:fld>
            <a:endParaRPr lang="en-US" sz="1200">
              <a:ea typeface="ＭＳ Ｐゴシック" pitchFamily="34" charset="-128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ea typeface="ＭＳ Ｐゴシック" pitchFamily="34" charset="-128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ea typeface="ＭＳ Ｐゴシック" pitchFamily="34" charset="-128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ea typeface="ＭＳ Ｐゴシック" pitchFamily="34" charset="-128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ea typeface="ＭＳ Ｐゴシック" pitchFamily="34" charset="-128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ea typeface="ＭＳ Ｐゴシック" pitchFamily="34" charset="-128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ea typeface="ＭＳ Ｐゴシック" pitchFamily="34" charset="-128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ea typeface="ＭＳ Ｐゴシック" pitchFamily="34" charset="-128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ea typeface="ＭＳ Ｐゴシック" pitchFamily="34" charset="-128"/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121EC7F-AF58-4BF0-AE4C-C524C50F1414}" type="slidenum">
              <a:rPr lang="en-US" sz="1200">
                <a:solidFill>
                  <a:schemeClr val="bg1">
                    <a:lumMod val="50000"/>
                  </a:schemeClr>
                </a:solidFill>
                <a:ea typeface="ＭＳ Ｐゴシック" pitchFamily="34" charset="-128"/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ea typeface="ＭＳ Ｐゴシック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3" r:id="rId2"/>
    <p:sldLayoutId id="2147484084" r:id="rId3"/>
    <p:sldLayoutId id="2147484085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  <p:sldLayoutId id="214748409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B5E307A9-ABAF-4A09-AC39-ACE26559A801}" type="slidenum">
              <a:rPr lang="en-US" sz="1200">
                <a:ea typeface="ＭＳ Ｐゴシック" pitchFamily="34" charset="-128"/>
              </a:rPr>
              <a:pPr algn="r">
                <a:defRPr/>
              </a:pPr>
              <a:t>‹#›</a:t>
            </a:fld>
            <a:endParaRPr lang="en-US" sz="1200">
              <a:ea typeface="ＭＳ Ｐゴシック" pitchFamily="34" charset="-128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ea typeface="ＭＳ Ｐゴシック" pitchFamily="34" charset="-128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  <p:sldLayoutId id="214748410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492375"/>
            <a:ext cx="7772400" cy="1470025"/>
          </a:xfrm>
        </p:spPr>
        <p:txBody>
          <a:bodyPr/>
          <a:lstStyle/>
          <a:p>
            <a:pPr eaLnBrk="1" hangingPunct="1"/>
            <a:r>
              <a:rPr lang="en-US" sz="4000" smtClean="0"/>
              <a:t>                 M</a:t>
            </a:r>
            <a:r>
              <a:rPr lang="pt-PT" sz="4000" smtClean="0"/>
              <a:t>ódulo 5</a:t>
            </a:r>
            <a:endParaRPr lang="en-US" sz="4000" smtClean="0"/>
          </a:p>
        </p:txBody>
      </p:sp>
      <p:sp>
        <p:nvSpPr>
          <p:cNvPr id="5123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PT" sz="4000" b="1" smtClean="0"/>
              <a:t>Doenças Respiratórias no Doente HIV+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Tuberculose e o HIV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endParaRPr lang="pt-PT" dirty="0" smtClean="0"/>
          </a:p>
          <a:p>
            <a:pPr algn="just" eaLnBrk="1" hangingPunct="1">
              <a:lnSpc>
                <a:spcPct val="90000"/>
              </a:lnSpc>
            </a:pPr>
            <a:r>
              <a:rPr lang="pt-PT" dirty="0" smtClean="0"/>
              <a:t>A </a:t>
            </a:r>
            <a:r>
              <a:rPr lang="pt-PT" dirty="0" err="1" smtClean="0"/>
              <a:t>TB</a:t>
            </a:r>
            <a:r>
              <a:rPr lang="pt-PT" dirty="0" smtClean="0"/>
              <a:t> é endémica em Moçambique e é uma causa muito frequente de sintomatologia respiratória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dirty="0" smtClean="0"/>
              <a:t>A </a:t>
            </a:r>
            <a:r>
              <a:rPr lang="pt-PT" dirty="0" err="1" smtClean="0"/>
              <a:t>TB</a:t>
            </a:r>
            <a:r>
              <a:rPr lang="pt-PT" dirty="0" smtClean="0"/>
              <a:t> pulmonar é uma doença que define o </a:t>
            </a:r>
            <a:r>
              <a:rPr lang="pt-PT" dirty="0" err="1" smtClean="0"/>
              <a:t>estadio</a:t>
            </a:r>
            <a:r>
              <a:rPr lang="pt-PT" dirty="0" smtClean="0"/>
              <a:t> </a:t>
            </a:r>
            <a:r>
              <a:rPr lang="pt-PT" dirty="0" err="1" smtClean="0"/>
              <a:t>III</a:t>
            </a:r>
            <a:r>
              <a:rPr lang="pt-PT" dirty="0" smtClean="0"/>
              <a:t> da OMS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dirty="0" smtClean="0"/>
              <a:t>A </a:t>
            </a:r>
            <a:r>
              <a:rPr lang="pt-PT" dirty="0" err="1" smtClean="0"/>
              <a:t>TB</a:t>
            </a:r>
            <a:r>
              <a:rPr lang="pt-PT" dirty="0" smtClean="0"/>
              <a:t> </a:t>
            </a:r>
            <a:r>
              <a:rPr lang="pt-PT" dirty="0" err="1" smtClean="0"/>
              <a:t>extrapulmonar</a:t>
            </a:r>
            <a:r>
              <a:rPr lang="pt-PT" dirty="0" smtClean="0"/>
              <a:t> é uma doença que define </a:t>
            </a:r>
            <a:r>
              <a:rPr lang="pt-PT" dirty="0" err="1" smtClean="0"/>
              <a:t>estadio</a:t>
            </a:r>
            <a:r>
              <a:rPr lang="pt-PT" dirty="0" smtClean="0"/>
              <a:t> </a:t>
            </a:r>
            <a:r>
              <a:rPr lang="pt-PT" dirty="0" err="1" smtClean="0"/>
              <a:t>IV</a:t>
            </a:r>
            <a:r>
              <a:rPr lang="pt-PT" dirty="0" smtClean="0"/>
              <a:t> da OMS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dirty="0" smtClean="0"/>
              <a:t>O tratamento da </a:t>
            </a:r>
            <a:r>
              <a:rPr lang="pt-PT" dirty="0" err="1" smtClean="0"/>
              <a:t>TB</a:t>
            </a:r>
            <a:r>
              <a:rPr lang="pt-PT" dirty="0" smtClean="0"/>
              <a:t> é o mesmo que no paciente </a:t>
            </a:r>
            <a:r>
              <a:rPr lang="pt-PT" dirty="0" err="1" smtClean="0"/>
              <a:t>HIV-</a:t>
            </a:r>
            <a:endParaRPr lang="pt-PT" dirty="0" smtClean="0"/>
          </a:p>
          <a:p>
            <a:pPr lvl="1" algn="just" eaLnBrk="1" hangingPunct="1">
              <a:lnSpc>
                <a:spcPct val="90000"/>
              </a:lnSpc>
            </a:pPr>
            <a:endParaRPr lang="pt-PT" dirty="0" smtClean="0"/>
          </a:p>
          <a:p>
            <a:pPr algn="just" eaLnBrk="1" hangingPunct="1">
              <a:lnSpc>
                <a:spcPct val="90000"/>
              </a:lnSpc>
            </a:pPr>
            <a:endParaRPr lang="pt-P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Diagnóstico da TB em </a:t>
            </a:r>
            <a:r>
              <a:rPr lang="pt-PT" smtClean="0"/>
              <a:t>Doentes </a:t>
            </a:r>
            <a:r>
              <a:rPr lang="en-US" smtClean="0"/>
              <a:t>HIV+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Um só BK+ é suficiente para diagnosticar TB no doente HIV+</a:t>
            </a:r>
          </a:p>
          <a:p>
            <a:pPr algn="just" eaLnBrk="1" hangingPunct="1"/>
            <a:r>
              <a:rPr lang="pt-PT" dirty="0" smtClean="0"/>
              <a:t>As </a:t>
            </a:r>
            <a:r>
              <a:rPr lang="pt-PT" b="1" dirty="0" smtClean="0"/>
              <a:t>apresentações atípicas </a:t>
            </a:r>
            <a:r>
              <a:rPr lang="pt-PT" dirty="0" smtClean="0"/>
              <a:t>são mais frequentes nos pacientes com contagens CD4 mais baixas:</a:t>
            </a:r>
          </a:p>
          <a:p>
            <a:pPr lvl="1" algn="just" eaLnBrk="1" hangingPunct="1"/>
            <a:r>
              <a:rPr lang="pt-PT" dirty="0" smtClean="0"/>
              <a:t>Pode não haver  tosse</a:t>
            </a:r>
          </a:p>
          <a:p>
            <a:pPr lvl="1" algn="just" eaLnBrk="1" hangingPunct="1"/>
            <a:r>
              <a:rPr lang="pt-PT" dirty="0" smtClean="0"/>
              <a:t>O esfregaço da expectoração (BK) pode ser negativo com maior frequência</a:t>
            </a:r>
          </a:p>
          <a:p>
            <a:pPr algn="just" eaLnBrk="1" hangingPunct="1"/>
            <a:r>
              <a:rPr lang="pt-PT" dirty="0" smtClean="0"/>
              <a:t>Os derrames pleurais tuberculosos são mais comuns em doentes com HIV</a:t>
            </a:r>
          </a:p>
          <a:p>
            <a:pPr lvl="1" algn="just"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TB- </a:t>
            </a:r>
            <a:r>
              <a:rPr lang="en-US" dirty="0" err="1" smtClean="0"/>
              <a:t>Derrames</a:t>
            </a:r>
            <a:r>
              <a:rPr lang="en-US" dirty="0" smtClean="0"/>
              <a:t> </a:t>
            </a:r>
            <a:r>
              <a:rPr lang="en-US" dirty="0" err="1" smtClean="0"/>
              <a:t>Pleurais</a:t>
            </a:r>
            <a:endParaRPr lang="en-US" strike="sngStrike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Se o TMG suspeitar um derrame pleural (tosse, dor costal, abolição do murmúrio vesicular), deverá consultar o médico, o qual encaminhará para RX e possível toracocentese.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Um derrame pode indicar TB, empiema ou outra doença oportunista ou não.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É preciso fazer diagnóstico específico.</a:t>
            </a:r>
          </a:p>
          <a:p>
            <a:pPr lvl="1" algn="just" eaLnBrk="1" hangingPunct="1">
              <a:lnSpc>
                <a:spcPct val="150000"/>
              </a:lnSpc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Tuberculose e o Síndrome de Imunoreconstituição (SIR)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b="1" dirty="0" smtClean="0"/>
              <a:t>Suspeite SIR e consulte o médico num doente que depois de 2 a 12  semanas do início do TARV :</a:t>
            </a:r>
          </a:p>
          <a:p>
            <a:pPr algn="just" eaLnBrk="1" hangingPunct="1"/>
            <a:r>
              <a:rPr lang="pt-PT" sz="2600" dirty="0" smtClean="0"/>
              <a:t>Está a receber o tratamento para uma TB com sucesso, mas os sintomas de TB pulmonar ou extrapulmonar pioram (incluindo o agravamento das linfadenopatias). </a:t>
            </a:r>
          </a:p>
          <a:p>
            <a:pPr algn="just" eaLnBrk="1" hangingPunct="1"/>
            <a:r>
              <a:rPr lang="pt-PT" sz="2600" dirty="0" smtClean="0"/>
              <a:t>Não foi previamente diagnosticado com TB mas desenvolve sintomatologia de TB pulmonar ou extrapulmonar.</a:t>
            </a: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Pneumonia por </a:t>
            </a:r>
            <a:r>
              <a:rPr lang="pt-PT" i="1" dirty="0" smtClean="0"/>
              <a:t>Pneumocistis jirovecii</a:t>
            </a:r>
            <a:r>
              <a:rPr lang="pt-PT" dirty="0" smtClean="0"/>
              <a:t> (PCP)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PCP define estadio IV da OMS</a:t>
            </a:r>
          </a:p>
          <a:p>
            <a:pPr algn="just" eaLnBrk="1" hangingPunct="1"/>
            <a:r>
              <a:rPr lang="pt-PT" dirty="0" smtClean="0"/>
              <a:t>Apresentação Clínica:</a:t>
            </a:r>
          </a:p>
          <a:p>
            <a:pPr lvl="1" algn="just" eaLnBrk="1" hangingPunct="1"/>
            <a:r>
              <a:rPr lang="pt-PT" dirty="0" smtClean="0"/>
              <a:t>Sintomas típicos: Dispneia que piora ao fazer exercício, tosse sem expectoração, febre, dores no peito, com agravamento progressivo durante dias ou semanas (no geral, sub-agudo)</a:t>
            </a:r>
          </a:p>
          <a:p>
            <a:pPr lvl="1" algn="just" eaLnBrk="1" hangingPunct="1"/>
            <a:r>
              <a:rPr lang="pt-PT" dirty="0" smtClean="0"/>
              <a:t>Exame físico:  Febre, taquicardia, taquipneia, chiado. No entanto, a auscultação pulmonar pode ser normal</a:t>
            </a:r>
          </a:p>
          <a:p>
            <a:pPr lvl="1" algn="just" eaLnBrk="1" hangingPunct="1"/>
            <a:r>
              <a:rPr lang="pt-PT" dirty="0" smtClean="0"/>
              <a:t>Consultar o médico em caso de suspeita</a:t>
            </a: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Manejo do Paciente Seropositivo com Problemas Respiratórios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533400" indent="-533400" algn="ctr" eaLnBrk="1" hangingPunct="1">
              <a:buFontTx/>
              <a:buNone/>
            </a:pPr>
            <a:endParaRPr lang="pt-PT" sz="2400" dirty="0" smtClean="0"/>
          </a:p>
          <a:p>
            <a:pPr marL="533400" indent="-533400" algn="ctr" eaLnBrk="1" hangingPunct="1">
              <a:buFontTx/>
              <a:buNone/>
            </a:pPr>
            <a:endParaRPr lang="pt-PT" sz="2400" dirty="0" smtClean="0"/>
          </a:p>
          <a:p>
            <a:pPr marL="533400" indent="-533400" algn="ctr" eaLnBrk="1" hangingPunct="1">
              <a:buFontTx/>
              <a:buNone/>
            </a:pPr>
            <a:endParaRPr lang="pt-PT" sz="2400" dirty="0" smtClean="0"/>
          </a:p>
          <a:p>
            <a:pPr marL="533400" indent="-533400" algn="ctr" eaLnBrk="1" hangingPunct="1">
              <a:buFontTx/>
              <a:buNone/>
            </a:pPr>
            <a:r>
              <a:rPr lang="pt-PT" sz="3600" b="1" dirty="0" smtClean="0"/>
              <a:t>Algoritmos de Doenças Respiratórias no Doente HIV+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Actividade: Praticar o Uso dos Algoritmos</a:t>
            </a:r>
            <a:endParaRPr 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endParaRPr lang="pt-PT" sz="3200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sz="3200" b="1" dirty="0" smtClean="0"/>
              <a:t>Folha de Exercícios </a:t>
            </a:r>
            <a:r>
              <a:rPr lang="pt-PT" sz="3200" dirty="0" smtClean="0"/>
              <a:t>– Uso dos algoritmos para doença respiratória </a:t>
            </a:r>
          </a:p>
          <a:p>
            <a:pPr eaLnBrk="1" hangingPunct="1">
              <a:buFontTx/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</a:t>
            </a:r>
            <a:endParaRPr lang="pt-PT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defRPr/>
            </a:pPr>
            <a:r>
              <a:rPr lang="pt-PT" dirty="0" smtClean="0"/>
              <a:t>É necessário fazer um diagnóstico diferencial em pacientes seropositivos que se queixam de problemas respiratórios.</a:t>
            </a:r>
            <a:endParaRPr lang="en-US" dirty="0" smtClean="0"/>
          </a:p>
          <a:p>
            <a:pPr algn="just" eaLnBrk="1" hangingPunct="1">
              <a:defRPr/>
            </a:pPr>
            <a:r>
              <a:rPr lang="pt-PT" dirty="0" smtClean="0"/>
              <a:t>É importante adequar a abordagem clínica nos doentes HIV+ com queixas respiratórias.</a:t>
            </a:r>
            <a:endParaRPr lang="en-US" dirty="0" smtClean="0"/>
          </a:p>
          <a:p>
            <a:pPr algn="just" eaLnBrk="1" hangingPunct="1">
              <a:defRPr/>
            </a:pPr>
            <a:r>
              <a:rPr lang="pt-PT" dirty="0" smtClean="0"/>
              <a:t>O TMG deve  pesquisar sempre a tuberculose pulmonar com perguntas de rastreio e BK, em doentes HIV+.</a:t>
            </a:r>
          </a:p>
          <a:p>
            <a:pPr algn="just" eaLnBrk="1" hangingPunct="1">
              <a:defRPr/>
            </a:pPr>
            <a:r>
              <a:rPr lang="pt-PT" dirty="0" smtClean="0"/>
              <a:t>Use o algoritmo para fazer o diagnóstico diferencial das doenças respiratórias agudas e crónicas.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As doenças respiratórias são comuns em doentes HIV+. Algumas delas são quase exclusivas (as IOs) para o doente HIV+ e outras são também comuns na população em geral, mas observadas com maior frequência nos doentes HIV+.</a:t>
            </a:r>
          </a:p>
          <a:p>
            <a:pPr algn="just" eaLnBrk="1" hangingPunct="1"/>
            <a:r>
              <a:rPr lang="pt-PT" dirty="0" smtClean="0"/>
              <a:t>Nesta unidade, os TMG terão uma abordagem sobre o impacto das doenças respiratórias em doentes HIV+.  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  </a:t>
            </a:r>
            <a:endParaRPr 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t-PT" dirty="0" smtClean="0"/>
              <a:t>No final desta unidade, os formandos devem ser capazes de:</a:t>
            </a:r>
          </a:p>
          <a:p>
            <a:pPr algn="just" eaLnBrk="1" hangingPunct="1"/>
            <a:r>
              <a:rPr lang="pt-PT" dirty="0" smtClean="0"/>
              <a:t>Estabelecer a relação entre a infecção pelo HIV e a patologia respiratória</a:t>
            </a:r>
            <a:endParaRPr lang="en-US" dirty="0" smtClean="0"/>
          </a:p>
          <a:p>
            <a:pPr algn="just" eaLnBrk="1" hangingPunct="1"/>
            <a:r>
              <a:rPr lang="pt-PT" dirty="0" smtClean="0"/>
              <a:t>Aplicar um plano de abordagem para os problemas respiratórios no doente HIV+</a:t>
            </a:r>
            <a:endParaRPr lang="en-US" dirty="0" smtClean="0"/>
          </a:p>
          <a:p>
            <a:pPr algn="just" eaLnBrk="1" hangingPunct="1"/>
            <a:r>
              <a:rPr lang="pt-PT" dirty="0" smtClean="0"/>
              <a:t>Reconhecer a relação entre a epidemiologia de HIV e a co-infecção por TB</a:t>
            </a:r>
          </a:p>
          <a:p>
            <a:pPr algn="just" eaLnBrk="1" hangingPunct="1"/>
            <a:r>
              <a:rPr lang="pt-PT" dirty="0" smtClean="0"/>
              <a:t>Reconhecer a TB como causa de SIR frequente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Diagnóstico Diferencial das Principais Doen</a:t>
            </a:r>
            <a:r>
              <a:rPr lang="pt-BR" smtClean="0"/>
              <a:t>ças Respiratórias</a:t>
            </a:r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Apresentações mais Comuns das Doenças Respiratórias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mtClean="0"/>
              <a:t>Sintomatologia:</a:t>
            </a:r>
          </a:p>
          <a:p>
            <a:pPr lvl="1" algn="just" eaLnBrk="1" hangingPunct="1"/>
            <a:r>
              <a:rPr lang="pt-PT" smtClean="0"/>
              <a:t>Tosse </a:t>
            </a:r>
          </a:p>
          <a:p>
            <a:pPr lvl="1" algn="just" eaLnBrk="1" hangingPunct="1"/>
            <a:r>
              <a:rPr lang="pt-PT" smtClean="0"/>
              <a:t>Falta de ar (dispneia), ou taquipneia</a:t>
            </a:r>
          </a:p>
          <a:p>
            <a:pPr lvl="1" algn="just" eaLnBrk="1" hangingPunct="1"/>
            <a:r>
              <a:rPr lang="pt-PT" smtClean="0"/>
              <a:t>Dor torácica</a:t>
            </a:r>
          </a:p>
          <a:p>
            <a:pPr algn="just" eaLnBrk="1" hangingPunct="1"/>
            <a:r>
              <a:rPr lang="pt-PT" smtClean="0"/>
              <a:t>Duração:</a:t>
            </a:r>
          </a:p>
          <a:p>
            <a:pPr lvl="1" algn="just" eaLnBrk="1" hangingPunct="1"/>
            <a:r>
              <a:rPr lang="pt-PT" smtClean="0"/>
              <a:t>Apresentações agudas ( &lt; 2 ou 3 semanas)</a:t>
            </a:r>
            <a:endParaRPr lang="en-US" smtClean="0"/>
          </a:p>
          <a:p>
            <a:pPr lvl="1" algn="just" eaLnBrk="1" hangingPunct="1"/>
            <a:r>
              <a:rPr lang="pt-PT" smtClean="0"/>
              <a:t>Apresentações sub-agudas/crónicas ( &gt;2 ou 3 semanas)</a:t>
            </a:r>
          </a:p>
          <a:p>
            <a:pPr eaLnBrk="1" hangingPunct="1"/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Patologias Respiratórias no Doente HIV+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pt-PT" b="1" dirty="0" smtClean="0"/>
              <a:t>Infecções Oportunistas</a:t>
            </a:r>
          </a:p>
          <a:p>
            <a:pPr lvl="1" algn="just" eaLnBrk="1" hangingPunct="1">
              <a:defRPr/>
            </a:pPr>
            <a:r>
              <a:rPr lang="pt-PT" dirty="0" smtClean="0"/>
              <a:t>Tuberculose</a:t>
            </a:r>
          </a:p>
          <a:p>
            <a:pPr lvl="1" algn="just" eaLnBrk="1" hangingPunct="1">
              <a:defRPr/>
            </a:pPr>
            <a:r>
              <a:rPr lang="pt-PT" dirty="0" smtClean="0"/>
              <a:t>Pneumonia por </a:t>
            </a:r>
            <a:r>
              <a:rPr lang="pt-PT" i="1" dirty="0" err="1" smtClean="0"/>
              <a:t>Pneumocistis</a:t>
            </a:r>
            <a:r>
              <a:rPr lang="pt-PT" i="1" dirty="0" smtClean="0"/>
              <a:t> </a:t>
            </a:r>
            <a:r>
              <a:rPr lang="pt-PT" i="1" dirty="0" err="1" smtClean="0"/>
              <a:t>jirovecii</a:t>
            </a:r>
            <a:r>
              <a:rPr lang="pt-PT" i="1" dirty="0" smtClean="0"/>
              <a:t> </a:t>
            </a:r>
            <a:r>
              <a:rPr lang="pt-PT" dirty="0" smtClean="0"/>
              <a:t>( PCP) </a:t>
            </a:r>
          </a:p>
          <a:p>
            <a:pPr lvl="1" algn="just" eaLnBrk="1" hangingPunct="1">
              <a:defRPr/>
            </a:pPr>
            <a:r>
              <a:rPr lang="pt-PT" dirty="0" smtClean="0"/>
              <a:t>Pneumonia </a:t>
            </a:r>
            <a:r>
              <a:rPr lang="pt-PT" dirty="0" err="1" smtClean="0"/>
              <a:t>criptocócica</a:t>
            </a:r>
            <a:r>
              <a:rPr lang="pt-PT" dirty="0" smtClean="0"/>
              <a:t> </a:t>
            </a:r>
          </a:p>
          <a:p>
            <a:pPr lvl="1" algn="just" eaLnBrk="1" hangingPunct="1">
              <a:defRPr/>
            </a:pPr>
            <a:r>
              <a:rPr lang="pt-PT" dirty="0" smtClean="0"/>
              <a:t>Pneumonia por Toxoplasma</a:t>
            </a:r>
            <a:endParaRPr lang="pt-PT" b="1" dirty="0" smtClean="0"/>
          </a:p>
          <a:p>
            <a:pPr algn="just" eaLnBrk="1" hangingPunct="1">
              <a:defRPr/>
            </a:pPr>
            <a:r>
              <a:rPr lang="pt-PT" b="1" dirty="0" smtClean="0"/>
              <a:t>Outras Doenças Não Oportunistas</a:t>
            </a:r>
          </a:p>
          <a:p>
            <a:pPr lvl="1" algn="just" eaLnBrk="1" hangingPunct="1">
              <a:defRPr/>
            </a:pPr>
            <a:r>
              <a:rPr lang="pt-PT" dirty="0" smtClean="0"/>
              <a:t>Pneumonia bacteriana</a:t>
            </a:r>
          </a:p>
          <a:p>
            <a:pPr lvl="1" algn="just" eaLnBrk="1" hangingPunct="1">
              <a:defRPr/>
            </a:pPr>
            <a:r>
              <a:rPr lang="pt-PT" dirty="0" smtClean="0"/>
              <a:t>Outras (bronquite / bronquiectasia, Enfisema / DPOC/ Carcinoma broncogénica, asma, Infecções respiratórias de vias superiores, malária e infecções por helmintos).</a:t>
            </a:r>
          </a:p>
          <a:p>
            <a:pPr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/>
              <a:t>Pneumonia Bacteriana (1)</a:t>
            </a:r>
            <a:endParaRPr lang="pt-PT" strike="sngStrike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mtClean="0"/>
              <a:t>A pneumonia bacteriana é mais comum nos doentes HIV+. </a:t>
            </a:r>
          </a:p>
          <a:p>
            <a:pPr algn="just" eaLnBrk="1" hangingPunct="1"/>
            <a:r>
              <a:rPr lang="pt-PT" smtClean="0"/>
              <a:t>É mais frequente com contagens de CD4 reduzidas, mas pode ocorrer a qualquer altura durante a infecção pelo HIV.</a:t>
            </a:r>
          </a:p>
          <a:p>
            <a:pPr algn="just" eaLnBrk="1" hangingPunct="1"/>
            <a:r>
              <a:rPr lang="pt-PT" smtClean="0"/>
              <a:t>A pneumonia bacteriana severa é uma doença que define o Estadio III.  </a:t>
            </a:r>
          </a:p>
          <a:p>
            <a:pPr algn="just" eaLnBrk="1" hangingPunct="1"/>
            <a:r>
              <a:rPr lang="pt-PT" smtClean="0"/>
              <a:t>A pneumonia bacteriana severa e recorrente é uma doença que define Estadio 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Pneumonia Bacteriana (2)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pt-PT" sz="3200" b="1" dirty="0" smtClean="0"/>
              <a:t>As características clínicas comuns são: </a:t>
            </a:r>
          </a:p>
          <a:p>
            <a:pPr lvl="1">
              <a:defRPr/>
            </a:pPr>
            <a:r>
              <a:rPr lang="pt-PT" sz="3200" dirty="0" smtClean="0">
                <a:ea typeface="+mn-ea"/>
                <a:cs typeface="+mn-cs"/>
              </a:rPr>
              <a:t> Processo Agudo</a:t>
            </a:r>
          </a:p>
          <a:p>
            <a:pPr lvl="1">
              <a:defRPr/>
            </a:pPr>
            <a:r>
              <a:rPr lang="pt-PT" sz="3200" dirty="0" smtClean="0">
                <a:ea typeface="+mn-ea"/>
                <a:cs typeface="+mn-cs"/>
              </a:rPr>
              <a:t> Febre</a:t>
            </a:r>
          </a:p>
          <a:p>
            <a:pPr lvl="1">
              <a:defRPr/>
            </a:pPr>
            <a:r>
              <a:rPr lang="pt-PT" sz="3200" dirty="0" smtClean="0">
                <a:ea typeface="+mn-ea"/>
                <a:cs typeface="+mn-cs"/>
              </a:rPr>
              <a:t> Tosse</a:t>
            </a:r>
          </a:p>
          <a:p>
            <a:pPr lvl="1">
              <a:defRPr/>
            </a:pPr>
            <a:r>
              <a:rPr lang="pt-PT" sz="3200" dirty="0" smtClean="0">
                <a:ea typeface="+mn-ea"/>
                <a:cs typeface="+mn-cs"/>
              </a:rPr>
              <a:t> Fervores Crepitantes</a:t>
            </a:r>
          </a:p>
          <a:p>
            <a:pPr lvl="1">
              <a:defRPr/>
            </a:pPr>
            <a:r>
              <a:rPr lang="pt-PT" sz="3200" dirty="0" smtClean="0">
                <a:ea typeface="+mn-ea"/>
                <a:cs typeface="+mn-cs"/>
              </a:rPr>
              <a:t> Infiltrações detectadas na radiografia do tórax. </a:t>
            </a:r>
            <a:endParaRPr lang="en-US" sz="3200" dirty="0" smtClean="0">
              <a:ea typeface="+mn-ea"/>
              <a:cs typeface="+mn-cs"/>
            </a:endParaRPr>
          </a:p>
          <a:p>
            <a:pPr>
              <a:defRPr/>
            </a:pP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Pneumonia </a:t>
            </a:r>
            <a:r>
              <a:rPr lang="en-US" dirty="0" err="1" smtClean="0"/>
              <a:t>Bacteriana</a:t>
            </a:r>
            <a:r>
              <a:rPr lang="en-US" dirty="0" smtClean="0"/>
              <a:t> (3)</a:t>
            </a:r>
            <a:endParaRPr lang="en-US" strike="sngStrike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sz="3200" b="1" dirty="0" smtClean="0"/>
              <a:t>No doente HIV+:</a:t>
            </a:r>
          </a:p>
          <a:p>
            <a:pPr lvl="1" algn="just" eaLnBrk="1" hangingPunct="1"/>
            <a:r>
              <a:rPr lang="pt-PT" sz="3200" dirty="0" smtClean="0"/>
              <a:t>A evolução pode ser mais rápida</a:t>
            </a:r>
          </a:p>
          <a:p>
            <a:pPr lvl="1" algn="just" eaLnBrk="1" hangingPunct="1"/>
            <a:r>
              <a:rPr lang="pt-PT" sz="3200" dirty="0" smtClean="0"/>
              <a:t>A doença pode ser mais grave</a:t>
            </a:r>
          </a:p>
          <a:p>
            <a:pPr lvl="1" algn="just" eaLnBrk="1" hangingPunct="1"/>
            <a:r>
              <a:rPr lang="pt-PT" sz="3200" dirty="0" smtClean="0"/>
              <a:t>A hospitalização mais frequente</a:t>
            </a:r>
          </a:p>
          <a:p>
            <a:pPr lvl="1" algn="just" eaLnBrk="1" hangingPunct="1"/>
            <a:r>
              <a:rPr lang="pt-PT" sz="3200" dirty="0" smtClean="0"/>
              <a:t>As complicações de cavitação, empiema, efusão parapneumática e septicemia são mais frequentes.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6.0&quot;&gt;&lt;object type=&quot;1&quot; unique_id=&quot;10001&quot;&gt;&lt;object type=&quot;8&quot; unique_id=&quot;11288&quot;&gt;&lt;/object&gt;&lt;object type=&quot;2&quot; unique_id=&quot;11289&quot;&gt;&lt;object type=&quot;3&quot; unique_id=&quot;11290&quot;&gt;&lt;property id=&quot;20148&quot; value=&quot;5&quot;/&gt;&lt;property id=&quot;20300&quot; value=&quot;Slide 1 - &amp;quot;                 Módulo 5&amp;quot;&quot;/&gt;&lt;property id=&quot;20307&quot; value=&quot;543&quot;/&gt;&lt;/object&gt;&lt;object type=&quot;3&quot; unique_id=&quot;11291&quot;&gt;&lt;property id=&quot;20148&quot; value=&quot;5&quot;/&gt;&lt;property id=&quot;20300&quot; value=&quot;Slide 2 - &amp;quot;Introdução&amp;quot;&quot;/&gt;&lt;property id=&quot;20307&quot; value=&quot;565&quot;/&gt;&lt;/object&gt;&lt;object type=&quot;3&quot; unique_id=&quot;11292&quot;&gt;&lt;property id=&quot;20148&quot; value=&quot;5&quot;/&gt;&lt;property id=&quot;20300&quot; value=&quot;Slide 3 - &amp;quot;Objectivos de Aprendizagem  &amp;quot;&quot;/&gt;&lt;property id=&quot;20307&quot; value=&quot;545&quot;/&gt;&lt;/object&gt;&lt;object type=&quot;3&quot; unique_id=&quot;11293&quot;&gt;&lt;property id=&quot;20148&quot; value=&quot;5&quot;/&gt;&lt;property id=&quot;20300&quot; value=&quot;Slide 4 - &amp;quot;Diagnóstico Diferencial das Principais Doenças Respiratórias&amp;quot;&quot;/&gt;&lt;property id=&quot;20307&quot; value=&quot;550&quot;/&gt;&lt;/object&gt;&lt;object type=&quot;3&quot; unique_id=&quot;11294&quot;&gt;&lt;property id=&quot;20148&quot; value=&quot;5&quot;/&gt;&lt;property id=&quot;20300&quot; value=&quot;Slide 5 - &amp;quot;Apresentações mais Comuns das Doenças Respiratórias&amp;quot;&quot;/&gt;&lt;property id=&quot;20307&quot; value=&quot;536&quot;/&gt;&lt;/object&gt;&lt;object type=&quot;3&quot; unique_id=&quot;11295&quot;&gt;&lt;property id=&quot;20148&quot; value=&quot;5&quot;/&gt;&lt;property id=&quot;20300&quot; value=&quot;Slide 6 - &amp;quot;Patologias Respiratórias no Doente HIV+&amp;quot;&quot;/&gt;&lt;property id=&quot;20307&quot; value=&quot;542&quot;/&gt;&lt;/object&gt;&lt;object type=&quot;3&quot; unique_id=&quot;11296&quot;&gt;&lt;property id=&quot;20148&quot; value=&quot;5&quot;/&gt;&lt;property id=&quot;20300&quot; value=&quot;Slide 7 - &amp;quot;Pneumonia Bacteriana (1)&amp;quot;&quot;/&gt;&lt;property id=&quot;20307&quot; value=&quot;261&quot;/&gt;&lt;/object&gt;&lt;object type=&quot;3&quot; unique_id=&quot;11297&quot;&gt;&lt;property id=&quot;20148&quot; value=&quot;5&quot;/&gt;&lt;property id=&quot;20300&quot; value=&quot;Slide 8 - &amp;quot;Pneumonia Bacteriana (2)&amp;quot;&quot;/&gt;&lt;property id=&quot;20307&quot; value=&quot;566&quot;/&gt;&lt;/object&gt;&lt;object type=&quot;3&quot; unique_id=&quot;11298&quot;&gt;&lt;property id=&quot;20148&quot; value=&quot;5&quot;/&gt;&lt;property id=&quot;20300&quot; value=&quot;Slide 9 - &amp;quot;Pneumonia Bacteriana (3)&amp;quot;&quot;/&gt;&lt;property id=&quot;20307&quot; value=&quot;263&quot;/&gt;&lt;/object&gt;&lt;object type=&quot;3&quot; unique_id=&quot;11299&quot;&gt;&lt;property id=&quot;20148&quot; value=&quot;5&quot;/&gt;&lt;property id=&quot;20300&quot; value=&quot;Slide 10 - &amp;quot;A Tuberculose e o HIV&amp;quot;&quot;/&gt;&lt;property id=&quot;20307&quot; value=&quot;426&quot;/&gt;&lt;/object&gt;&lt;object type=&quot;3&quot; unique_id=&quot;11300&quot;&gt;&lt;property id=&quot;20148&quot; value=&quot;5&quot;/&gt;&lt;property id=&quot;20300&quot; value=&quot;Slide 11 - &amp;quot;Diagnóstico da TB em Doentes HIV+ &amp;quot;&quot;/&gt;&lt;property id=&quot;20307&quot; value=&quot;547&quot;/&gt;&lt;/object&gt;&lt;object type=&quot;3&quot; unique_id=&quot;11301&quot;&gt;&lt;property id=&quot;20148&quot; value=&quot;5&quot;/&gt;&lt;property id=&quot;20300&quot; value=&quot;Slide 12 - &amp;quot;TB- Derrames Pleurais&amp;quot;&quot;/&gt;&lt;property id=&quot;20307&quot; value=&quot;511&quot;/&gt;&lt;/object&gt;&lt;object type=&quot;3&quot; unique_id=&quot;11302&quot;&gt;&lt;property id=&quot;20148&quot; value=&quot;5&quot;/&gt;&lt;property id=&quot;20300&quot; value=&quot;Slide 13 - &amp;quot;Tuberculose e o Síndrome de Imunoreconstituição (SIR)&amp;quot;&quot;/&gt;&lt;property id=&quot;20307&quot; value=&quot;504&quot;/&gt;&lt;/object&gt;&lt;object type=&quot;3&quot; unique_id=&quot;11303&quot;&gt;&lt;property id=&quot;20148&quot; value=&quot;5&quot;/&gt;&lt;property id=&quot;20300&quot; value=&quot;Slide 14 - &amp;quot;Pneumonia por Pneumocistis jirovecii (PCP)&amp;quot;&quot;/&gt;&lt;property id=&quot;20307&quot; value=&quot;429&quot;/&gt;&lt;/object&gt;&lt;object type=&quot;3&quot; unique_id=&quot;11304&quot;&gt;&lt;property id=&quot;20148&quot; value=&quot;5&quot;/&gt;&lt;property id=&quot;20300&quot; value=&quot;Slide 15 - &amp;quot;Manejo do Paciente Seropositivo com Problemas Respiratórios&amp;quot;&quot;/&gt;&lt;property id=&quot;20307&quot; value=&quot;568&quot;/&gt;&lt;/object&gt;&lt;object type=&quot;3&quot; unique_id=&quot;11305&quot;&gt;&lt;property id=&quot;20148&quot; value=&quot;5&quot;/&gt;&lt;property id=&quot;20300&quot; value=&quot;Slide 16 - &amp;quot;Actividade: Praticar o Uso dos Algoritmos&amp;quot;&quot;/&gt;&lt;property id=&quot;20307&quot; value=&quot;564&quot;/&gt;&lt;/object&gt;&lt;object type=&quot;3&quot; unique_id=&quot;11306&quot;&gt;&lt;property id=&quot;20148&quot; value=&quot;5&quot;/&gt;&lt;property id=&quot;20300&quot; value=&quot;Slide 17 - &amp;quot;Considerações&amp;quot;&quot;/&gt;&lt;property id=&quot;20307&quot; value=&quot;563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15903</TotalTime>
  <Words>887</Words>
  <Application>Microsoft Office PowerPoint</Application>
  <PresentationFormat>On-screen Show (4:3)</PresentationFormat>
  <Paragraphs>111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MISAU</vt:lpstr>
      <vt:lpstr>1_TBOI Landscape Draft</vt:lpstr>
      <vt:lpstr>                 Módulo 5</vt:lpstr>
      <vt:lpstr>Introdução</vt:lpstr>
      <vt:lpstr>Objectivos de Aprendizagem  </vt:lpstr>
      <vt:lpstr>Diagnóstico Diferencial das Principais Doenças Respiratórias</vt:lpstr>
      <vt:lpstr>Apresentações mais Comuns das Doenças Respiratórias</vt:lpstr>
      <vt:lpstr>Patologias Respiratórias no Doente HIV+</vt:lpstr>
      <vt:lpstr>Pneumonia Bacteriana (1)</vt:lpstr>
      <vt:lpstr>Pneumonia Bacteriana (2)</vt:lpstr>
      <vt:lpstr>Pneumonia Bacteriana (3)</vt:lpstr>
      <vt:lpstr>A Tuberculose e o HIV</vt:lpstr>
      <vt:lpstr>Diagnóstico da TB em Doentes HIV+ </vt:lpstr>
      <vt:lpstr>TB- Derrames Pleurais</vt:lpstr>
      <vt:lpstr>Tuberculose e o Síndrome de Imunoreconstituição (SIR)</vt:lpstr>
      <vt:lpstr>Pneumonia por Pneumocistis jirovecii (PCP)</vt:lpstr>
      <vt:lpstr>Manejo do Paciente Seropositivo com Problemas Respiratórios</vt:lpstr>
      <vt:lpstr>Actividade: Praticar o Uso dos Algoritmos</vt:lpstr>
      <vt:lpstr>Pontos-chave</vt:lpstr>
    </vt:vector>
  </TitlesOfParts>
  <Company>Paul Thottingal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Respiratory System and HIV</dc:title>
  <dc:creator>Pilar Martinez</dc:creator>
  <cp:lastModifiedBy>pilarm</cp:lastModifiedBy>
  <cp:revision>572</cp:revision>
  <cp:lastPrinted>2007-07-31T02:12:25Z</cp:lastPrinted>
  <dcterms:created xsi:type="dcterms:W3CDTF">2007-08-31T22:25:51Z</dcterms:created>
  <dcterms:modified xsi:type="dcterms:W3CDTF">2013-02-20T19:19:30Z</dcterms:modified>
</cp:coreProperties>
</file>