
<file path=[Content_Types].xml><?xml version="1.0" encoding="utf-8"?>
<Types xmlns="http://schemas.openxmlformats.org/package/2006/content-types">
  <Override PartName="/ppt/slides/slide29.xml" ContentType="application/vnd.openxmlformats-officedocument.presentationml.slide+xml"/>
  <Override PartName="/ppt/slides/slide47.xml" ContentType="application/vnd.openxmlformats-officedocument.presentationml.slide+xml"/>
  <Override PartName="/ppt/notesSlides/notesSlide2.xml" ContentType="application/vnd.openxmlformats-officedocument.presentationml.notesSlide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36.xml" ContentType="application/vnd.openxmlformats-officedocument.presentationml.slide+xml"/>
  <Override PartName="/ppt/slides/slide54.xml" ContentType="application/vnd.openxmlformats-officedocument.presentationml.slide+xml"/>
  <Override PartName="/ppt/slideLayouts/slideLayout6.xml" ContentType="application/vnd.openxmlformats-officedocument.presentationml.slideLayout+xml"/>
  <Override PartName="/ppt/slideLayouts/slideLayout17.xml" ContentType="application/vnd.openxmlformats-officedocument.presentationml.slideLayout+xml"/>
  <Override PartName="/ppt/notesSlides/notesSlide38.xml" ContentType="application/vnd.openxmlformats-officedocument.presentationml.notesSlide+xml"/>
  <Override PartName="/ppt/notesSlides/notesSlide49.xml" ContentType="application/vnd.openxmlformats-officedocument.presentationml.notesSlide+xml"/>
  <Override PartName="/ppt/slides/slide25.xml" ContentType="application/vnd.openxmlformats-officedocument.presentationml.slide+xml"/>
  <Override PartName="/ppt/slides/slide43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27.xml" ContentType="application/vnd.openxmlformats-officedocument.presentationml.notesSlide+xml"/>
  <Override PartName="/ppt/notesSlides/notesSlide45.xml" ContentType="application/vnd.openxmlformats-officedocument.presentationml.notesSlide+xml"/>
  <Default Extension="xml" ContentType="application/xml"/>
  <Override PartName="/ppt/slides/slide14.xml" ContentType="application/vnd.openxmlformats-officedocument.presentationml.slide+xml"/>
  <Override PartName="/ppt/slides/slide32.xml" ContentType="application/vnd.openxmlformats-officedocument.presentationml.slide+xml"/>
  <Override PartName="/ppt/slides/slide50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3.xml" ContentType="application/vnd.openxmlformats-officedocument.presentationml.slideLayout+xml"/>
  <Override PartName="/ppt/slideLayouts/slideLayout24.xml" ContentType="application/vnd.openxmlformats-officedocument.presentationml.slideLayout+xml"/>
  <Override PartName="/ppt/notesSlides/notesSlide16.xml" ContentType="application/vnd.openxmlformats-officedocument.presentationml.notesSlide+xml"/>
  <Override PartName="/ppt/notesSlides/notesSlide34.xml" ContentType="application/vnd.openxmlformats-officedocument.presentationml.notesSlide+xml"/>
  <Override PartName="/ppt/slides/slide1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20.xml" ContentType="application/vnd.openxmlformats-officedocument.presentationml.slideLayout+xml"/>
  <Override PartName="/ppt/notesSlides/notesSlide23.xml" ContentType="application/vnd.openxmlformats-officedocument.presentationml.notesSlide+xml"/>
  <Override PartName="/ppt/notesSlides/notesSlide41.xml" ContentType="application/vnd.openxmlformats-officedocument.presentationml.notesSlide+xml"/>
  <Override PartName="/ppt/notesSlides/notesSlide52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Default Extension="xlsx" ContentType="application/vnd.openxmlformats-officedocument.spreadsheetml.sheet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4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3.xml" ContentType="application/vnd.openxmlformats-officedocument.presentationml.notesSlide+xml"/>
  <Override PartName="/ppt/slides/slide26.xml" ContentType="application/vnd.openxmlformats-officedocument.presentationml.slide+xml"/>
  <Override PartName="/ppt/slides/slide37.xml" ContentType="application/vnd.openxmlformats-officedocument.presentationml.slide+xml"/>
  <Override PartName="/ppt/presProps.xml" ContentType="application/vnd.openxmlformats-officedocument.presentationml.presProps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notesSlides/notesSlide3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s/slide35.xml" ContentType="application/vnd.openxmlformats-officedocument.presentationml.slide+xml"/>
  <Override PartName="/ppt/slides/slide44.xml" ContentType="application/vnd.openxmlformats-officedocument.presentationml.slide+xml"/>
  <Override PartName="/ppt/slides/slide5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slideLayouts/slideLayout16.xml" ContentType="application/vnd.openxmlformats-officedocument.presentationml.slideLayout+xml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Default Extension="emf" ContentType="image/x-emf"/>
  <Override PartName="/ppt/notesSlides/notesSlide37.xml" ContentType="application/vnd.openxmlformats-officedocument.presentationml.notesSlide+xml"/>
  <Override PartName="/ppt/notesSlides/notesSlide46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s/slide42.xml" ContentType="application/vnd.openxmlformats-officedocument.presentationml.slide+xml"/>
  <Override PartName="/ppt/slides/slide51.xml" ContentType="application/vnd.openxmlformats-officedocument.presentationml.slide+xml"/>
  <Override PartName="/ppt/tags/tag1.xml" ContentType="application/vnd.openxmlformats-officedocument.presentationml.tags+xml"/>
  <Override PartName="/ppt/slideLayouts/slideLayout1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23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35.xml" ContentType="application/vnd.openxmlformats-officedocument.presentationml.notesSlide+xml"/>
  <Override PartName="/ppt/notesSlides/notesSlide44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s/slide40.xml" ContentType="application/vnd.openxmlformats-officedocument.presentationml.slide+xml"/>
  <Override PartName="/ppt/slideLayouts/slideLayout12.xml" ContentType="application/vnd.openxmlformats-officedocument.presentationml.slideLayout+xml"/>
  <Override PartName="/ppt/slideLayouts/slideLayout21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notesSlides/notesSlide42.xml" ContentType="application/vnd.openxmlformats-officedocument.presentationml.notesSlide+xml"/>
  <Override PartName="/ppt/notesSlides/notesSlide51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Default Extension="vml" ContentType="application/vnd.openxmlformats-officedocument.vmlDrawing"/>
  <Override PartName="/ppt/notesSlides/notesSlide31.xml" ContentType="application/vnd.openxmlformats-officedocument.presentationml.notesSlide+xml"/>
  <Override PartName="/ppt/notesSlides/notesSlide40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slides/slide49.xml" ContentType="application/vnd.openxmlformats-officedocument.presentationml.slide+xml"/>
  <Override PartName="/ppt/handoutMasters/handoutMaster1.xml" ContentType="application/vnd.openxmlformats-officedocument.presentationml.handoutMaster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6.xml" ContentType="application/vnd.openxmlformats-officedocument.presentationml.slide+xml"/>
  <Override PartName="/ppt/slides/slide38.xml" ContentType="application/vnd.openxmlformats-officedocument.presentationml.slide+xml"/>
  <Override PartName="/ppt/slideLayouts/slideLayout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27.xml" ContentType="application/vnd.openxmlformats-officedocument.presentationml.slide+xml"/>
  <Override PartName="/ppt/slides/slide45.xml" ContentType="application/vnd.openxmlformats-officedocument.presentationml.slide+xml"/>
  <Override PartName="/ppt/slideLayouts/slideLayout4.xml" ContentType="application/vnd.openxmlformats-officedocument.presentationml.slideLayout+xml"/>
  <Override PartName="/ppt/theme/theme3.xml" ContentType="application/vnd.openxmlformats-officedocument.theme+xml"/>
  <Override PartName="/ppt/notesSlides/notesSlide29.xml" ContentType="application/vnd.openxmlformats-officedocument.presentationml.notesSlide+xml"/>
  <Override PartName="/ppt/notesSlides/notesSlide47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34.xml" ContentType="application/vnd.openxmlformats-officedocument.presentationml.slide+xml"/>
  <Override PartName="/ppt/slides/slide52.xml" ContentType="application/vnd.openxmlformats-officedocument.presentationml.slide+xml"/>
  <Override PartName="/ppt/slideLayouts/slideLayout15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36.xml" ContentType="application/vnd.openxmlformats-officedocument.presentationml.notesSlide+xml"/>
  <Default Extension="rels" ContentType="application/vnd.openxmlformats-package.relationships+xml"/>
  <Override PartName="/ppt/slides/slide23.xml" ContentType="application/vnd.openxmlformats-officedocument.presentationml.slide+xml"/>
  <Override PartName="/ppt/slides/slide41.xml" ContentType="application/vnd.openxmlformats-officedocument.presentationml.slide+xml"/>
  <Override PartName="/ppt/slideLayouts/slideLayout22.xml" ContentType="application/vnd.openxmlformats-officedocument.presentationml.slideLayout+xml"/>
  <Override PartName="/ppt/notesSlides/notesSlide25.xml" ContentType="application/vnd.openxmlformats-officedocument.presentationml.notesSlide+xml"/>
  <Override PartName="/ppt/notesSlides/notesSlide43.xml" ContentType="application/vnd.openxmlformats-officedocument.presentationml.notesSlide+xml"/>
  <Override PartName="/ppt/slides/slide12.xml" ContentType="application/vnd.openxmlformats-officedocument.presentationml.slide+xml"/>
  <Override PartName="/ppt/slides/slide30.xml" ContentType="application/vnd.openxmlformats-officedocument.presentationml.slide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32.xml" ContentType="application/vnd.openxmlformats-officedocument.presentationml.notesSlide+xml"/>
  <Override PartName="/ppt/commentAuthors.xml" ContentType="application/vnd.openxmlformats-officedocument.presentationml.commentAuthors+xml"/>
  <Override PartName="/ppt/notesSlides/notesSlide9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50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Masters/slideMaster2.xml" ContentType="application/vnd.openxmlformats-officedocument.presentationml.slideMaster+xml"/>
  <Override PartName="/ppt/slides/slide28.xml" ContentType="application/vnd.openxmlformats-officedocument.presentationml.slide+xml"/>
  <Override PartName="/ppt/slides/slide39.xml" ContentType="application/vnd.openxmlformats-officedocument.presentationml.slid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46.xml" ContentType="application/vnd.openxmlformats-officedocument.presentationml.slide+xml"/>
  <Override PartName="/ppt/slideLayouts/slideLayout5.xml" ContentType="application/vnd.openxmlformats-officedocument.presentationml.slideLayout+xml"/>
  <Override PartName="/ppt/notesSlides/notesSlide19.xml" ContentType="application/vnd.openxmlformats-officedocument.presentationml.notesSlide+xml"/>
  <Override PartName="/ppt/notesSlides/notesSlide48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3" r:id="rId2"/>
  </p:sldMasterIdLst>
  <p:notesMasterIdLst>
    <p:notesMasterId r:id="rId57"/>
  </p:notesMasterIdLst>
  <p:handoutMasterIdLst>
    <p:handoutMasterId r:id="rId58"/>
  </p:handoutMasterIdLst>
  <p:sldIdLst>
    <p:sldId id="256" r:id="rId3"/>
    <p:sldId id="273" r:id="rId4"/>
    <p:sldId id="337" r:id="rId5"/>
    <p:sldId id="257" r:id="rId6"/>
    <p:sldId id="338" r:id="rId7"/>
    <p:sldId id="260" r:id="rId8"/>
    <p:sldId id="287" r:id="rId9"/>
    <p:sldId id="276" r:id="rId10"/>
    <p:sldId id="288" r:id="rId11"/>
    <p:sldId id="289" r:id="rId12"/>
    <p:sldId id="290" r:id="rId13"/>
    <p:sldId id="291" r:id="rId14"/>
    <p:sldId id="292" r:id="rId15"/>
    <p:sldId id="293" r:id="rId16"/>
    <p:sldId id="294" r:id="rId17"/>
    <p:sldId id="296" r:id="rId18"/>
    <p:sldId id="323" r:id="rId19"/>
    <p:sldId id="295" r:id="rId20"/>
    <p:sldId id="297" r:id="rId21"/>
    <p:sldId id="298" r:id="rId22"/>
    <p:sldId id="299" r:id="rId23"/>
    <p:sldId id="300" r:id="rId24"/>
    <p:sldId id="301" r:id="rId25"/>
    <p:sldId id="302" r:id="rId26"/>
    <p:sldId id="326" r:id="rId27"/>
    <p:sldId id="330" r:id="rId28"/>
    <p:sldId id="303" r:id="rId29"/>
    <p:sldId id="305" r:id="rId30"/>
    <p:sldId id="307" r:id="rId31"/>
    <p:sldId id="340" r:id="rId32"/>
    <p:sldId id="341" r:id="rId33"/>
    <p:sldId id="345" r:id="rId34"/>
    <p:sldId id="344" r:id="rId35"/>
    <p:sldId id="308" r:id="rId36"/>
    <p:sldId id="309" r:id="rId37"/>
    <p:sldId id="310" r:id="rId38"/>
    <p:sldId id="333" r:id="rId39"/>
    <p:sldId id="311" r:id="rId40"/>
    <p:sldId id="312" r:id="rId41"/>
    <p:sldId id="313" r:id="rId42"/>
    <p:sldId id="314" r:id="rId43"/>
    <p:sldId id="315" r:id="rId44"/>
    <p:sldId id="319" r:id="rId45"/>
    <p:sldId id="320" r:id="rId46"/>
    <p:sldId id="327" r:id="rId47"/>
    <p:sldId id="334" r:id="rId48"/>
    <p:sldId id="335" r:id="rId49"/>
    <p:sldId id="336" r:id="rId50"/>
    <p:sldId id="339" r:id="rId51"/>
    <p:sldId id="328" r:id="rId52"/>
    <p:sldId id="329" r:id="rId53"/>
    <p:sldId id="316" r:id="rId54"/>
    <p:sldId id="317" r:id="rId55"/>
    <p:sldId id="318" r:id="rId56"/>
  </p:sldIdLst>
  <p:sldSz cx="9144000" cy="6858000" type="screen4x3"/>
  <p:notesSz cx="6858000" cy="9144000"/>
  <p:custDataLst>
    <p:tags r:id="rId59"/>
  </p:custDataLst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surekcla" initials="cs" lastIdx="3" clrIdx="0"/>
  <p:cmAuthor id="1" name="anabelaa" initials="a" lastIdx="4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FF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588" autoAdjust="0"/>
    <p:restoredTop sz="86918" autoAdjust="0"/>
  </p:normalViewPr>
  <p:slideViewPr>
    <p:cSldViewPr>
      <p:cViewPr>
        <p:scale>
          <a:sx n="56" d="100"/>
          <a:sy n="56" d="100"/>
        </p:scale>
        <p:origin x="-1776" y="-24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80" d="100"/>
        <a:sy n="80" d="100"/>
      </p:scale>
      <p:origin x="0" y="0"/>
    </p:cViewPr>
  </p:sorterViewPr>
  <p:notesViewPr>
    <p:cSldViewPr>
      <p:cViewPr>
        <p:scale>
          <a:sx n="82" d="100"/>
          <a:sy n="82" d="100"/>
        </p:scale>
        <p:origin x="-2274" y="678"/>
      </p:cViewPr>
      <p:guideLst>
        <p:guide orient="horz" pos="2880"/>
        <p:guide pos="2160"/>
      </p:guideLst>
    </p:cSldViewPr>
  </p:notes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1.xml"/><Relationship Id="rId18" Type="http://schemas.openxmlformats.org/officeDocument/2006/relationships/slide" Target="slides/slide16.xml"/><Relationship Id="rId26" Type="http://schemas.openxmlformats.org/officeDocument/2006/relationships/slide" Target="slides/slide24.xml"/><Relationship Id="rId39" Type="http://schemas.openxmlformats.org/officeDocument/2006/relationships/slide" Target="slides/slide37.xml"/><Relationship Id="rId21" Type="http://schemas.openxmlformats.org/officeDocument/2006/relationships/slide" Target="slides/slide19.xml"/><Relationship Id="rId34" Type="http://schemas.openxmlformats.org/officeDocument/2006/relationships/slide" Target="slides/slide32.xml"/><Relationship Id="rId42" Type="http://schemas.openxmlformats.org/officeDocument/2006/relationships/slide" Target="slides/slide40.xml"/><Relationship Id="rId47" Type="http://schemas.openxmlformats.org/officeDocument/2006/relationships/slide" Target="slides/slide45.xml"/><Relationship Id="rId50" Type="http://schemas.openxmlformats.org/officeDocument/2006/relationships/slide" Target="slides/slide48.xml"/><Relationship Id="rId55" Type="http://schemas.openxmlformats.org/officeDocument/2006/relationships/slide" Target="slides/slide53.xml"/><Relationship Id="rId63" Type="http://schemas.openxmlformats.org/officeDocument/2006/relationships/theme" Target="theme/theme1.xml"/><Relationship Id="rId7" Type="http://schemas.openxmlformats.org/officeDocument/2006/relationships/slide" Target="slides/slide5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4.xml"/><Relationship Id="rId20" Type="http://schemas.openxmlformats.org/officeDocument/2006/relationships/slide" Target="slides/slide18.xml"/><Relationship Id="rId29" Type="http://schemas.openxmlformats.org/officeDocument/2006/relationships/slide" Target="slides/slide27.xml"/><Relationship Id="rId41" Type="http://schemas.openxmlformats.org/officeDocument/2006/relationships/slide" Target="slides/slide39.xml"/><Relationship Id="rId54" Type="http://schemas.openxmlformats.org/officeDocument/2006/relationships/slide" Target="slides/slide52.xml"/><Relationship Id="rId62" Type="http://schemas.openxmlformats.org/officeDocument/2006/relationships/viewProps" Target="viewProp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slide" Target="slides/slide9.xml"/><Relationship Id="rId24" Type="http://schemas.openxmlformats.org/officeDocument/2006/relationships/slide" Target="slides/slide22.xml"/><Relationship Id="rId32" Type="http://schemas.openxmlformats.org/officeDocument/2006/relationships/slide" Target="slides/slide30.xml"/><Relationship Id="rId37" Type="http://schemas.openxmlformats.org/officeDocument/2006/relationships/slide" Target="slides/slide35.xml"/><Relationship Id="rId40" Type="http://schemas.openxmlformats.org/officeDocument/2006/relationships/slide" Target="slides/slide38.xml"/><Relationship Id="rId45" Type="http://schemas.openxmlformats.org/officeDocument/2006/relationships/slide" Target="slides/slide43.xml"/><Relationship Id="rId53" Type="http://schemas.openxmlformats.org/officeDocument/2006/relationships/slide" Target="slides/slide51.xml"/><Relationship Id="rId58" Type="http://schemas.openxmlformats.org/officeDocument/2006/relationships/handoutMaster" Target="handoutMasters/handoutMaster1.xml"/><Relationship Id="rId5" Type="http://schemas.openxmlformats.org/officeDocument/2006/relationships/slide" Target="slides/slide3.xml"/><Relationship Id="rId15" Type="http://schemas.openxmlformats.org/officeDocument/2006/relationships/slide" Target="slides/slide13.xml"/><Relationship Id="rId23" Type="http://schemas.openxmlformats.org/officeDocument/2006/relationships/slide" Target="slides/slide21.xml"/><Relationship Id="rId28" Type="http://schemas.openxmlformats.org/officeDocument/2006/relationships/slide" Target="slides/slide26.xml"/><Relationship Id="rId36" Type="http://schemas.openxmlformats.org/officeDocument/2006/relationships/slide" Target="slides/slide34.xml"/><Relationship Id="rId49" Type="http://schemas.openxmlformats.org/officeDocument/2006/relationships/slide" Target="slides/slide47.xml"/><Relationship Id="rId57" Type="http://schemas.openxmlformats.org/officeDocument/2006/relationships/notesMaster" Target="notesMasters/notesMaster1.xml"/><Relationship Id="rId61" Type="http://schemas.openxmlformats.org/officeDocument/2006/relationships/presProps" Target="presProps.xml"/><Relationship Id="rId10" Type="http://schemas.openxmlformats.org/officeDocument/2006/relationships/slide" Target="slides/slide8.xml"/><Relationship Id="rId19" Type="http://schemas.openxmlformats.org/officeDocument/2006/relationships/slide" Target="slides/slide17.xml"/><Relationship Id="rId31" Type="http://schemas.openxmlformats.org/officeDocument/2006/relationships/slide" Target="slides/slide29.xml"/><Relationship Id="rId44" Type="http://schemas.openxmlformats.org/officeDocument/2006/relationships/slide" Target="slides/slide42.xml"/><Relationship Id="rId52" Type="http://schemas.openxmlformats.org/officeDocument/2006/relationships/slide" Target="slides/slide50.xml"/><Relationship Id="rId60" Type="http://schemas.openxmlformats.org/officeDocument/2006/relationships/commentAuthors" Target="commentAuthors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slide" Target="slides/slide12.xml"/><Relationship Id="rId22" Type="http://schemas.openxmlformats.org/officeDocument/2006/relationships/slide" Target="slides/slide20.xml"/><Relationship Id="rId27" Type="http://schemas.openxmlformats.org/officeDocument/2006/relationships/slide" Target="slides/slide25.xml"/><Relationship Id="rId30" Type="http://schemas.openxmlformats.org/officeDocument/2006/relationships/slide" Target="slides/slide28.xml"/><Relationship Id="rId35" Type="http://schemas.openxmlformats.org/officeDocument/2006/relationships/slide" Target="slides/slide33.xml"/><Relationship Id="rId43" Type="http://schemas.openxmlformats.org/officeDocument/2006/relationships/slide" Target="slides/slide41.xml"/><Relationship Id="rId48" Type="http://schemas.openxmlformats.org/officeDocument/2006/relationships/slide" Target="slides/slide46.xml"/><Relationship Id="rId56" Type="http://schemas.openxmlformats.org/officeDocument/2006/relationships/slide" Target="slides/slide54.xml"/><Relationship Id="rId64" Type="http://schemas.openxmlformats.org/officeDocument/2006/relationships/tableStyles" Target="tableStyles.xml"/><Relationship Id="rId8" Type="http://schemas.openxmlformats.org/officeDocument/2006/relationships/slide" Target="slides/slide6.xml"/><Relationship Id="rId51" Type="http://schemas.openxmlformats.org/officeDocument/2006/relationships/slide" Target="slides/slide49.xml"/><Relationship Id="rId3" Type="http://schemas.openxmlformats.org/officeDocument/2006/relationships/slide" Target="slides/slide1.xml"/><Relationship Id="rId12" Type="http://schemas.openxmlformats.org/officeDocument/2006/relationships/slide" Target="slides/slide10.xml"/><Relationship Id="rId17" Type="http://schemas.openxmlformats.org/officeDocument/2006/relationships/slide" Target="slides/slide15.xml"/><Relationship Id="rId25" Type="http://schemas.openxmlformats.org/officeDocument/2006/relationships/slide" Target="slides/slide23.xml"/><Relationship Id="rId33" Type="http://schemas.openxmlformats.org/officeDocument/2006/relationships/slide" Target="slides/slide31.xml"/><Relationship Id="rId38" Type="http://schemas.openxmlformats.org/officeDocument/2006/relationships/slide" Target="slides/slide36.xml"/><Relationship Id="rId46" Type="http://schemas.openxmlformats.org/officeDocument/2006/relationships/slide" Target="slides/slide44.xml"/><Relationship Id="rId59" Type="http://schemas.openxmlformats.org/officeDocument/2006/relationships/tags" Target="tags/tag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e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10560B-AA83-4687-9FEB-5D36ABD9A800}" type="datetimeFigureOut">
              <a:rPr lang="en-US" smtClean="0"/>
              <a:pPr/>
              <a:t>2/20/2013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0EAB299-BDA2-40DB-BB6D-73AF50ADF76B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1E1463B2-53EB-4486-BD9C-7DE5E8C8E7CC}" type="datetimeFigureOut">
              <a:rPr lang="en-US"/>
              <a:pPr>
                <a:defRPr/>
              </a:pPr>
              <a:t>2/20/2013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pPr lvl="0"/>
            <a:endParaRPr lang="en-US" noProof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  <a:endParaRPr lang="en-US" noProof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latin typeface="+mn-lt"/>
                <a:cs typeface="+mn-cs"/>
              </a:defRPr>
            </a:lvl1pPr>
          </a:lstStyle>
          <a:p>
            <a:pPr>
              <a:defRPr/>
            </a:pPr>
            <a:fld id="{DCE9A0BE-20B6-41F2-965F-D58B7DE4AD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4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5.xml"/><Relationship Id="rId1" Type="http://schemas.openxmlformats.org/officeDocument/2006/relationships/notesMaster" Target="../notesMasters/notesMaster1.xml"/></Relationships>
</file>

<file path=ppt/notesSlides/_rels/notesSlide3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6.xml"/><Relationship Id="rId1" Type="http://schemas.openxmlformats.org/officeDocument/2006/relationships/notesMaster" Target="../notesMasters/notesMaster1.xml"/></Relationships>
</file>

<file path=ppt/notesSlides/_rels/notesSlide3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7.xml"/><Relationship Id="rId1" Type="http://schemas.openxmlformats.org/officeDocument/2006/relationships/notesMaster" Target="../notesMasters/notesMaster1.xml"/></Relationships>
</file>

<file path=ppt/notesSlides/_rels/notesSlide3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8.xml"/><Relationship Id="rId1" Type="http://schemas.openxmlformats.org/officeDocument/2006/relationships/notesMaster" Target="../notesMasters/notesMaster1.xml"/></Relationships>
</file>

<file path=ppt/notesSlides/_rels/notesSlide3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9.xml"/><Relationship Id="rId1" Type="http://schemas.openxmlformats.org/officeDocument/2006/relationships/notesMaster" Target="../notesMasters/notesMaster1.xml"/></Relationships>
</file>

<file path=ppt/notesSlides/_rels/notesSlide3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0.xml"/><Relationship Id="rId1" Type="http://schemas.openxmlformats.org/officeDocument/2006/relationships/notesMaster" Target="../notesMasters/notesMaster1.xml"/></Relationships>
</file>

<file path=ppt/notesSlides/_rels/notesSlide3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2.xml"/><Relationship Id="rId1" Type="http://schemas.openxmlformats.org/officeDocument/2006/relationships/notesMaster" Target="../notesMasters/notesMaster1.xml"/></Relationships>
</file>

<file path=ppt/notesSlides/_rels/notesSlide4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3.xml"/><Relationship Id="rId1" Type="http://schemas.openxmlformats.org/officeDocument/2006/relationships/notesMaster" Target="../notesMasters/notesMaster1.xml"/></Relationships>
</file>

<file path=ppt/notesSlides/_rels/notesSlide4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4.xml"/><Relationship Id="rId1" Type="http://schemas.openxmlformats.org/officeDocument/2006/relationships/notesMaster" Target="../notesMasters/notesMaster1.xml"/></Relationships>
</file>

<file path=ppt/notesSlides/_rels/notesSlide4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5.xml"/><Relationship Id="rId1" Type="http://schemas.openxmlformats.org/officeDocument/2006/relationships/notesMaster" Target="../notesMasters/notesMaster1.xml"/></Relationships>
</file>

<file path=ppt/notesSlides/_rels/notesSlide4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6.xml"/><Relationship Id="rId1" Type="http://schemas.openxmlformats.org/officeDocument/2006/relationships/notesMaster" Target="../notesMasters/notesMaster1.xml"/></Relationships>
</file>

<file path=ppt/notesSlides/_rels/notesSlide4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7.xml"/><Relationship Id="rId1" Type="http://schemas.openxmlformats.org/officeDocument/2006/relationships/notesMaster" Target="../notesMasters/notesMaster1.xml"/></Relationships>
</file>

<file path=ppt/notesSlides/_rels/notesSlide4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8.xml"/><Relationship Id="rId1" Type="http://schemas.openxmlformats.org/officeDocument/2006/relationships/notesMaster" Target="../notesMasters/notesMaster1.xml"/></Relationships>
</file>

<file path=ppt/notesSlides/_rels/notesSlide4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9.xml"/><Relationship Id="rId1" Type="http://schemas.openxmlformats.org/officeDocument/2006/relationships/notesMaster" Target="../notesMasters/notesMaster1.xml"/></Relationships>
</file>

<file path=ppt/notesSlides/_rels/notesSlide4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0.xml"/><Relationship Id="rId1" Type="http://schemas.openxmlformats.org/officeDocument/2006/relationships/notesMaster" Target="../notesMasters/notesMaster1.xml"/></Relationships>
</file>

<file path=ppt/notesSlides/_rels/notesSlide4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1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2.xml"/><Relationship Id="rId1" Type="http://schemas.openxmlformats.org/officeDocument/2006/relationships/notesMaster" Target="../notesMasters/notesMaster1.xml"/></Relationships>
</file>

<file path=ppt/notesSlides/_rels/notesSlide5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3.xml"/><Relationship Id="rId1" Type="http://schemas.openxmlformats.org/officeDocument/2006/relationships/notesMaster" Target="../notesMasters/notesMaster1.xml"/></Relationships>
</file>

<file path=ppt/notesSlides/_rels/notesSlide5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4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325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AE4C989-6092-4FB4-9DBF-947FF99EEE98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</a:t>
            </a:fld>
            <a:endParaRPr lang="en-US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5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55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6144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2CA2D7E-ED1B-4DCB-80E2-D82277E3AA8D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10</a:t>
            </a:fld>
            <a:endParaRPr lang="en-US" smtClean="0"/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65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65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774D91F-EB4C-4DDF-8C40-E986C89E8B0E}" type="slidenum">
              <a:rPr lang="en-US" smtClean="0"/>
              <a:pPr>
                <a:defRPr/>
              </a:pPr>
              <a:t>11</a:t>
            </a:fld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75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977DF8BB-5AD4-46AC-8DDA-97B6783BD7F9}" type="slidenum">
              <a:rPr lang="en-US" smtClean="0"/>
              <a:pPr>
                <a:defRPr/>
              </a:pPr>
              <a:t>12</a:t>
            </a:fld>
            <a:endParaRPr lang="en-US"/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6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86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r>
              <a:rPr lang="pt-PT" b="1" dirty="0" smtClean="0"/>
              <a:t>Nota para o Docente:</a:t>
            </a:r>
            <a:endParaRPr lang="pt-PT" dirty="0" smtClean="0"/>
          </a:p>
          <a:p>
            <a:r>
              <a:rPr lang="pt-PT" dirty="0" smtClean="0"/>
              <a:t>O docente pode informar aos formandos que nesta unidade vão ser abordadas só algumas formas de TB Extrapulmonar. Outras (por exemplo, a meningite tuberculosa) vão ser abordadas em outras unidades.</a:t>
            </a:r>
          </a:p>
          <a:p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D613BC9-8634-49FB-A874-24132EB6C1D4}" type="slidenum">
              <a:rPr lang="en-US" smtClean="0"/>
              <a:pPr>
                <a:defRPr/>
              </a:pPr>
              <a:t>13</a:t>
            </a:fld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6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96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497392B-AE6A-484C-971B-4110CE0F92A2}" type="slidenum">
              <a:rPr lang="en-US" smtClean="0"/>
              <a:pPr>
                <a:defRPr/>
              </a:pPr>
              <a:t>14</a:t>
            </a:fld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06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06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6246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5E37222-4C58-4640-83D6-E143FAE62B4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15</a:t>
            </a:fld>
            <a:endParaRPr lang="en-US" smtClean="0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6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1683" name="Notes Placeholder 2"/>
          <p:cNvSpPr>
            <a:spLocks noGrp="1"/>
          </p:cNvSpPr>
          <p:nvPr>
            <p:ph type="body" idx="1"/>
          </p:nvPr>
        </p:nvSpPr>
        <p:spPr bwMode="auto">
          <a:xfrm>
            <a:off x="685800" y="4419600"/>
            <a:ext cx="5486400" cy="4114800"/>
          </a:xfrm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Fonte:</a:t>
            </a:r>
            <a:r>
              <a:rPr lang="af-ZA" baseline="0" dirty="0" smtClean="0"/>
              <a:t>Fee M, Oo M, Gabayan A, Radin D, Barnes P.  Abdominal tuberculosis in patients infected with the human immunodeficiency virus.  </a:t>
            </a:r>
            <a:r>
              <a:rPr lang="af-ZA" i="1" baseline="0" dirty="0" smtClean="0"/>
              <a:t>Clin Infect Dis 1995;20:938-44</a:t>
            </a:r>
            <a:r>
              <a:rPr lang="af-ZA" baseline="0" dirty="0" smtClean="0"/>
              <a:t>.</a:t>
            </a:r>
          </a:p>
          <a:p>
            <a:pPr eaLnBrk="1" hangingPunct="1">
              <a:spcBef>
                <a:spcPct val="0"/>
              </a:spcBef>
            </a:pPr>
            <a:endParaRPr lang="pt-PT" sz="1600" dirty="0" smtClean="0"/>
          </a:p>
        </p:txBody>
      </p:sp>
      <p:sp>
        <p:nvSpPr>
          <p:cNvPr id="6349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E7A4A26-79C2-45BC-94B1-D5F99CECEF0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16</a:t>
            </a:fld>
            <a:endParaRPr lang="en-US" smtClean="0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27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CD6B0C-07FA-4C19-AEA9-0CD146226861}" type="slidenum">
              <a:rPr lang="en-US" smtClean="0"/>
              <a:pPr>
                <a:defRPr/>
              </a:pPr>
              <a:t>17</a:t>
            </a:fld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7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37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18ED0C1C-7D1A-4A4B-AA1B-2187B9996412}" type="slidenum">
              <a:rPr lang="en-US" smtClean="0"/>
              <a:pPr>
                <a:defRPr/>
              </a:pPr>
              <a:t>18</a:t>
            </a:fld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47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E0259FF-BADA-466A-A1C3-B6CF7EF77581}" type="slidenum">
              <a:rPr lang="en-US" smtClean="0"/>
              <a:pPr>
                <a:defRPr/>
              </a:pPr>
              <a:t>19</a:t>
            </a:fld>
            <a:endParaRPr lang="en-US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73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smtClean="0"/>
          </a:p>
        </p:txBody>
      </p:sp>
      <p:sp>
        <p:nvSpPr>
          <p:cNvPr id="5427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5EACF5A-2115-4C0A-9D8E-F4512D7A815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smtClean="0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7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57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1C321B4-5EB2-481A-B6FD-9D614129BAA4}" type="slidenum">
              <a:rPr lang="en-US" smtClean="0"/>
              <a:pPr>
                <a:defRPr/>
              </a:pPr>
              <a:t>20</a:t>
            </a:fld>
            <a:endParaRPr lang="en-US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8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68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934807E-50B7-4DDA-ABB3-9CF3E68B44A5}" type="slidenum">
              <a:rPr lang="en-US" smtClean="0"/>
              <a:pPr>
                <a:defRPr/>
              </a:pPr>
              <a:t>21</a:t>
            </a:fld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78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78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3A0EFD51-A9BC-4487-A157-6A380F7C9D0E}" type="slidenum">
              <a:rPr lang="en-US" smtClean="0"/>
              <a:pPr>
                <a:defRPr/>
              </a:pPr>
              <a:t>22</a:t>
            </a:fld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88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88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/>
          </a:p>
        </p:txBody>
      </p:sp>
      <p:sp>
        <p:nvSpPr>
          <p:cNvPr id="6451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A2D7E2E7-810B-4F60-9D4F-10CE0BFE04B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23</a:t>
            </a:fld>
            <a:endParaRPr lang="en-US" smtClean="0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8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798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FB4947-6337-4EB4-9524-32DACF45BAB1}" type="slidenum">
              <a:rPr lang="en-US" smtClean="0"/>
              <a:pPr>
                <a:defRPr/>
              </a:pPr>
              <a:t>24</a:t>
            </a:fld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89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089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20BA05E8-F3B2-49EC-A7CC-2EA614A6A515}" type="slidenum">
              <a:rPr lang="en-US" smtClean="0"/>
              <a:pPr>
                <a:defRPr/>
              </a:pPr>
              <a:t>25</a:t>
            </a:fld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2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192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55595449-338D-4C8C-979B-17F48914F7B9}" type="slidenum">
              <a:rPr lang="en-US" smtClean="0"/>
              <a:pPr>
                <a:defRPr/>
              </a:pPr>
              <a:t>26</a:t>
            </a:fld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294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294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smtClean="0"/>
          </a:p>
        </p:txBody>
      </p:sp>
      <p:sp>
        <p:nvSpPr>
          <p:cNvPr id="6554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DD2EB14-56CF-4E42-B314-FAFEC5FE97C9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27</a:t>
            </a:fld>
            <a:endParaRPr lang="en-US" smtClean="0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9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49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o Docente</a:t>
            </a:r>
            <a:r>
              <a:rPr lang="en-US" b="1" dirty="0" smtClean="0"/>
              <a:t>: </a:t>
            </a:r>
            <a:endParaRPr lang="pt-PT" b="1" dirty="0" smtClean="0"/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Peça aos formandos para consultarem </a:t>
            </a:r>
            <a:r>
              <a:rPr lang="pt-PT" b="1" strike="noStrike" dirty="0" smtClean="0"/>
              <a:t>os </a:t>
            </a:r>
            <a:r>
              <a:rPr lang="pt-PT" b="1" i="1" dirty="0" smtClean="0"/>
              <a:t>Critérios para Iniciar TARV  no Doente com TB</a:t>
            </a:r>
            <a:r>
              <a:rPr lang="pt-PT" b="1" dirty="0" smtClean="0"/>
              <a:t>,  </a:t>
            </a:r>
            <a:r>
              <a:rPr lang="pt-PT" dirty="0" smtClean="0"/>
              <a:t>no Módulo 6 do Manual de Referência.</a:t>
            </a:r>
          </a:p>
        </p:txBody>
      </p:sp>
      <p:sp>
        <p:nvSpPr>
          <p:cNvPr id="6758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7CF1B86-B8B0-4D50-9327-63B3F3597EF2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28</a:t>
            </a:fld>
            <a:endParaRPr lang="en-US" smtClean="0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60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60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EB395325-1013-4788-87B6-1307E7CDE0FB}" type="slidenum">
              <a:rPr lang="en-US" smtClean="0"/>
              <a:pPr>
                <a:defRPr/>
              </a:pPr>
              <a:t>29</a:t>
            </a:fld>
            <a:endParaRPr lang="en-US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837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837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smtClean="0"/>
          </a:p>
          <a:p>
            <a:pPr eaLnBrk="1" hangingPunct="1">
              <a:lnSpc>
                <a:spcPct val="150000"/>
              </a:lnSpc>
              <a:spcBef>
                <a:spcPct val="0"/>
              </a:spcBef>
            </a:pPr>
            <a:endParaRPr lang="pt-PT" b="1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5530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723CDE89-CFF5-4A6B-86BD-A83AFFCA6240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smtClean="0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9A0BE-20B6-41F2-965F-D58B7DE4AD89}" type="slidenum">
              <a:rPr lang="en-US" smtClean="0"/>
              <a:pPr>
                <a:defRPr/>
              </a:pPr>
              <a:t>30</a:t>
            </a:fld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9A0BE-20B6-41F2-965F-D58B7DE4AD89}" type="slidenum">
              <a:rPr lang="en-US" smtClean="0"/>
              <a:pPr>
                <a:defRPr/>
              </a:pPr>
              <a:t>33</a:t>
            </a:fld>
            <a:endParaRPr lang="en-US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0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890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6963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3F46ADF1-2D4A-443C-AB71-12DA0F678C6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34</a:t>
            </a:fld>
            <a:endParaRPr lang="en-US" smtClean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01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01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DF2CF134-2464-4A3A-AA75-CFA1FFF7EBAE}" type="slidenum">
              <a:rPr lang="en-US" smtClean="0"/>
              <a:pPr>
                <a:defRPr/>
              </a:pPr>
              <a:t>35</a:t>
            </a:fld>
            <a:endParaRPr lang="en-US"/>
          </a:p>
        </p:txBody>
      </p:sp>
    </p:spTree>
  </p:cSld>
  <p:clrMapOvr>
    <a:masterClrMapping/>
  </p:clrMapOvr>
</p:notes>
</file>

<file path=ppt/notesSlides/notesSlide3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13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113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7066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CAE4089-11F0-4BFC-A18B-B69809D64ED5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36</a:t>
            </a:fld>
            <a:endParaRPr lang="en-US" smtClean="0"/>
          </a:p>
        </p:txBody>
      </p:sp>
    </p:spTree>
  </p:cSld>
  <p:clrMapOvr>
    <a:masterClrMapping/>
  </p:clrMapOvr>
</p:notes>
</file>

<file path=ppt/notesSlides/notesSlide3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6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216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683AE8A2-D9C6-458F-B4D6-98AA72C43F52}" type="slidenum">
              <a:rPr lang="en-US" smtClean="0"/>
              <a:pPr>
                <a:defRPr/>
              </a:pPr>
              <a:t>37</a:t>
            </a:fld>
            <a:endParaRPr lang="en-US"/>
          </a:p>
        </p:txBody>
      </p:sp>
    </p:spTree>
  </p:cSld>
  <p:clrMapOvr>
    <a:masterClrMapping/>
  </p:clrMapOvr>
</p:notes>
</file>

<file path=ppt/notesSlides/notesSlide3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18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318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CFD0E1E7-94D3-49E6-9BD6-9F8C5D5008EF}" type="slidenum">
              <a:rPr lang="en-US" smtClean="0"/>
              <a:pPr>
                <a:defRPr/>
              </a:pPr>
              <a:t>38</a:t>
            </a:fld>
            <a:endParaRPr lang="en-US"/>
          </a:p>
        </p:txBody>
      </p:sp>
    </p:spTree>
  </p:cSld>
  <p:clrMapOvr>
    <a:masterClrMapping/>
  </p:clrMapOvr>
</p:notes>
</file>

<file path=ppt/notesSlides/notesSlide3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421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421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195DF87-05C3-4216-BEC6-302DECA2A4DB}" type="slidenum">
              <a:rPr lang="en-US" smtClean="0"/>
              <a:pPr>
                <a:defRPr/>
              </a:pPr>
              <a:t>39</a:t>
            </a:fld>
            <a:endParaRPr lang="en-US"/>
          </a:p>
        </p:txBody>
      </p:sp>
    </p:spTree>
  </p:cSld>
  <p:clrMapOvr>
    <a:masterClrMapping/>
  </p:clrMapOvr>
</p:notes>
</file>

<file path=ppt/notesSlides/notesSlide3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523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523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8E468DD7-7D85-4CEE-9C04-FD72F73625C3}" type="slidenum">
              <a:rPr lang="en-US" smtClean="0"/>
              <a:pPr>
                <a:defRPr/>
              </a:pPr>
              <a:t>40</a:t>
            </a:fld>
            <a:endParaRPr lang="en-US"/>
          </a:p>
        </p:txBody>
      </p:sp>
    </p:spTree>
  </p:cSld>
  <p:clrMapOvr>
    <a:masterClrMapping/>
  </p:clrMapOvr>
</p:notes>
</file>

<file path=ppt/notesSlides/notesSlide3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25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625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</a:t>
            </a:r>
            <a:r>
              <a:rPr lang="pt-BR" b="1" dirty="0" smtClean="0"/>
              <a:t>ções para o Docente</a:t>
            </a:r>
            <a:r>
              <a:rPr lang="pt-PT" b="1" dirty="0" smtClean="0"/>
              <a:t>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BR" dirty="0" smtClean="0"/>
              <a:t>Peça aos formandos para consultarem a</a:t>
            </a:r>
            <a:r>
              <a:rPr lang="pt-BR" b="1" dirty="0" smtClean="0"/>
              <a:t> tabela TPI</a:t>
            </a:r>
            <a:r>
              <a:rPr lang="en-US" b="1" dirty="0" smtClean="0"/>
              <a:t>:  </a:t>
            </a:r>
            <a:r>
              <a:rPr lang="en-US" b="1" dirty="0" err="1" smtClean="0"/>
              <a:t>Dosagem</a:t>
            </a:r>
            <a:r>
              <a:rPr lang="pt-BR" dirty="0" smtClean="0"/>
              <a:t>, no Manual de Referência, Módulo 6.</a:t>
            </a:r>
            <a:endParaRPr lang="en-US" dirty="0" smtClean="0"/>
          </a:p>
        </p:txBody>
      </p:sp>
      <p:sp>
        <p:nvSpPr>
          <p:cNvPr id="7168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09AD7E2D-7CD9-4768-96B9-B7EDA07A5CF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41</a:t>
            </a:fld>
            <a:endParaRPr lang="en-US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39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5939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/>
          </a:p>
        </p:txBody>
      </p:sp>
      <p:sp>
        <p:nvSpPr>
          <p:cNvPr id="5632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6C420F90-F554-4CBA-ABBB-F0FAC9913A8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smtClean="0"/>
          </a:p>
        </p:txBody>
      </p:sp>
    </p:spTree>
  </p:cSld>
  <p:clrMapOvr>
    <a:masterClrMapping/>
  </p:clrMapOvr>
</p:notes>
</file>

<file path=ppt/notesSlides/notesSlide4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728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728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</a:t>
            </a:r>
            <a:r>
              <a:rPr lang="pt-BR" b="1" dirty="0" smtClean="0"/>
              <a:t>ções</a:t>
            </a:r>
            <a:r>
              <a:rPr lang="pt-PT" b="1" dirty="0" smtClean="0"/>
              <a:t> para o Docente:</a:t>
            </a:r>
            <a:endParaRPr lang="pt-PT" b="1" i="1" dirty="0" smtClean="0"/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 Promova um debate entre os formandos com base nas questões acima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 Deixe que eles opinem em relação a estes tópicos</a:t>
            </a:r>
          </a:p>
          <a:p>
            <a:pPr eaLnBrk="1" hangingPunct="1">
              <a:spcBef>
                <a:spcPct val="0"/>
              </a:spcBef>
            </a:pPr>
            <a:endParaRPr lang="pt-PT" dirty="0" smtClean="0"/>
          </a:p>
          <a:p>
            <a:pPr eaLnBrk="1" hangingPunct="1">
              <a:spcBef>
                <a:spcPct val="0"/>
              </a:spcBef>
            </a:pPr>
            <a:r>
              <a:rPr lang="pt-PT" b="1" dirty="0" smtClean="0"/>
              <a:t>Respostas:</a:t>
            </a:r>
          </a:p>
          <a:p>
            <a:pPr eaLnBrk="1" hangingPunct="1">
              <a:spcBef>
                <a:spcPct val="0"/>
              </a:spcBef>
            </a:pPr>
            <a:r>
              <a:rPr lang="pt-PT" dirty="0" smtClean="0"/>
              <a:t>1. Quais são os riscos de TPI?   O que pode acontecer se iniciarmos TPI num doente que tem Tuberculose activa?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O principal risco de dar TPI a um doente com TB activa é o risco de desenvolver resistências. Outros riscos de TPI são as reacções adversas. Os efeitos adversos mais frequentes da Isoniazida são a hepatite (tóxica) e a neuropatia periférica.  Por estes motivos, essas são contra-indicações para TPI.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No caso de um doente com TB activa, nunca deve receber profilaxia com Isoniazida (INH).  Se um doente com TB activa recebe tratamento profiláctico com Isoniazida, ele vai desenvolver resistências e na hora de tratar a TB, a Isoniazida não vai ser útil, complicando a resposta ao tratamento.</a:t>
            </a:r>
          </a:p>
          <a:p>
            <a:pPr eaLnBrk="1" hangingPunct="1">
              <a:spcBef>
                <a:spcPct val="0"/>
              </a:spcBef>
            </a:pPr>
            <a:endParaRPr lang="pt-PT" dirty="0" smtClean="0"/>
          </a:p>
        </p:txBody>
      </p:sp>
      <p:sp>
        <p:nvSpPr>
          <p:cNvPr id="7270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DF02FB4-7C39-44DB-AE20-84C7238AE0E3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42</a:t>
            </a:fld>
            <a:endParaRPr lang="en-US" smtClean="0"/>
          </a:p>
        </p:txBody>
      </p:sp>
    </p:spTree>
  </p:cSld>
  <p:clrMapOvr>
    <a:masterClrMapping/>
  </p:clrMapOvr>
</p:notes>
</file>

<file path=ppt/notesSlides/notesSlide4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30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830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b="1" smtClean="0"/>
          </a:p>
        </p:txBody>
      </p:sp>
      <p:sp>
        <p:nvSpPr>
          <p:cNvPr id="7373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55615DD7-0AC4-43A7-9964-8369D6A30AA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43</a:t>
            </a:fld>
            <a:endParaRPr lang="en-US" smtClean="0"/>
          </a:p>
        </p:txBody>
      </p:sp>
    </p:spTree>
  </p:cSld>
  <p:clrMapOvr>
    <a:masterClrMapping/>
  </p:clrMapOvr>
</p:notes>
</file>

<file path=ppt/notesSlides/notesSlide4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3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af-ZA" b="1" smtClean="0"/>
          </a:p>
        </p:txBody>
      </p:sp>
      <p:sp>
        <p:nvSpPr>
          <p:cNvPr id="7475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84445E9A-4355-4282-A8AD-7745FEAD3F7F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44</a:t>
            </a:fld>
            <a:endParaRPr lang="en-US" smtClean="0"/>
          </a:p>
        </p:txBody>
      </p:sp>
    </p:spTree>
  </p:cSld>
  <p:clrMapOvr>
    <a:masterClrMapping/>
  </p:clrMapOvr>
</p:notes>
</file>

<file path=ppt/notesSlides/notesSlide4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35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035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8624FCC-8D4E-45CE-8262-A13EF377A53E}" type="slidenum">
              <a:rPr lang="en-US" smtClean="0"/>
              <a:pPr>
                <a:defRPr/>
              </a:pPr>
              <a:t>45</a:t>
            </a:fld>
            <a:endParaRPr lang="en-US"/>
          </a:p>
        </p:txBody>
      </p:sp>
    </p:spTree>
  </p:cSld>
  <p:clrMapOvr>
    <a:masterClrMapping/>
  </p:clrMapOvr>
</p:notes>
</file>

<file path=ppt/notesSlides/notesSlide4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BDE0420-8AE1-4E07-B6CC-F3ABAD4E198E}" type="slidenum">
              <a:rPr lang="en-US" smtClean="0"/>
              <a:pPr>
                <a:defRPr/>
              </a:pPr>
              <a:t>46</a:t>
            </a:fld>
            <a:endParaRPr lang="en-US"/>
          </a:p>
        </p:txBody>
      </p:sp>
    </p:spTree>
  </p:cSld>
  <p:clrMapOvr>
    <a:masterClrMapping/>
  </p:clrMapOvr>
</p:notes>
</file>

<file path=ppt/notesSlides/notesSlide4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B5E527-2AD8-4DB4-8212-3FF5939A25DB}" type="slidenum">
              <a:rPr lang="en-US" smtClean="0"/>
              <a:pPr>
                <a:defRPr/>
              </a:pPr>
              <a:t>47</a:t>
            </a:fld>
            <a:endParaRPr lang="en-US"/>
          </a:p>
        </p:txBody>
      </p:sp>
    </p:spTree>
  </p:cSld>
  <p:clrMapOvr>
    <a:masterClrMapping/>
  </p:clrMapOvr>
</p:notes>
</file>

<file path=ppt/notesSlides/notesSlide4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01B5E527-2AD8-4DB4-8212-3FF5939A25DB}" type="slidenum">
              <a:rPr lang="en-US" smtClean="0"/>
              <a:pPr>
                <a:defRPr/>
              </a:pPr>
              <a:t>48</a:t>
            </a:fld>
            <a:endParaRPr lang="en-US"/>
          </a:p>
        </p:txBody>
      </p:sp>
    </p:spTree>
  </p:cSld>
  <p:clrMapOvr>
    <a:masterClrMapping/>
  </p:clrMapOvr>
</p:notes>
</file>

<file path=ppt/notesSlides/notesSlide4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pt-PT" dirty="0" smtClean="0"/>
              <a:t>Nota para o docente: A OMS a través da iniciativa Stop-TB definiu esta e outras estrategias para atingir o controlo da epidemia, em concordância com Objectivos de Desenvolvimento</a:t>
            </a:r>
            <a:r>
              <a:rPr lang="pt-PT" baseline="0" dirty="0" smtClean="0"/>
              <a:t> do Milenio.</a:t>
            </a:r>
            <a:r>
              <a:rPr lang="pt-PT" dirty="0" smtClean="0"/>
              <a:t> </a:t>
            </a:r>
            <a:endParaRPr lang="pt-PT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>
              <a:defRPr/>
            </a:pPr>
            <a:fld id="{DCE9A0BE-20B6-41F2-965F-D58B7DE4AD89}" type="slidenum">
              <a:rPr lang="en-US" smtClean="0"/>
              <a:pPr>
                <a:defRPr/>
              </a:pPr>
              <a:t>49</a:t>
            </a:fld>
            <a:endParaRPr lang="en-US"/>
          </a:p>
        </p:txBody>
      </p:sp>
    </p:spTree>
  </p:cSld>
  <p:clrMapOvr>
    <a:masterClrMapping/>
  </p:clrMapOvr>
</p:notes>
</file>

<file path=ppt/notesSlides/notesSlide4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137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137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smtClean="0"/>
              <a:t>Instru</a:t>
            </a:r>
            <a:r>
              <a:rPr lang="pt-BR" b="1" smtClean="0"/>
              <a:t>ções</a:t>
            </a:r>
            <a:r>
              <a:rPr lang="pt-PT" b="1" smtClean="0"/>
              <a:t> para o Docente: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smtClean="0"/>
              <a:t>Peça aos formandos para consultarem a Folha de Exercício no Modulo 6 “Casos Clínicos sobre</a:t>
            </a:r>
            <a:r>
              <a:rPr lang="en-US" smtClean="0"/>
              <a:t>  </a:t>
            </a:r>
            <a:r>
              <a:rPr lang="pt-PT" smtClean="0"/>
              <a:t>Co-Infecção TB-HIV” do Caderno de Exercícios 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smtClean="0"/>
              <a:t>Consultar as instruç</a:t>
            </a:r>
            <a:r>
              <a:rPr lang="pt-BR" smtClean="0"/>
              <a:t>ões na Folha de Exercício a seguir para realizar a actividade</a:t>
            </a:r>
            <a:endParaRPr lang="pt-PT" smtClean="0"/>
          </a:p>
        </p:txBody>
      </p:sp>
      <p:sp>
        <p:nvSpPr>
          <p:cNvPr id="7578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2C895688-C1F6-4D3D-A949-6D5F5D5DD576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50</a:t>
            </a:fld>
            <a:endParaRPr lang="en-US" smtClean="0"/>
          </a:p>
        </p:txBody>
      </p:sp>
    </p:spTree>
  </p:cSld>
  <p:clrMapOvr>
    <a:masterClrMapping/>
  </p:clrMapOvr>
</p:notes>
</file>

<file path=ppt/notesSlides/notesSlide4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0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240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smtClean="0"/>
              <a:t>Instru</a:t>
            </a:r>
            <a:r>
              <a:rPr lang="pt-BR" b="1" smtClean="0"/>
              <a:t>ções</a:t>
            </a:r>
            <a:r>
              <a:rPr lang="pt-PT" b="1" smtClean="0"/>
              <a:t> para o Docente: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smtClean="0"/>
              <a:t>Peça aos formandos para consultarem a Folha de Exercício do Modulo 6 “Elegibilidade para Profilaxia com Isoniazida (INH)” do Caderno de Exercícios</a:t>
            </a:r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smtClean="0"/>
              <a:t>Consultar as instruç</a:t>
            </a:r>
            <a:r>
              <a:rPr lang="pt-BR" smtClean="0"/>
              <a:t>ões na Folha de Exercício a seguir para realizar a actividade</a:t>
            </a:r>
            <a:endParaRPr lang="pt-PT" smtClean="0"/>
          </a:p>
          <a:p>
            <a:pPr eaLnBrk="1" hangingPunct="1">
              <a:spcBef>
                <a:spcPct val="0"/>
              </a:spcBef>
            </a:pPr>
            <a:endParaRPr lang="en-US" smtClean="0"/>
          </a:p>
        </p:txBody>
      </p:sp>
      <p:sp>
        <p:nvSpPr>
          <p:cNvPr id="76804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94E966D6-3B5D-47AE-8EB0-79AA44107F8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51</a:t>
            </a:fld>
            <a:endParaRPr lang="en-US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0418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0419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FCBE1231-8684-4390-94A4-9B71CD2300F6}" type="slidenum">
              <a:rPr lang="en-US" smtClean="0"/>
              <a:pPr>
                <a:defRPr/>
              </a:pPr>
              <a:t>5</a:t>
            </a:fld>
            <a:endParaRPr lang="en-US"/>
          </a:p>
        </p:txBody>
      </p:sp>
    </p:spTree>
  </p:cSld>
  <p:clrMapOvr>
    <a:masterClrMapping/>
  </p:clrMapOvr>
</p:notes>
</file>

<file path=ppt/notesSlides/notesSlide5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342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342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A5CA6523-5018-43FD-A1C6-55BD989F121B}" type="slidenum">
              <a:rPr lang="en-US" smtClean="0"/>
              <a:pPr>
                <a:defRPr/>
              </a:pPr>
              <a:t>52</a:t>
            </a:fld>
            <a:endParaRPr lang="en-US"/>
          </a:p>
        </p:txBody>
      </p:sp>
    </p:spTree>
  </p:cSld>
  <p:clrMapOvr>
    <a:masterClrMapping/>
  </p:clrMapOvr>
</p:notes>
</file>

<file path=ppt/notesSlides/notesSlide5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445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445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1648418-DDA2-4A12-83B9-924C4C2640BE}" type="slidenum">
              <a:rPr lang="en-US" smtClean="0"/>
              <a:pPr>
                <a:defRPr/>
              </a:pPr>
              <a:t>53</a:t>
            </a:fld>
            <a:endParaRPr lang="en-US"/>
          </a:p>
        </p:txBody>
      </p:sp>
    </p:spTree>
  </p:cSld>
  <p:clrMapOvr>
    <a:masterClrMapping/>
  </p:clrMapOvr>
</p:notes>
</file>

<file path=ppt/notesSlides/notesSlide5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547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0547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pt-PT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4D09A5DC-5478-40A7-A3C5-F80B3BE954CC}" type="slidenum">
              <a:rPr lang="en-US" smtClean="0"/>
              <a:pPr>
                <a:defRPr/>
              </a:pPr>
              <a:t>54</a:t>
            </a:fld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42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1443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pt-PT" smtClean="0">
              <a:solidFill>
                <a:srgbClr val="0000FF"/>
              </a:solidFill>
            </a:endParaRPr>
          </a:p>
        </p:txBody>
      </p:sp>
      <p:sp>
        <p:nvSpPr>
          <p:cNvPr id="57348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F8B5A649-452E-4899-9ED6-81B309F1A7A4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6</a:t>
            </a:fld>
            <a:endParaRPr lang="en-US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466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2467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smtClean="0">
                <a:solidFill>
                  <a:srgbClr val="0000FF"/>
                </a:solidFill>
              </a:rPr>
              <a:t>Fonte:</a:t>
            </a:r>
          </a:p>
          <a:p>
            <a:pPr eaLnBrk="1" hangingPunct="1">
              <a:spcBef>
                <a:spcPct val="0"/>
              </a:spcBef>
            </a:pPr>
            <a:r>
              <a:rPr lang="pt-PT" smtClean="0">
                <a:solidFill>
                  <a:srgbClr val="0000FF"/>
                </a:solidFill>
              </a:rPr>
              <a:t>OMS, Relatório Global 2007</a:t>
            </a:r>
          </a:p>
        </p:txBody>
      </p:sp>
      <p:sp>
        <p:nvSpPr>
          <p:cNvPr id="58372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40DA16F6-98FF-4EB6-A6BE-C6F24B0DD7A7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7</a:t>
            </a:fld>
            <a:endParaRPr lang="en-US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490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3491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BR" b="1" smtClean="0"/>
              <a:t>Informação adicional: </a:t>
            </a:r>
            <a:r>
              <a:rPr lang="pt-BR" smtClean="0"/>
              <a:t>O diagn</a:t>
            </a:r>
            <a:r>
              <a:rPr lang="pt-BR" smtClean="0">
                <a:latin typeface="Arial" pitchFamily="34" charset="0"/>
                <a:cs typeface="Arial" pitchFamily="34" charset="0"/>
              </a:rPr>
              <a:t>ó</a:t>
            </a:r>
            <a:r>
              <a:rPr lang="pt-BR" smtClean="0"/>
              <a:t>stico tardio também favorece a aparição de formas mais graves de TB e de resistências ao tratamento.</a:t>
            </a:r>
            <a:endParaRPr lang="pt-PT" smtClean="0"/>
          </a:p>
        </p:txBody>
      </p:sp>
      <p:sp>
        <p:nvSpPr>
          <p:cNvPr id="59396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D0DD5145-50DE-4255-8364-33F2B558FDBB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8</a:t>
            </a:fld>
            <a:endParaRPr lang="en-US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514" name="Slide Image Placeholder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64515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r>
              <a:rPr lang="pt-PT" b="1" dirty="0" smtClean="0"/>
              <a:t>Instruções para Docente</a:t>
            </a:r>
            <a:r>
              <a:rPr lang="en-US" b="1" dirty="0" smtClean="0"/>
              <a:t>:</a:t>
            </a:r>
            <a:r>
              <a:rPr lang="pt-BR" b="1" dirty="0" smtClean="0"/>
              <a:t> </a:t>
            </a:r>
            <a:endParaRPr lang="pt-PT" dirty="0" smtClean="0"/>
          </a:p>
          <a:p>
            <a:pPr eaLnBrk="1" hangingPunct="1">
              <a:spcBef>
                <a:spcPct val="0"/>
              </a:spcBef>
              <a:buFontTx/>
              <a:buChar char="•"/>
            </a:pPr>
            <a:r>
              <a:rPr lang="pt-PT" dirty="0" smtClean="0"/>
              <a:t>Peça aos formandos para consultarem o </a:t>
            </a:r>
            <a:r>
              <a:rPr lang="pt-PT" b="1" dirty="0" smtClean="0"/>
              <a:t>Questionário de Rotina para Rastreio da Tuberculose </a:t>
            </a:r>
            <a:r>
              <a:rPr lang="pt-PT" dirty="0" smtClean="0"/>
              <a:t>na Unidade 2.1 sobre Abordagem Clínica do doente HIV+ no Manual de Referência</a:t>
            </a:r>
            <a:r>
              <a:rPr lang="pt-PT" b="1" dirty="0" smtClean="0"/>
              <a:t>.</a:t>
            </a:r>
            <a:endParaRPr lang="pt-PT" dirty="0" smtClean="0"/>
          </a:p>
        </p:txBody>
      </p:sp>
      <p:sp>
        <p:nvSpPr>
          <p:cNvPr id="60420" name="Slide Number Placeholder 3"/>
          <p:cNvSpPr>
            <a:spLocks noGrp="1"/>
          </p:cNvSpPr>
          <p:nvPr>
            <p:ph type="sldNum" sz="quarter" idx="5"/>
          </p:nvPr>
        </p:nvSpPr>
        <p:spPr bwMode="auto"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fld id="{B35BB7A4-53E9-40F1-B141-F222190F451E}" type="slidenum">
              <a:rPr lang="en-US" smtClean="0"/>
              <a:pPr fontAlgn="base">
                <a:spcBef>
                  <a:spcPct val="0"/>
                </a:spcBef>
                <a:spcAft>
                  <a:spcPct val="0"/>
                </a:spcAft>
                <a:defRPr/>
              </a:pPr>
              <a:t>9</a:t>
            </a:fld>
            <a:endParaRPr lang="en-US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471ADEA8-FE4D-4C40-8E7F-21C361E1D701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5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6" name="Line 4"/>
          <p:cNvSpPr>
            <a:spLocks noChangeShapeType="1"/>
          </p:cNvSpPr>
          <p:nvPr/>
        </p:nvSpPr>
        <p:spPr bwMode="auto">
          <a:xfrm>
            <a:off x="577850" y="381000"/>
            <a:ext cx="0" cy="6096000"/>
          </a:xfrm>
          <a:prstGeom prst="line">
            <a:avLst/>
          </a:prstGeom>
          <a:noFill/>
          <a:ln w="4445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7" name="Line 5"/>
          <p:cNvSpPr>
            <a:spLocks noChangeShapeType="1"/>
          </p:cNvSpPr>
          <p:nvPr/>
        </p:nvSpPr>
        <p:spPr bwMode="auto">
          <a:xfrm>
            <a:off x="457200" y="381000"/>
            <a:ext cx="0" cy="6096000"/>
          </a:xfrm>
          <a:prstGeom prst="line">
            <a:avLst/>
          </a:prstGeom>
          <a:noFill/>
          <a:ln w="4445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8" name="Line 6"/>
          <p:cNvSpPr>
            <a:spLocks noChangeShapeType="1"/>
          </p:cNvSpPr>
          <p:nvPr/>
        </p:nvSpPr>
        <p:spPr bwMode="auto">
          <a:xfrm>
            <a:off x="347663" y="381000"/>
            <a:ext cx="0" cy="6096000"/>
          </a:xfrm>
          <a:prstGeom prst="line">
            <a:avLst/>
          </a:prstGeom>
          <a:noFill/>
          <a:ln w="4445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9" name="Object 8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762000" y="457200"/>
            <a:ext cx="1517650" cy="1600200"/>
          </a:xfrm>
          <a:prstGeom prst="rect">
            <a:avLst/>
          </a:prstGeom>
        </p:spPr>
      </p:pic>
      <p:sp>
        <p:nvSpPr>
          <p:cNvPr id="144386" name="Rectangle 2"/>
          <p:cNvSpPr>
            <a:spLocks noGrp="1" noChangeArrowheads="1"/>
          </p:cNvSpPr>
          <p:nvPr>
            <p:ph type="title"/>
          </p:nvPr>
        </p:nvSpPr>
        <p:spPr>
          <a:xfrm>
            <a:off x="1066800" y="2133600"/>
            <a:ext cx="7772400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pt-PT"/>
          </a:p>
        </p:txBody>
      </p:sp>
      <p:sp>
        <p:nvSpPr>
          <p:cNvPr id="287747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752600" y="3886200"/>
            <a:ext cx="6400800" cy="1752600"/>
          </a:xfrm>
        </p:spPr>
        <p:txBody>
          <a:bodyPr/>
          <a:lstStyle>
            <a:lvl1pPr marL="0" indent="0" algn="ctr"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pt-P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304800"/>
            <a:ext cx="2057400" cy="5867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304800"/>
            <a:ext cx="6019800" cy="5867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7848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  <p:hf sldNum="0" hdr="0" ftr="0" dt="0"/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600200"/>
            <a:ext cx="2057400" cy="452596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600200"/>
            <a:ext cx="6019800" cy="4525963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 preserve="1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76400"/>
            <a:ext cx="4038600" cy="4495800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 smtClean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eg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0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5.xml"/><Relationship Id="rId7" Type="http://schemas.openxmlformats.org/officeDocument/2006/relationships/slideLayout" Target="../slideLayouts/slideLayout19.xml"/><Relationship Id="rId12" Type="http://schemas.openxmlformats.org/officeDocument/2006/relationships/slideLayout" Target="../slideLayouts/slideLayout24.xml"/><Relationship Id="rId2" Type="http://schemas.openxmlformats.org/officeDocument/2006/relationships/slideLayout" Target="../slideLayouts/slideLayout14.xml"/><Relationship Id="rId1" Type="http://schemas.openxmlformats.org/officeDocument/2006/relationships/slideLayout" Target="../slideLayouts/slideLayout13.xml"/><Relationship Id="rId6" Type="http://schemas.openxmlformats.org/officeDocument/2006/relationships/slideLayout" Target="../slideLayouts/slideLayout18.xml"/><Relationship Id="rId11" Type="http://schemas.openxmlformats.org/officeDocument/2006/relationships/slideLayout" Target="../slideLayouts/slideLayout23.xml"/><Relationship Id="rId5" Type="http://schemas.openxmlformats.org/officeDocument/2006/relationships/slideLayout" Target="../slideLayouts/slideLayout17.xml"/><Relationship Id="rId10" Type="http://schemas.openxmlformats.org/officeDocument/2006/relationships/slideLayout" Target="../slideLayouts/slideLayout22.xml"/><Relationship Id="rId4" Type="http://schemas.openxmlformats.org/officeDocument/2006/relationships/slideLayout" Target="../slideLayouts/slideLayout16.xml"/><Relationship Id="rId9" Type="http://schemas.openxmlformats.org/officeDocument/2006/relationships/slideLayout" Target="../slideLayouts/slideLayout21.xml"/><Relationship Id="rId14" Type="http://schemas.openxmlformats.org/officeDocument/2006/relationships/image" Target="../media/image1.jpe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304800"/>
            <a:ext cx="7848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02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76400"/>
            <a:ext cx="8229600" cy="4495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pt-PT" smtClean="0"/>
              <a:t>Click to edit Master text styles</a:t>
            </a:r>
          </a:p>
          <a:p>
            <a:pPr lvl="1"/>
            <a:r>
              <a:rPr lang="pt-PT" smtClean="0"/>
              <a:t>Second level</a:t>
            </a:r>
          </a:p>
          <a:p>
            <a:pPr lvl="2"/>
            <a:r>
              <a:rPr lang="pt-PT" smtClean="0"/>
              <a:t>Third level</a:t>
            </a:r>
          </a:p>
        </p:txBody>
      </p:sp>
      <p:sp>
        <p:nvSpPr>
          <p:cNvPr id="144390" name="Line 6"/>
          <p:cNvSpPr>
            <a:spLocks noChangeShapeType="1"/>
          </p:cNvSpPr>
          <p:nvPr/>
        </p:nvSpPr>
        <p:spPr bwMode="auto">
          <a:xfrm>
            <a:off x="457200" y="1447800"/>
            <a:ext cx="8229600" cy="0"/>
          </a:xfrm>
          <a:prstGeom prst="line">
            <a:avLst/>
          </a:prstGeom>
          <a:noFill/>
          <a:ln w="38100">
            <a:solidFill>
              <a:srgbClr val="FFCC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1" name="Line 7"/>
          <p:cNvSpPr>
            <a:spLocks noChangeShapeType="1"/>
          </p:cNvSpPr>
          <p:nvPr/>
        </p:nvSpPr>
        <p:spPr bwMode="auto">
          <a:xfrm>
            <a:off x="457200" y="1385888"/>
            <a:ext cx="8229600" cy="0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1026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  <p:sp>
        <p:nvSpPr>
          <p:cNvPr id="144394" name="Line 10"/>
          <p:cNvSpPr>
            <a:spLocks noChangeShapeType="1"/>
          </p:cNvSpPr>
          <p:nvPr/>
        </p:nvSpPr>
        <p:spPr bwMode="auto">
          <a:xfrm>
            <a:off x="457200" y="1524000"/>
            <a:ext cx="8229600" cy="0"/>
          </a:xfrm>
          <a:prstGeom prst="line">
            <a:avLst/>
          </a:prstGeom>
          <a:noFill/>
          <a:ln w="38100">
            <a:solidFill>
              <a:srgbClr val="008000"/>
            </a:solidFill>
            <a:round/>
            <a:headEnd/>
            <a:tailEnd/>
          </a:ln>
          <a:effectLst/>
        </p:spPr>
        <p:txBody>
          <a:bodyPr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sp>
        <p:nvSpPr>
          <p:cNvPr id="10" name="Rectangle 5"/>
          <p:cNvSpPr>
            <a:spLocks noChangeArrowheads="1"/>
          </p:cNvSpPr>
          <p:nvPr userDrawn="1"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C626863D-A845-41B8-BD31-23F11D932137}" type="slidenum">
              <a:rPr lang="en-US" sz="1200">
                <a:solidFill>
                  <a:schemeClr val="bg1">
                    <a:lumMod val="50000"/>
                  </a:schemeClr>
                </a:solidFill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 dirty="0">
              <a:solidFill>
                <a:schemeClr val="bg1">
                  <a:lumMod val="50000"/>
                </a:schemeClr>
              </a:solidFill>
              <a:latin typeface="+mn-lt"/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4085" r:id="rId1"/>
    <p:sldLayoutId id="2147484062" r:id="rId2"/>
    <p:sldLayoutId id="2147484063" r:id="rId3"/>
    <p:sldLayoutId id="2147484064" r:id="rId4"/>
    <p:sldLayoutId id="2147484065" r:id="rId5"/>
    <p:sldLayoutId id="2147484066" r:id="rId6"/>
    <p:sldLayoutId id="2147484067" r:id="rId7"/>
    <p:sldLayoutId id="2147484068" r:id="rId8"/>
    <p:sldLayoutId id="2147484069" r:id="rId9"/>
    <p:sldLayoutId id="2147484070" r:id="rId10"/>
    <p:sldLayoutId id="2147484071" r:id="rId11"/>
    <p:sldLayoutId id="2147484072" r:id="rId12"/>
  </p:sldLayoutIdLst>
  <p:timing>
    <p:tnLst>
      <p:par>
        <p:cTn id="1" dur="indefinite" restart="never" nodeType="tmRoot"/>
      </p:par>
    </p:tnLst>
  </p:timing>
  <p:hf sldNum="0" hdr="0" ftr="0" dt="0"/>
  <p:txStyles>
    <p:titleStyle>
      <a:lvl1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l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609600" y="2286000"/>
            <a:ext cx="7848600" cy="17526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  <a:endParaRPr lang="pt-PT" smtClean="0"/>
          </a:p>
        </p:txBody>
      </p:sp>
      <p:sp>
        <p:nvSpPr>
          <p:cNvPr id="144389" name="Rectangle 5"/>
          <p:cNvSpPr>
            <a:spLocks noChangeArrowheads="1"/>
          </p:cNvSpPr>
          <p:nvPr/>
        </p:nvSpPr>
        <p:spPr bwMode="auto">
          <a:xfrm>
            <a:off x="7620000" y="6381750"/>
            <a:ext cx="1066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/>
          <a:lstStyle/>
          <a:p>
            <a:pPr algn="r" fontAlgn="auto">
              <a:spcBef>
                <a:spcPts val="0"/>
              </a:spcBef>
              <a:spcAft>
                <a:spcPts val="0"/>
              </a:spcAft>
              <a:defRPr/>
            </a:pPr>
            <a:fld id="{561F83F2-2633-436A-887D-7122FC4F4B72}" type="slidenum">
              <a:rPr lang="en-US" sz="1200">
                <a:latin typeface="+mn-lt"/>
                <a:cs typeface="+mn-cs"/>
              </a:rPr>
              <a:pPr algn="r" fontAlgn="auto">
                <a:spcBef>
                  <a:spcPts val="0"/>
                </a:spcBef>
                <a:spcAft>
                  <a:spcPts val="0"/>
                </a:spcAft>
                <a:defRPr/>
              </a:pPr>
              <a:t>‹#›</a:t>
            </a:fld>
            <a:endParaRPr lang="en-US" sz="1200">
              <a:latin typeface="+mn-lt"/>
              <a:cs typeface="+mn-cs"/>
            </a:endParaRPr>
          </a:p>
        </p:txBody>
      </p:sp>
      <p:sp>
        <p:nvSpPr>
          <p:cNvPr id="144392" name="Rectangle 8"/>
          <p:cNvSpPr>
            <a:spLocks noChangeArrowheads="1"/>
          </p:cNvSpPr>
          <p:nvPr/>
        </p:nvSpPr>
        <p:spPr bwMode="auto">
          <a:xfrm>
            <a:off x="0" y="2544763"/>
            <a:ext cx="18415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 anchor="ctr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af-ZA" sz="2400">
              <a:latin typeface="+mn-lt"/>
              <a:cs typeface="+mn-cs"/>
            </a:endParaRPr>
          </a:p>
        </p:txBody>
      </p:sp>
      <p:pic>
        <p:nvPicPr>
          <p:cNvPr id="3074" name="Object 9"/>
          <p:cNvPicPr>
            <a:picLocks noChangeAspect="1"/>
          </p:cNvPicPr>
          <p:nvPr/>
        </p:nvPicPr>
        <p:blipFill>
          <a:blip r:embed="rId14" cstate="print"/>
          <a:stretch>
            <a:fillRect/>
          </a:stretch>
        </p:blipFill>
        <p:spPr>
          <a:xfrm>
            <a:off x="8001000" y="304800"/>
            <a:ext cx="866775" cy="914400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4073" r:id="rId1"/>
    <p:sldLayoutId id="2147484074" r:id="rId2"/>
    <p:sldLayoutId id="2147484075" r:id="rId3"/>
    <p:sldLayoutId id="2147484076" r:id="rId4"/>
    <p:sldLayoutId id="2147484077" r:id="rId5"/>
    <p:sldLayoutId id="2147484078" r:id="rId6"/>
    <p:sldLayoutId id="2147484079" r:id="rId7"/>
    <p:sldLayoutId id="2147484080" r:id="rId8"/>
    <p:sldLayoutId id="2147484081" r:id="rId9"/>
    <p:sldLayoutId id="2147484082" r:id="rId10"/>
    <p:sldLayoutId id="2147484083" r:id="rId11"/>
    <p:sldLayoutId id="2147484084" r:id="rId12"/>
  </p:sldLayoutIdLst>
  <p:timing>
    <p:tnLst>
      <p:par>
        <p:cTn id="1" dur="indefinite" restart="never" nodeType="tmRoot"/>
      </p:par>
    </p:tnLst>
  </p:timing>
  <p:txStyles>
    <p:titleStyle>
      <a:lvl1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3600" b="1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lr>
          <a:srgbClr val="FF3300"/>
        </a:buClr>
        <a:buChar char="•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lr>
          <a:srgbClr val="FFCC00"/>
        </a:buClr>
        <a:buChar char="•"/>
        <a:defRPr sz="2600">
          <a:solidFill>
            <a:schemeClr val="tx1"/>
          </a:solidFill>
          <a:latin typeface="+mn-lt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lr>
          <a:srgbClr val="008000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3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31.xml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4" Type="http://schemas.openxmlformats.org/officeDocument/2006/relationships/package" Target="../embeddings/Microsoft_Office_Excel_Worksheet1.xlsx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4.xml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5.xml"/><Relationship Id="rId1" Type="http://schemas.openxmlformats.org/officeDocument/2006/relationships/slideLayout" Target="../slideLayouts/slideLayout15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6.xml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7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8.xml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9.xml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0.xml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1.xml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2.xml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3.xml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4.xml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5.xml"/><Relationship Id="rId1" Type="http://schemas.openxmlformats.org/officeDocument/2006/relationships/slideLayout" Target="../slideLayouts/slideLayout2.xml"/></Relationships>
</file>

<file path=ppt/slides/_rels/slide4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6.xml"/><Relationship Id="rId1" Type="http://schemas.openxmlformats.org/officeDocument/2006/relationships/slideLayout" Target="../slideLayouts/slideLayout2.xml"/></Relationships>
</file>

<file path=ppt/slides/_rels/slide4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7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5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8.xml"/><Relationship Id="rId1" Type="http://schemas.openxmlformats.org/officeDocument/2006/relationships/slideLayout" Target="../slideLayouts/slideLayout2.xml"/></Relationships>
</file>

<file path=ppt/slides/_rels/slide5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9.xml"/><Relationship Id="rId1" Type="http://schemas.openxmlformats.org/officeDocument/2006/relationships/slideLayout" Target="../slideLayouts/slideLayout2.xml"/></Relationships>
</file>

<file path=ppt/slides/_rels/slide5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0.xml"/><Relationship Id="rId1" Type="http://schemas.openxmlformats.org/officeDocument/2006/relationships/slideLayout" Target="../slideLayouts/slideLayout2.xml"/></Relationships>
</file>

<file path=ppt/slides/_rels/slide5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1.xml"/><Relationship Id="rId1" Type="http://schemas.openxmlformats.org/officeDocument/2006/relationships/slideLayout" Target="../slideLayouts/slideLayout2.xml"/></Relationships>
</file>

<file path=ppt/slides/_rels/slide5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2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pPr eaLnBrk="1" hangingPunct="1"/>
            <a:r>
              <a:rPr lang="pt-PT" sz="4400" dirty="0" smtClean="0"/>
              <a:t>Co-Infecção TB-HIV</a:t>
            </a:r>
          </a:p>
          <a:p>
            <a:pPr eaLnBrk="1" hangingPunct="1"/>
            <a:endParaRPr lang="pt-PT" sz="4400" dirty="0" smtClean="0"/>
          </a:p>
        </p:txBody>
      </p:sp>
      <p:sp>
        <p:nvSpPr>
          <p:cNvPr id="6147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ctr" eaLnBrk="1" hangingPunct="1"/>
            <a:r>
              <a:rPr lang="en-US" sz="4000" dirty="0" smtClean="0"/>
              <a:t>M</a:t>
            </a:r>
            <a:r>
              <a:rPr lang="pt-PT" sz="4000" dirty="0" smtClean="0"/>
              <a:t>ódulo 6</a:t>
            </a:r>
            <a:endParaRPr lang="en-US" sz="4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36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da Tuberculose em Doentes com HIV (2)</a:t>
            </a:r>
          </a:p>
        </p:txBody>
      </p:sp>
      <p:sp>
        <p:nvSpPr>
          <p:cNvPr id="1536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A TB no doente HIV+ é mais difícil de diagnosticar do que nas pessoas não infectadas pelo HIV:</a:t>
            </a:r>
          </a:p>
          <a:p>
            <a:pPr lvl="1" algn="just" eaLnBrk="1" hangingPunct="1"/>
            <a:r>
              <a:rPr lang="pt-PT" sz="2800" dirty="0" smtClean="0"/>
              <a:t>A baciloscopia é frequentemente negativa (BK negativo)</a:t>
            </a:r>
            <a:endParaRPr lang="af-ZA" sz="2800" dirty="0" smtClean="0"/>
          </a:p>
          <a:p>
            <a:pPr lvl="1" algn="just" eaLnBrk="1" hangingPunct="1"/>
            <a:r>
              <a:rPr lang="pt-PT" sz="2800" dirty="0" smtClean="0"/>
              <a:t>Muitas doenças relacionadas com HIV (IOs) podem ter uma apresentação semelhante a TB</a:t>
            </a:r>
          </a:p>
          <a:p>
            <a:pPr lvl="1" algn="just" eaLnBrk="1" hangingPunct="1"/>
            <a:r>
              <a:rPr lang="pt-PT" sz="2800" dirty="0" smtClean="0"/>
              <a:t>Nos doentes com HIV, a TB é frequentemente extrapulmonar</a:t>
            </a:r>
            <a:endParaRPr lang="af-ZA" sz="2800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Tuberculose Pulmonar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>
            <a:normAutofit fontScale="92500"/>
          </a:bodyPr>
          <a:lstStyle/>
          <a:p>
            <a:pPr algn="just" eaLnBrk="1" hangingPunct="1">
              <a:defRPr/>
            </a:pPr>
            <a:r>
              <a:rPr lang="pt-PT" dirty="0" smtClean="0"/>
              <a:t>É a forma  mais frequente de apresentação (também em doentes com HIV)</a:t>
            </a:r>
          </a:p>
          <a:p>
            <a:pPr algn="just" eaLnBrk="1" hangingPunct="1">
              <a:defRPr/>
            </a:pPr>
            <a:r>
              <a:rPr lang="pt-PT" dirty="0" smtClean="0"/>
              <a:t>Nos doentes com imunidade conservada (CD4 alto):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A apresentação é a mesma que nas pessoas sem HIV</a:t>
            </a:r>
          </a:p>
          <a:p>
            <a:pPr algn="just" eaLnBrk="1" hangingPunct="1">
              <a:defRPr/>
            </a:pPr>
            <a:r>
              <a:rPr lang="pt-PT" dirty="0" smtClean="0"/>
              <a:t>Nos doentes com imunodepressão avançada (</a:t>
            </a:r>
            <a:r>
              <a:rPr lang="pt-PT" dirty="0" err="1" smtClean="0"/>
              <a:t>CD4</a:t>
            </a:r>
            <a:r>
              <a:rPr lang="pt-PT" dirty="0" smtClean="0"/>
              <a:t> baixo): 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A TB é menos sintomática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O BK no escarro é muitas vezes negativo</a:t>
            </a:r>
          </a:p>
          <a:p>
            <a:pPr lvl="1" algn="just" eaLnBrk="1" hangingPunct="1">
              <a:defRPr/>
            </a:pPr>
            <a:r>
              <a:rPr lang="pt-PT" sz="2800" dirty="0" smtClean="0"/>
              <a:t>O Rx tórax pode não mostrar grandes alterações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Tuberculose Extrapulmonar</a:t>
            </a:r>
          </a:p>
        </p:txBody>
      </p:sp>
      <p:sp>
        <p:nvSpPr>
          <p:cNvPr id="1741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648200"/>
          </a:xfrm>
        </p:spPr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dirty="0" smtClean="0"/>
              <a:t>A TB extrapulmonar ou disseminada não é exclusiva de HIV, mas é mais frequente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O diagnóstico pode ser difícil devido à limitação de exames complementares disponíveis em Moçambique</a:t>
            </a:r>
          </a:p>
          <a:p>
            <a:pPr eaLnBrk="1" hangingPunct="1">
              <a:lnSpc>
                <a:spcPct val="150000"/>
              </a:lnSpc>
            </a:pPr>
            <a:r>
              <a:rPr lang="pt-PT" dirty="0" smtClean="0"/>
              <a:t>É frequente que a TB extrapulmonar se associe com a forma pulmonar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Tuberculose Extrapulmonar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2625" y="1676400"/>
            <a:ext cx="8004175" cy="4495800"/>
          </a:xfrm>
        </p:spPr>
        <p:txBody>
          <a:bodyPr>
            <a:normAutofit fontScale="92500" lnSpcReduction="10000"/>
          </a:bodyPr>
          <a:lstStyle/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linfática ou ganglionar (escrófula)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pleural</a:t>
            </a:r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disseminada ou </a:t>
            </a:r>
            <a:r>
              <a:rPr lang="pt-PT" dirty="0" err="1" smtClean="0"/>
              <a:t>miliar*</a:t>
            </a:r>
            <a:endParaRPr lang="pt-PT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</a:t>
            </a:r>
            <a:r>
              <a:rPr lang="pt-PT" dirty="0" err="1" smtClean="0"/>
              <a:t>pericárdica*</a:t>
            </a:r>
            <a:endParaRPr lang="pt-PT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</a:t>
            </a:r>
            <a:r>
              <a:rPr lang="pt-PT" dirty="0" err="1" smtClean="0"/>
              <a:t>abdominal*</a:t>
            </a:r>
            <a:endParaRPr lang="pt-PT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</a:t>
            </a:r>
            <a:r>
              <a:rPr lang="pt-PT" dirty="0" err="1" smtClean="0"/>
              <a:t>óssea*</a:t>
            </a:r>
            <a:endParaRPr lang="pt-PT" dirty="0" smtClean="0"/>
          </a:p>
          <a:p>
            <a:pPr eaLnBrk="1" hangingPunct="1">
              <a:lnSpc>
                <a:spcPct val="150000"/>
              </a:lnSpc>
              <a:defRPr/>
            </a:pPr>
            <a:r>
              <a:rPr lang="pt-PT" dirty="0" smtClean="0"/>
              <a:t>TB meníngea</a:t>
            </a: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4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Disseminada ou Miliar</a:t>
            </a:r>
          </a:p>
        </p:txBody>
      </p:sp>
      <p:sp>
        <p:nvSpPr>
          <p:cNvPr id="1945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Infecção disseminada através do sangue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Mais frequente com </a:t>
            </a:r>
            <a:r>
              <a:rPr lang="pt-PT" dirty="0" err="1" smtClean="0"/>
              <a:t>CD4</a:t>
            </a:r>
            <a:r>
              <a:rPr lang="pt-PT" dirty="0" smtClean="0"/>
              <a:t> muito baixo (</a:t>
            </a:r>
            <a:r>
              <a:rPr lang="pt-PT" dirty="0" err="1" smtClean="0"/>
              <a:t>imunosupressão</a:t>
            </a:r>
            <a:r>
              <a:rPr lang="pt-PT" dirty="0" smtClean="0"/>
              <a:t> severa)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Clínica: febre, emagrecimento, suores, junto com um padrão característico no </a:t>
            </a:r>
            <a:r>
              <a:rPr lang="pt-PT" dirty="0" err="1" smtClean="0"/>
              <a:t>Rx</a:t>
            </a:r>
            <a:r>
              <a:rPr lang="pt-PT" dirty="0" smtClean="0"/>
              <a:t> tórax (padrão intersticial ou em grão de </a:t>
            </a:r>
            <a:r>
              <a:rPr lang="pt-PT" dirty="0" err="1" smtClean="0"/>
              <a:t>mapira</a:t>
            </a:r>
            <a:r>
              <a:rPr lang="pt-PT" dirty="0" smtClean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Mortalidade muito elevada sem tratamento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Iniciar tratamento sem demora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Abdominal</a:t>
            </a:r>
          </a:p>
        </p:txBody>
      </p:sp>
      <p:sp>
        <p:nvSpPr>
          <p:cNvPr id="204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Frequente em Moçambique</a:t>
            </a:r>
          </a:p>
          <a:p>
            <a:pPr algn="just" eaLnBrk="1" hangingPunct="1"/>
            <a:r>
              <a:rPr lang="pt-PT" dirty="0" smtClean="0"/>
              <a:t>Pode afectar qualquer órgão do abdómen</a:t>
            </a:r>
          </a:p>
          <a:p>
            <a:pPr lvl="1" algn="just" eaLnBrk="1" hangingPunct="1"/>
            <a:r>
              <a:rPr lang="pt-PT" sz="2400" dirty="0" smtClean="0"/>
              <a:t>Peritoneu                    </a:t>
            </a:r>
          </a:p>
          <a:p>
            <a:pPr lvl="1" algn="just" eaLnBrk="1" hangingPunct="1"/>
            <a:r>
              <a:rPr lang="pt-PT" sz="2400" dirty="0" smtClean="0"/>
              <a:t>Fígado, baço</a:t>
            </a:r>
          </a:p>
          <a:p>
            <a:pPr lvl="1" algn="just" eaLnBrk="1" hangingPunct="1"/>
            <a:r>
              <a:rPr lang="pt-PT" sz="2400" dirty="0" smtClean="0"/>
              <a:t>Pâncreas </a:t>
            </a:r>
          </a:p>
          <a:p>
            <a:pPr lvl="1" algn="just" eaLnBrk="1" hangingPunct="1"/>
            <a:r>
              <a:rPr lang="pt-PT" sz="2400" dirty="0" smtClean="0"/>
              <a:t>Intestino </a:t>
            </a:r>
          </a:p>
          <a:p>
            <a:pPr lvl="1" algn="just" eaLnBrk="1" hangingPunct="1"/>
            <a:r>
              <a:rPr lang="pt-PT" sz="2400" dirty="0" smtClean="0"/>
              <a:t>Glândulas supra-renais </a:t>
            </a:r>
          </a:p>
          <a:p>
            <a:pPr lvl="1" algn="just" eaLnBrk="1" hangingPunct="1"/>
            <a:r>
              <a:rPr lang="pt-PT" sz="2400" dirty="0" smtClean="0"/>
              <a:t>Rins e vias urinárias </a:t>
            </a:r>
          </a:p>
          <a:p>
            <a:pPr lvl="1" algn="just" eaLnBrk="1" hangingPunct="1"/>
            <a:r>
              <a:rPr lang="pt-PT" sz="2400" dirty="0" smtClean="0"/>
              <a:t>Órgãos genitais  </a:t>
            </a:r>
          </a:p>
          <a:p>
            <a:pPr lvl="1" algn="just" eaLnBrk="1" hangingPunct="1"/>
            <a:r>
              <a:rPr lang="pt-PT" sz="2400" dirty="0" smtClean="0"/>
              <a:t>Nódulos linfáticos intra-abdominais</a:t>
            </a:r>
          </a:p>
          <a:p>
            <a:pPr eaLnBrk="1" hangingPunct="1"/>
            <a:endParaRPr lang="pt-PT" sz="2400" dirty="0" smtClean="0"/>
          </a:p>
          <a:p>
            <a:pPr lvl="1" eaLnBrk="1" hangingPunct="1"/>
            <a:endParaRPr lang="pt-PT" dirty="0" smtClean="0"/>
          </a:p>
          <a:p>
            <a:pPr lvl="1" eaLnBrk="1" hangingPunct="1">
              <a:buFontTx/>
              <a:buNone/>
            </a:pPr>
            <a:endParaRPr lang="pt-PT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Abdominal:  Diagnóstico (1)</a:t>
            </a:r>
          </a:p>
        </p:txBody>
      </p:sp>
      <p:sp>
        <p:nvSpPr>
          <p:cNvPr id="2150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Suspeitar TB abdominal num doente com: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000" dirty="0" smtClean="0"/>
              <a:t> </a:t>
            </a:r>
            <a:r>
              <a:rPr lang="pt-PT" sz="3000" b="1" dirty="0" smtClean="0"/>
              <a:t>sinais/sintomas de TB </a:t>
            </a:r>
            <a:r>
              <a:rPr lang="pt-PT" sz="3000" dirty="0" smtClean="0"/>
              <a:t>(febre, suores, emagrecimento) </a:t>
            </a:r>
          </a:p>
          <a:p>
            <a:pPr lvl="1" algn="ctr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000" b="1" dirty="0" smtClean="0"/>
              <a:t>+ 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000" b="1" dirty="0" smtClean="0"/>
              <a:t>sintomas abdominais </a:t>
            </a:r>
            <a:r>
              <a:rPr lang="pt-PT" sz="3000" dirty="0" smtClean="0"/>
              <a:t>(dor abdominal prolongada, diarreia crónica/intermitente, distensão abdominal)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5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Abdominal:  Diagnóstico (2)</a:t>
            </a:r>
            <a:endParaRPr lang="en-US" smtClean="0"/>
          </a:p>
        </p:txBody>
      </p:sp>
      <p:sp>
        <p:nvSpPr>
          <p:cNvPr id="2253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Consultar o médico:  pode requerer provas mais complexas (paracentese, ultra-sons abdominais)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Pesquisar sempre a presença de TB pulmonar (solicitar Rx do tórax). Até 90% dos doentes com TB abdominal têm sinais de TB no Rx do tórax</a:t>
            </a:r>
          </a:p>
          <a:p>
            <a:pPr eaLnBrk="1" hangingPunct="1">
              <a:lnSpc>
                <a:spcPct val="150000"/>
              </a:lnSpc>
              <a:defRPr/>
            </a:pPr>
            <a:endParaRPr lang="en-US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5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TB Abdominal</a:t>
            </a:r>
            <a:r>
              <a:rPr lang="en-US" dirty="0" smtClean="0"/>
              <a:t>:  </a:t>
            </a:r>
            <a:r>
              <a:rPr lang="pt-PT" dirty="0" smtClean="0"/>
              <a:t>Formas Graves de Apresentação</a:t>
            </a:r>
          </a:p>
        </p:txBody>
      </p:sp>
      <p:sp>
        <p:nvSpPr>
          <p:cNvPr id="23555" name="Content Placeholder 2"/>
          <p:cNvSpPr>
            <a:spLocks noGrp="1"/>
          </p:cNvSpPr>
          <p:nvPr>
            <p:ph idx="1"/>
          </p:nvPr>
        </p:nvSpPr>
        <p:spPr>
          <a:xfrm>
            <a:off x="685800" y="1828800"/>
            <a:ext cx="8229600" cy="4495800"/>
          </a:xfrm>
        </p:spPr>
        <p:txBody>
          <a:bodyPr/>
          <a:lstStyle/>
          <a:p>
            <a:pPr algn="just" eaLnBrk="1" hangingPunct="1"/>
            <a:r>
              <a:rPr lang="pt-PT" dirty="0" smtClean="0"/>
              <a:t>Alguns casos podem precisar de cirurgia:</a:t>
            </a:r>
          </a:p>
          <a:p>
            <a:pPr lvl="1" algn="just" eaLnBrk="1" hangingPunct="1"/>
            <a:r>
              <a:rPr lang="pt-PT" sz="2800" dirty="0" smtClean="0"/>
              <a:t>Ascite abundante com sintomas severos (dor abdominal, dificuldade para ingerir alimentos, vómitos)</a:t>
            </a:r>
            <a:endParaRPr lang="af-ZA" sz="2800" b="1" dirty="0" smtClean="0"/>
          </a:p>
          <a:p>
            <a:pPr lvl="1" algn="just" eaLnBrk="1" hangingPunct="1"/>
            <a:r>
              <a:rPr lang="pt-PT" sz="2800" dirty="0" smtClean="0"/>
              <a:t>Aumento dos linfónodos abdominais com obstrução ou perfuração intestinal ou hemorragia digestiva </a:t>
            </a:r>
            <a:endParaRPr lang="af-ZA" sz="2800" dirty="0" smtClean="0"/>
          </a:p>
          <a:p>
            <a:pPr lvl="1" algn="just" eaLnBrk="1" hangingPunct="1"/>
            <a:r>
              <a:rPr lang="pt-PT" sz="2800" dirty="0" smtClean="0"/>
              <a:t>Abcesso intestinal ou retroperitoneal </a:t>
            </a:r>
            <a:endParaRPr lang="af-ZA" sz="2800" dirty="0" smtClean="0"/>
          </a:p>
          <a:p>
            <a:pPr lvl="1" algn="just" eaLnBrk="1" hangingPunct="1"/>
            <a:r>
              <a:rPr lang="pt-PT" sz="2800" dirty="0" smtClean="0"/>
              <a:t>Peritonite</a:t>
            </a:r>
            <a:endParaRPr lang="af-ZA" sz="2800" dirty="0" smtClean="0"/>
          </a:p>
          <a:p>
            <a:pPr lvl="1" eaLnBrk="1" hangingPunct="1"/>
            <a:endParaRPr lang="pt-P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Óssea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Mais frequente nas vértebras (Doença de </a:t>
            </a:r>
            <a:r>
              <a:rPr lang="pt-PT" dirty="0" err="1" smtClean="0"/>
              <a:t>Pott</a:t>
            </a:r>
            <a:r>
              <a:rPr lang="pt-PT" dirty="0" smtClean="0"/>
              <a:t>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Clínica: Sinais de TB + dor da coluna (dorsal ou lombar) progressivas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Pode produzir alterações de sensibilidade, redução da mobilidade das pernas (paraplegia), problemas de controlo de esfíncteres (incontinência)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err="1" smtClean="0"/>
              <a:t>Rx</a:t>
            </a:r>
            <a:r>
              <a:rPr lang="pt-PT" dirty="0" smtClean="0"/>
              <a:t> de coluna mostra as lesões</a:t>
            </a:r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Introdução (1)</a:t>
            </a:r>
            <a:endParaRPr lang="en-US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 eaLnBrk="1" hangingPunct="1">
              <a:lnSpc>
                <a:spcPct val="160000"/>
              </a:lnSpc>
              <a:defRPr/>
            </a:pPr>
            <a:r>
              <a:rPr lang="pt-PT" sz="3600" dirty="0" smtClean="0"/>
              <a:t>A tuberculose é uma doença frequente nos doentes seropositivos e o HIV é também uma doença comum nos doentes com TB. </a:t>
            </a:r>
          </a:p>
          <a:p>
            <a:pPr eaLnBrk="1" hangingPunct="1">
              <a:lnSpc>
                <a:spcPct val="160000"/>
              </a:lnSpc>
              <a:defRPr/>
            </a:pPr>
            <a:r>
              <a:rPr lang="pt-PT" sz="3600" dirty="0" smtClean="0"/>
              <a:t>Na África Sub-Sahariana, mais da metade dos doentes com TB são seropositivos.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6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Óssea (2)</a:t>
            </a:r>
          </a:p>
        </p:txBody>
      </p:sp>
      <p:sp>
        <p:nvSpPr>
          <p:cNvPr id="2560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Também pode afectar outros ossos (falanges dos dedos); nestes casos, pode aparecer uma fístula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Geralmente não produz dor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Associada com TB em outras partes de corpo (por exemplo, ganglionar)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O tratamento da TB óssea deve ser mais prolongado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TB Pericárdica</a:t>
            </a:r>
          </a:p>
        </p:txBody>
      </p:sp>
      <p:sp>
        <p:nvSpPr>
          <p:cNvPr id="26627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100" b="1" dirty="0" smtClean="0"/>
              <a:t>Grave</a:t>
            </a:r>
            <a:r>
              <a:rPr lang="pt-PT" sz="3100" dirty="0" smtClean="0"/>
              <a:t>: sem tratamento, pode produzir derrame pericárdico, tamponamento cardíaco e insuficiência cardíaca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100" b="1" dirty="0" smtClean="0"/>
              <a:t>Clínica</a:t>
            </a:r>
            <a:r>
              <a:rPr lang="pt-PT" sz="3100" dirty="0" smtClean="0"/>
              <a:t>: sinais de TB + dor no peito (retro esternal) + </a:t>
            </a:r>
            <a:r>
              <a:rPr lang="pt-PT" sz="3100" dirty="0" err="1" smtClean="0"/>
              <a:t>Rx</a:t>
            </a:r>
            <a:r>
              <a:rPr lang="pt-PT" sz="3100" dirty="0" smtClean="0"/>
              <a:t> com </a:t>
            </a:r>
            <a:r>
              <a:rPr lang="pt-PT" sz="3100" dirty="0" err="1" smtClean="0"/>
              <a:t>cardiomegalia</a:t>
            </a:r>
            <a:r>
              <a:rPr lang="pt-PT" sz="3100" dirty="0" smtClean="0"/>
              <a:t>. Clínica de insuficiência cardíaca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Diagnóstico complexo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Em caso de suspeita, o doente deve ser referido ao médico (pericardiocentese</a:t>
            </a:r>
            <a:r>
              <a:rPr lang="pt-PT" sz="32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da </a:t>
            </a:r>
            <a:r>
              <a:rPr lang="pt-PT" dirty="0" err="1" smtClean="0"/>
              <a:t>TB</a:t>
            </a:r>
            <a:r>
              <a:rPr lang="pt-PT" dirty="0" smtClean="0"/>
              <a:t> </a:t>
            </a:r>
            <a:r>
              <a:rPr lang="pt-PT" dirty="0" err="1" smtClean="0"/>
              <a:t>Extrapulmonar</a:t>
            </a:r>
            <a:r>
              <a:rPr lang="pt-PT" dirty="0" smtClean="0"/>
              <a:t> Exame Físico (1)</a:t>
            </a:r>
          </a:p>
        </p:txBody>
      </p:sp>
      <p:sp>
        <p:nvSpPr>
          <p:cNvPr id="27651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00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O </a:t>
            </a:r>
            <a:r>
              <a:rPr lang="pt-PT" sz="3100" b="1" dirty="0" smtClean="0"/>
              <a:t>exame físico </a:t>
            </a:r>
            <a:r>
              <a:rPr lang="pt-PT" sz="3100" dirty="0" smtClean="0"/>
              <a:t>deve avaliar: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Temperatura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err="1" smtClean="0"/>
              <a:t>IMC</a:t>
            </a:r>
            <a:r>
              <a:rPr lang="pt-PT" sz="3100" dirty="0" smtClean="0"/>
              <a:t> (peso por altura)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Nível de </a:t>
            </a:r>
            <a:r>
              <a:rPr lang="pt-PT" sz="3100" dirty="0" err="1" smtClean="0"/>
              <a:t>Hb</a:t>
            </a:r>
            <a:r>
              <a:rPr lang="pt-PT" sz="3100" dirty="0" smtClean="0"/>
              <a:t> (anemia relacionada com TB)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Nódulos linfáticos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Pulmonar: crepitantes, derrame pleural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3100" dirty="0" smtClean="0"/>
              <a:t>Cardiovascular: sons cardíacos reduzidos por derrame pericárdico, edemas dos membros inferiores (insuficiência cardíaca</a:t>
            </a:r>
            <a:r>
              <a:rPr lang="pt-PT" sz="2800" dirty="0" smtClean="0"/>
              <a:t>)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6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Diagnóstico da TB Extrapulmonar Exame Físico (2)</a:t>
            </a:r>
          </a:p>
        </p:txBody>
      </p:sp>
      <p:sp>
        <p:nvSpPr>
          <p:cNvPr id="28675" name="Content Placeholder 2"/>
          <p:cNvSpPr>
            <a:spLocks noGrp="1"/>
          </p:cNvSpPr>
          <p:nvPr>
            <p:ph idx="1"/>
          </p:nvPr>
        </p:nvSpPr>
        <p:spPr>
          <a:xfrm>
            <a:off x="152400" y="1676400"/>
            <a:ext cx="8382000" cy="4495800"/>
          </a:xfrm>
        </p:spPr>
        <p:txBody>
          <a:bodyPr>
            <a:normAutofit fontScale="92500"/>
          </a:bodyPr>
          <a:lstStyle/>
          <a:p>
            <a:pPr lvl="1" algn="just" eaLnBrk="1" hangingPunct="1">
              <a:lnSpc>
                <a:spcPct val="150000"/>
              </a:lnSpc>
              <a:defRPr/>
            </a:pPr>
            <a:r>
              <a:rPr lang="pt-PT" dirty="0" smtClean="0"/>
              <a:t>O exame neurológico deve avaliar: rigidez de pescoço, alteração do nível de consciência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dirty="0" smtClean="0"/>
              <a:t>O exame abdominal deve avaliar: ascite, </a:t>
            </a:r>
            <a:r>
              <a:rPr lang="pt-PT" dirty="0" err="1" smtClean="0"/>
              <a:t>hepato-esplenomegalia</a:t>
            </a:r>
            <a:endParaRPr lang="pt-PT" dirty="0" smtClean="0"/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dirty="0" smtClean="0"/>
              <a:t>O exame da coluna vertebral deve avaliar: dor ou deformação nas vértebras, problemas de sensibilidade ou mobilidade dos membros inferiores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Diagnóstico da TB Extrapulmonar Provas Complementares (1)</a:t>
            </a:r>
          </a:p>
        </p:txBody>
      </p:sp>
      <p:sp>
        <p:nvSpPr>
          <p:cNvPr id="2969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As </a:t>
            </a:r>
            <a:r>
              <a:rPr lang="pt-PT" b="1" dirty="0" smtClean="0"/>
              <a:t>provas complementares </a:t>
            </a:r>
            <a:r>
              <a:rPr lang="pt-PT" dirty="0" smtClean="0"/>
              <a:t>para apoiar o diagnóstico: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2800" dirty="0" smtClean="0"/>
              <a:t>Amostra/exame </a:t>
            </a:r>
            <a:r>
              <a:rPr lang="pt-PT" sz="2800" dirty="0" err="1" smtClean="0"/>
              <a:t>BK</a:t>
            </a:r>
            <a:r>
              <a:rPr lang="pt-PT" sz="2800" dirty="0" smtClean="0"/>
              <a:t> de escarro 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2800" dirty="0" smtClean="0"/>
              <a:t>Radiografia do tórax 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2800" dirty="0" smtClean="0"/>
              <a:t>Ultra-sons abdominais (para procurar linfadenopatia)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pt-PT" sz="2800" dirty="0" smtClean="0"/>
              <a:t>Punção lombar (com </a:t>
            </a:r>
            <a:r>
              <a:rPr lang="pt-PT" sz="2800" dirty="0" err="1" smtClean="0"/>
              <a:t>BK</a:t>
            </a:r>
            <a:r>
              <a:rPr lang="pt-PT" sz="2800" dirty="0" smtClean="0"/>
              <a:t> do </a:t>
            </a:r>
            <a:r>
              <a:rPr lang="pt-PT" sz="2800" dirty="0" err="1" smtClean="0"/>
              <a:t>LCR</a:t>
            </a:r>
            <a:r>
              <a:rPr lang="pt-PT" sz="2800" dirty="0" smtClean="0"/>
              <a:t>)</a:t>
            </a:r>
            <a:endParaRPr lang="af-ZA" sz="2800" dirty="0" smtClean="0"/>
          </a:p>
          <a:p>
            <a:pPr lvl="1" eaLnBrk="1" hangingPunct="1">
              <a:lnSpc>
                <a:spcPct val="150000"/>
              </a:lnSpc>
              <a:defRPr/>
            </a:pPr>
            <a:endParaRPr lang="pt-PT" sz="2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Diagnóstico da TB Extrapulmonar Provas Complementares (2)</a:t>
            </a:r>
          </a:p>
        </p:txBody>
      </p:sp>
      <p:sp>
        <p:nvSpPr>
          <p:cNvPr id="3072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smtClean="0"/>
              <a:t>As </a:t>
            </a:r>
            <a:r>
              <a:rPr lang="pt-PT" sz="2400" b="1" smtClean="0"/>
              <a:t>provas complementares </a:t>
            </a:r>
            <a:r>
              <a:rPr lang="pt-PT" sz="2400" smtClean="0"/>
              <a:t>para apoiar o diagnóstico: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400" smtClean="0"/>
              <a:t>Toracocentese (com BK do líquido)</a:t>
            </a:r>
            <a:endParaRPr lang="af-ZA" sz="240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400" smtClean="0"/>
              <a:t>Paracentese (com BK do líquido)</a:t>
            </a:r>
            <a:endParaRPr lang="af-ZA" sz="240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400" smtClean="0"/>
              <a:t>Aspirado ou biópsia dos gânglios linfáticos </a:t>
            </a:r>
            <a:endParaRPr lang="af-ZA" sz="240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400" smtClean="0"/>
              <a:t>Culturas das diferentes amostras para BK (escarro ou outras, no momento actual só é realizado em Maputo) </a:t>
            </a:r>
            <a:endParaRPr lang="af-ZA" sz="2400" smtClean="0"/>
          </a:p>
          <a:p>
            <a:pPr algn="just" eaLnBrk="1" hangingPunct="1"/>
            <a:endParaRPr lang="pt-PT" sz="3200" smtClean="0"/>
          </a:p>
          <a:p>
            <a:pPr lvl="1" eaLnBrk="1" hangingPunct="1"/>
            <a:endParaRPr lang="pt-PT" sz="24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746" name="Title 2"/>
          <p:cNvSpPr>
            <a:spLocks noGrp="1"/>
          </p:cNvSpPr>
          <p:nvPr>
            <p:ph type="ctrTitle"/>
          </p:nvPr>
        </p:nvSpPr>
        <p:spPr>
          <a:xfrm>
            <a:off x="685800" y="1600200"/>
            <a:ext cx="7772400" cy="2819400"/>
          </a:xfrm>
        </p:spPr>
        <p:txBody>
          <a:bodyPr/>
          <a:lstStyle/>
          <a:p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>Manejo da TB em Doentes com HIV</a:t>
            </a:r>
            <a:br>
              <a:rPr lang="pt-PT" sz="4000" dirty="0" smtClean="0"/>
            </a:br>
            <a:endParaRPr lang="en-US" sz="4000" dirty="0" smtClean="0"/>
          </a:p>
        </p:txBody>
      </p:sp>
      <p:sp>
        <p:nvSpPr>
          <p:cNvPr id="31747" name="Content Placeholder 2"/>
          <p:cNvSpPr>
            <a:spLocks noGrp="1"/>
          </p:cNvSpPr>
          <p:nvPr>
            <p:ph type="subTitle" idx="1"/>
          </p:nvPr>
        </p:nvSpPr>
        <p:spPr bwMode="auto"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pt-PT" sz="3200" smtClean="0"/>
          </a:p>
          <a:p>
            <a:endParaRPr lang="pt-PT" sz="3200" smtClean="0"/>
          </a:p>
          <a:p>
            <a:endParaRPr lang="pt-PT" sz="3200" smtClean="0"/>
          </a:p>
          <a:p>
            <a:endParaRPr lang="pt-PT" sz="3200" smtClean="0"/>
          </a:p>
          <a:p>
            <a:endParaRPr lang="pt-PT" sz="32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Tratamento para TB e TARV</a:t>
            </a:r>
          </a:p>
        </p:txBody>
      </p:sp>
      <p:sp>
        <p:nvSpPr>
          <p:cNvPr id="3277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>
              <a:lnSpc>
                <a:spcPct val="150000"/>
              </a:lnSpc>
            </a:pPr>
            <a:r>
              <a:rPr lang="pt-PT" dirty="0" smtClean="0"/>
              <a:t>O TMG pode encontrar dois cenários:</a:t>
            </a:r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Doente seropositivo recentemente diagnosticado que apresenta tuberculose</a:t>
            </a:r>
            <a:endParaRPr lang="af-ZA" sz="2800" dirty="0" smtClean="0"/>
          </a:p>
          <a:p>
            <a:pPr lvl="1" algn="just" eaLnBrk="1" hangingPunct="1">
              <a:lnSpc>
                <a:spcPct val="150000"/>
              </a:lnSpc>
            </a:pPr>
            <a:r>
              <a:rPr lang="pt-PT" sz="2800" dirty="0" smtClean="0"/>
              <a:t>Doente seropositivo já conhecido, que pode estar ou não em TARV, e que apresenta tuberculose</a:t>
            </a:r>
            <a:endParaRPr lang="af-ZA" sz="2800" dirty="0" smtClean="0"/>
          </a:p>
          <a:p>
            <a:pPr lvl="1" eaLnBrk="1" hangingPunct="1">
              <a:lnSpc>
                <a:spcPct val="150000"/>
              </a:lnSpc>
              <a:buFontTx/>
              <a:buNone/>
            </a:pPr>
            <a:endParaRPr lang="af-ZA" sz="2800" b="1" dirty="0" smtClean="0"/>
          </a:p>
          <a:p>
            <a:pPr lvl="2" eaLnBrk="1" hangingPunct="1">
              <a:lnSpc>
                <a:spcPct val="150000"/>
              </a:lnSpc>
            </a:pPr>
            <a:endParaRPr lang="pt-PT" sz="28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18" name="Title 1"/>
          <p:cNvSpPr>
            <a:spLocks noGrp="1"/>
          </p:cNvSpPr>
          <p:nvPr>
            <p:ph type="title"/>
          </p:nvPr>
        </p:nvSpPr>
        <p:spPr>
          <a:xfrm>
            <a:off x="457200" y="304800"/>
            <a:ext cx="8077200" cy="1143000"/>
          </a:xfrm>
        </p:spPr>
        <p:txBody>
          <a:bodyPr/>
          <a:lstStyle/>
          <a:p>
            <a:pPr eaLnBrk="1" hangingPunct="1"/>
            <a:r>
              <a:rPr lang="pt-PT" i="1" dirty="0" smtClean="0"/>
              <a:t> </a:t>
            </a:r>
            <a:r>
              <a:rPr lang="af-ZA" dirty="0" smtClean="0"/>
              <a:t/>
            </a:r>
            <a:br>
              <a:rPr lang="af-ZA" dirty="0" smtClean="0"/>
            </a:br>
            <a:r>
              <a:rPr lang="pt-PT" dirty="0" smtClean="0"/>
              <a:t>Doentes HIV+ em Tratamento de TB: Critérios para Iniciar o TARV</a:t>
            </a:r>
            <a:endParaRPr lang="pt-PT" strike="sngStrike" dirty="0" smtClean="0"/>
          </a:p>
        </p:txBody>
      </p:sp>
      <p:sp>
        <p:nvSpPr>
          <p:cNvPr id="3481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O TARV deve ser prescrito para todos os doentes co-infectados TB/HIV,  com estadios III (TB Pulmonar) e  IV (TB extrapulmonar)</a:t>
            </a:r>
            <a:endParaRPr lang="pt-PT" dirty="0" smtClean="0">
              <a:solidFill>
                <a:srgbClr val="FF0000"/>
              </a:solidFill>
            </a:endParaRP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O TARV deve ser introduzido pelo menos duas semanas após o inicio do tratamento para TB, quando o paciente esteja estabilizado.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Passos para Iniciar o TARV </a:t>
            </a:r>
            <a:r>
              <a:rPr lang="pt-PT" strike="sngStrike" dirty="0" smtClean="0"/>
              <a:t>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Confirmação do diagnóstico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Estabilização das </a:t>
            </a:r>
            <a:r>
              <a:rPr lang="pt-PT" dirty="0" err="1" smtClean="0"/>
              <a:t>IOs</a:t>
            </a:r>
            <a:endParaRPr lang="pt-PT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Preparação do doente (adesão)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Início do </a:t>
            </a:r>
            <a:r>
              <a:rPr lang="pt-PT" dirty="0" err="1" smtClean="0"/>
              <a:t>CTZ</a:t>
            </a:r>
            <a:endParaRPr lang="pt-PT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Avaliação e gestão de quaisquer efeitos secundários iniciais dos fármacos para TB </a:t>
            </a:r>
          </a:p>
          <a:p>
            <a:pPr algn="just" eaLnBrk="1" hangingPunct="1">
              <a:lnSpc>
                <a:spcPct val="150000"/>
              </a:lnSpc>
              <a:buFontTx/>
              <a:buNone/>
              <a:defRPr/>
            </a:pPr>
            <a:r>
              <a:rPr lang="pt-PT" sz="3200" dirty="0" smtClean="0"/>
              <a:t>	</a:t>
            </a:r>
            <a:endParaRPr lang="pt-PT" sz="32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9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Introdução (2)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A apresentação da TB nos doentes co-infectados pelo HIV nem sempre é pulmonar, e, se for pulmonar, é frequentemente BK-. 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200" dirty="0" smtClean="0"/>
              <a:t>A incidência mais alta de TB extrapulmonar ou BK-negativo pode complicar o diagnóstico de TB na pessoa co-infectada.</a:t>
            </a:r>
          </a:p>
          <a:p>
            <a:r>
              <a:rPr lang="pt-PT" sz="3200" dirty="0" smtClean="0"/>
              <a:t>É importante intensificar a estratégia dos “3 Is” na  luta contra a TB: Identificação precoce dos casos de TB,  Isoniazida como tratamento preventivo  e controlar a transmissão da infecção</a:t>
            </a:r>
            <a:endParaRPr lang="en-US" sz="3000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af-ZA" dirty="0" smtClean="0"/>
              <a:t>Como Iniciar o TARV em doentes com TB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z="3000" dirty="0" smtClean="0"/>
              <a:t>Aqueles doentes com  Co-infeçção TB-HIV, naíve para TARV e/ou pacientes que desenvolvem TB nos primeiros 6 meses de TARV deve ser prescrita a linha de TARV  com TDF+3TC+EFV</a:t>
            </a:r>
          </a:p>
          <a:p>
            <a:pPr lvl="0"/>
            <a:r>
              <a:rPr lang="pt-PT" sz="3000" dirty="0" smtClean="0"/>
              <a:t>Assim mesmo, devem inicir com TDF+3TC+EFV os doentes com Co-infecção HIV-VHB</a:t>
            </a:r>
          </a:p>
          <a:p>
            <a:endParaRPr lang="pt-PT" sz="3200" dirty="0"/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Novos doentes com tratamentoTB já em TARV mais que 6 meses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pt-PT" sz="3200" dirty="0" smtClean="0"/>
              <a:t>Se a linha de tratamento utilizada é  Tenofovir (TDF)+ Lamivudina (3TC)+Efavirenz (EFV) podem iniciar o tratamento da Tuberculose sem modificações no regime de TARV.</a:t>
            </a:r>
            <a:endParaRPr lang="pt-PT" sz="3200" b="1" dirty="0" smtClean="0"/>
          </a:p>
          <a:p>
            <a:pPr lvl="0"/>
            <a:r>
              <a:rPr lang="pt-PT" sz="3200" dirty="0" smtClean="0"/>
              <a:t>Se a linha utilizada é Zidovudina (AZT)+ Lamivudina (3TC ) + Nevirapina (NVP) oTARV deve conter Efavirenz em substituição da Nevirapina. </a:t>
            </a:r>
            <a:endParaRPr lang="pt-PT" sz="3200" b="1" dirty="0" smtClean="0"/>
          </a:p>
          <a:p>
            <a:endParaRPr lang="pt-PT" dirty="0"/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/>
              <a:t>O esquema ARV indicado: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>
              <a:buNone/>
            </a:pPr>
            <a:endParaRPr lang="pt-PT" b="1" dirty="0" smtClean="0">
              <a:latin typeface="Calibri" pitchFamily="34" charset="0"/>
              <a:cs typeface="Arial" pitchFamily="34" charset="0"/>
            </a:endParaRPr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>
              <a:buNone/>
            </a:pPr>
            <a:endParaRPr lang="pt-PT" dirty="0" smtClean="0"/>
          </a:p>
          <a:p>
            <a:pPr algn="ctr">
              <a:buNone/>
            </a:pPr>
            <a:r>
              <a:rPr lang="pt-PT" dirty="0" smtClean="0"/>
              <a:t>OU</a:t>
            </a:r>
          </a:p>
          <a:p>
            <a:pPr algn="ctr">
              <a:buNone/>
            </a:pPr>
            <a:endParaRPr lang="pt-PT" dirty="0" smtClean="0"/>
          </a:p>
        </p:txBody>
      </p:sp>
      <p:sp>
        <p:nvSpPr>
          <p:cNvPr id="147458" name="Text Box 2"/>
          <p:cNvSpPr txBox="1">
            <a:spLocks noChangeArrowheads="1"/>
          </p:cNvSpPr>
          <p:nvPr/>
        </p:nvSpPr>
        <p:spPr bwMode="auto">
          <a:xfrm>
            <a:off x="609600" y="1905000"/>
            <a:ext cx="7848600" cy="15240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2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r>
              <a:rPr kumimoji="0" lang="pt-PT" sz="2800" b="1" i="0" u="none" strike="noStrike" cap="none" normalizeH="0" baseline="0" dirty="0" smtClean="0">
                <a:ln>
                  <a:noFill/>
                </a:ln>
                <a:solidFill>
                  <a:srgbClr val="FF0000"/>
                </a:solidFill>
                <a:effectLst/>
                <a:latin typeface="Calibri" pitchFamily="34" charset="0"/>
                <a:cs typeface="Arial" pitchFamily="34" charset="0"/>
              </a:rPr>
              <a:t>TDF/AZT/D4T/ABC + 3TC + EFV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ts val="1000"/>
              </a:spcAft>
              <a:buClrTx/>
              <a:buSzTx/>
              <a:buFontTx/>
              <a:buNone/>
              <a:tabLst/>
            </a:pPr>
            <a:endParaRPr kumimoji="0" lang="pt-PT" sz="11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Calibri" pitchFamily="34" charset="0"/>
              <a:cs typeface="Arial" pitchFamily="34" charset="0"/>
            </a:endParaRPr>
          </a:p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pt-PT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Text Box 2"/>
          <p:cNvSpPr txBox="1">
            <a:spLocks noChangeArrowheads="1"/>
          </p:cNvSpPr>
          <p:nvPr/>
        </p:nvSpPr>
        <p:spPr bwMode="auto">
          <a:xfrm>
            <a:off x="838200" y="4343400"/>
            <a:ext cx="7543800" cy="1447800"/>
          </a:xfrm>
          <a:prstGeom prst="rect">
            <a:avLst/>
          </a:prstGeom>
          <a:solidFill>
            <a:srgbClr val="FFFFFF"/>
          </a:solidFill>
          <a:ln w="9525">
            <a:solidFill>
              <a:srgbClr val="000000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algn="ctr">
              <a:buNone/>
            </a:pPr>
            <a:endParaRPr lang="af-ZA" sz="2400" b="1" dirty="0" smtClean="0"/>
          </a:p>
          <a:p>
            <a:pPr algn="ctr">
              <a:buNone/>
            </a:pPr>
            <a:r>
              <a:rPr lang="af-ZA" sz="2400" b="1" dirty="0" smtClean="0">
                <a:solidFill>
                  <a:srgbClr val="FF0000"/>
                </a:solidFill>
              </a:rPr>
              <a:t>TDF/AZT/d4T/ABC + 3TC + LPVr </a:t>
            </a:r>
            <a:endParaRPr lang="pt-PT" sz="24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FF0000"/>
                </a:solidFill>
              </a:rPr>
              <a:t>Linhas de TARV em doentes com TB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7467600" cy="4495800"/>
          </a:xfrm>
        </p:spPr>
        <p:txBody>
          <a:bodyPr/>
          <a:lstStyle/>
          <a:p>
            <a:pPr>
              <a:buNone/>
            </a:pPr>
            <a:endParaRPr lang="pt-PT" dirty="0"/>
          </a:p>
        </p:txBody>
      </p:sp>
      <p:graphicFrame>
        <p:nvGraphicFramePr>
          <p:cNvPr id="145413" name="Object 5"/>
          <p:cNvGraphicFramePr>
            <a:graphicFrameLocks noChangeAspect="1"/>
          </p:cNvGraphicFramePr>
          <p:nvPr/>
        </p:nvGraphicFramePr>
        <p:xfrm>
          <a:off x="609600" y="1828800"/>
          <a:ext cx="7307262" cy="3281363"/>
        </p:xfrm>
        <a:graphic>
          <a:graphicData uri="http://schemas.openxmlformats.org/presentationml/2006/ole">
            <p:oleObj spid="_x0000_s145413" name="Worksheet" r:id="rId4" imgW="7307749" imgH="3281145" progId="Excel.Sheet.12">
              <p:embed/>
            </p:oleObj>
          </a:graphicData>
        </a:graphic>
      </p:graphicFrame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78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Doentes em </a:t>
            </a:r>
            <a:r>
              <a:rPr lang="pt-PT" dirty="0" err="1" smtClean="0"/>
              <a:t>TARV</a:t>
            </a:r>
            <a:r>
              <a:rPr lang="pt-PT" dirty="0" smtClean="0"/>
              <a:t>: Como Tratar a </a:t>
            </a:r>
            <a:r>
              <a:rPr lang="pt-PT" dirty="0" err="1" smtClean="0"/>
              <a:t>TB</a:t>
            </a:r>
            <a:r>
              <a:rPr lang="pt-PT" dirty="0" smtClean="0"/>
              <a:t>?</a:t>
            </a:r>
          </a:p>
        </p:txBody>
      </p:sp>
      <p:sp>
        <p:nvSpPr>
          <p:cNvPr id="37891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724400"/>
          </a:xfrm>
        </p:spPr>
        <p:txBody>
          <a:bodyPr/>
          <a:lstStyle/>
          <a:p>
            <a:pPr algn="just" eaLnBrk="1" hangingPunct="1"/>
            <a:r>
              <a:rPr lang="pt-PT" sz="2600" dirty="0" smtClean="0"/>
              <a:t>Confirme a TB e classifique (pulmonar, extrapulmonar, novo caso, recaída)</a:t>
            </a:r>
          </a:p>
          <a:p>
            <a:pPr algn="just" eaLnBrk="1" hangingPunct="1"/>
            <a:r>
              <a:rPr lang="pt-PT" sz="2600" dirty="0" smtClean="0"/>
              <a:t>Se o TMG suspeita um caso de recaída ou TB resistente, encaminhe para o médico</a:t>
            </a:r>
          </a:p>
          <a:p>
            <a:pPr algn="just" eaLnBrk="1" hangingPunct="1"/>
            <a:r>
              <a:rPr lang="pt-PT" sz="2600" dirty="0" smtClean="0"/>
              <a:t>A linha de TARV adequada para iniciar o tratamento para TB</a:t>
            </a:r>
          </a:p>
          <a:p>
            <a:pPr algn="just" eaLnBrk="1" hangingPunct="1"/>
            <a:r>
              <a:rPr lang="pt-PT" sz="2600" dirty="0" smtClean="0"/>
              <a:t>Aconselhe para adesão</a:t>
            </a:r>
          </a:p>
          <a:p>
            <a:pPr algn="just" eaLnBrk="1" hangingPunct="1"/>
            <a:r>
              <a:rPr lang="pt-PT" sz="2600" dirty="0" smtClean="0"/>
              <a:t>Inicie o </a:t>
            </a:r>
            <a:r>
              <a:rPr lang="pt-PT" sz="2600" dirty="0" err="1" smtClean="0"/>
              <a:t>Cotrimoxazol</a:t>
            </a:r>
            <a:r>
              <a:rPr lang="pt-PT" sz="2600" dirty="0" smtClean="0"/>
              <a:t> se o doente ainda não estiver a tomar</a:t>
            </a:r>
          </a:p>
          <a:p>
            <a:pPr algn="just" eaLnBrk="1" hangingPunct="1"/>
            <a:r>
              <a:rPr lang="pt-PT" sz="2600" dirty="0" smtClean="0"/>
              <a:t>Inicie o tratamento para TB</a:t>
            </a:r>
          </a:p>
          <a:p>
            <a:pPr algn="just" eaLnBrk="1" hangingPunct="1"/>
            <a:endParaRPr lang="pt-PT" sz="2600" dirty="0" smtClean="0"/>
          </a:p>
          <a:p>
            <a:pPr eaLnBrk="1" hangingPunct="1"/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400" dirty="0" smtClean="0"/>
              <a:t>Profilaxia com </a:t>
            </a:r>
            <a:r>
              <a:rPr lang="pt-PT" sz="3400" dirty="0" err="1" smtClean="0"/>
              <a:t>Cotrimoxazol</a:t>
            </a:r>
            <a:r>
              <a:rPr lang="pt-PT" sz="3400" dirty="0" smtClean="0"/>
              <a:t> em Doentes com TB</a:t>
            </a:r>
          </a:p>
        </p:txBody>
      </p:sp>
      <p:sp>
        <p:nvSpPr>
          <p:cNvPr id="389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Todo o doente HIV+ com TB deve receber profilaxia com Cotrimoxazol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Terminado o tratamento para TB, os critérios para suspender CTZ são os mesmos que em outros doentes HIV+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9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Seguimento de doentes com</a:t>
            </a:r>
            <a:br>
              <a:rPr lang="pt-PT" dirty="0" smtClean="0"/>
            </a:br>
            <a:r>
              <a:rPr lang="pt-PT" dirty="0" smtClean="0"/>
              <a:t>TB-HIV (Passos)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 eaLnBrk="1" hangingPunct="1">
              <a:defRPr/>
            </a:pPr>
            <a:r>
              <a:rPr lang="pt-PT" dirty="0" smtClean="0"/>
              <a:t>Seguimento de rotina no serviço </a:t>
            </a:r>
            <a:r>
              <a:rPr lang="pt-PT" dirty="0" err="1" smtClean="0"/>
              <a:t>TARV</a:t>
            </a:r>
            <a:r>
              <a:rPr lang="pt-PT" dirty="0" smtClean="0"/>
              <a:t> (controlo clínico e de laboratório segundo protocolo nacional)</a:t>
            </a:r>
          </a:p>
          <a:p>
            <a:pPr algn="just" eaLnBrk="1" hangingPunct="1">
              <a:defRPr/>
            </a:pPr>
            <a:r>
              <a:rPr lang="pt-PT" dirty="0" smtClean="0"/>
              <a:t>Seguimento de rotina no </a:t>
            </a:r>
            <a:r>
              <a:rPr lang="pt-PT" dirty="0" err="1" smtClean="0"/>
              <a:t>PNCT</a:t>
            </a:r>
            <a:r>
              <a:rPr lang="pt-PT" dirty="0" smtClean="0"/>
              <a:t> (segundo o Protocolo Nacional)</a:t>
            </a:r>
          </a:p>
          <a:p>
            <a:pPr algn="just" eaLnBrk="1" hangingPunct="1">
              <a:defRPr/>
            </a:pPr>
            <a:r>
              <a:rPr lang="pt-PT" dirty="0" smtClean="0"/>
              <a:t>Apoio duplo a adesão</a:t>
            </a:r>
          </a:p>
          <a:p>
            <a:pPr algn="just" eaLnBrk="1" hangingPunct="1">
              <a:defRPr/>
            </a:pPr>
            <a:r>
              <a:rPr lang="pt-PT" dirty="0" smtClean="0"/>
              <a:t>Vigiar efeitos adversos (devido à toma de vários fármacos de uma só vez) </a:t>
            </a:r>
          </a:p>
          <a:p>
            <a:pPr algn="just" eaLnBrk="1" hangingPunct="1">
              <a:defRPr/>
            </a:pPr>
            <a:r>
              <a:rPr lang="pt-PT" dirty="0" smtClean="0"/>
              <a:t>Despiste da TB na família para procura de contactos, novos casos e Profilaxia com Isoniazida.</a:t>
            </a:r>
          </a:p>
          <a:p>
            <a:pPr algn="just" eaLnBrk="1" hangingPunct="1">
              <a:defRPr/>
            </a:pPr>
            <a:r>
              <a:rPr lang="pt-BR" dirty="0" smtClean="0"/>
              <a:t>Associar piridoxina 50mg/dia para doentes em tratamento para TB para prevenir o risco de neuropatia periférica;</a:t>
            </a:r>
            <a:endParaRPr lang="pt-PT" strike="sngStrike" dirty="0" smtClean="0"/>
          </a:p>
          <a:p>
            <a:pPr algn="just" eaLnBrk="1" hangingPunct="1"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Title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r>
              <a:rPr lang="pt-PT" sz="4000" dirty="0" smtClean="0"/>
              <a:t/>
            </a:r>
            <a:br>
              <a:rPr lang="pt-PT" sz="4000" dirty="0" smtClean="0"/>
            </a:br>
            <a:endParaRPr lang="en-US" sz="4000" dirty="0" smtClean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pt-PT" sz="4000" dirty="0" smtClean="0"/>
              <a:t>Tratamento Profiláctico com </a:t>
            </a:r>
            <a:r>
              <a:rPr lang="pt-PT" sz="4000" dirty="0" err="1" smtClean="0"/>
              <a:t>Isoniazida</a:t>
            </a:r>
            <a:r>
              <a:rPr lang="pt-PT" sz="4000" dirty="0" smtClean="0"/>
              <a:t> (TPI)</a:t>
            </a:r>
            <a:endParaRPr lang="en-US" sz="4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98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Tratamento Profiláctico com Isoniazida (TPI) (1)</a:t>
            </a:r>
          </a:p>
        </p:txBody>
      </p:sp>
      <p:sp>
        <p:nvSpPr>
          <p:cNvPr id="4198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600" i="1" smtClean="0"/>
              <a:t>Objectivo</a:t>
            </a:r>
            <a:r>
              <a:rPr lang="pt-PT" sz="2600" smtClean="0"/>
              <a:t>: Reduzir o número de pessoas que são “portadoras” do bacilo da Tuberculose. 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smtClean="0"/>
              <a:t>Um terço da população mundial está infectada com o bacilo da tuberculose, ainda que a maioria não vá desenvolver nunca a doença tuberculosa.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sz="2600" smtClean="0"/>
              <a:t>Nos doentes com HIV, a possibilidade de ficar doente com TB é maior que nas pessoas sem HIV. </a:t>
            </a:r>
            <a:endParaRPr lang="af-ZA" sz="260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301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Tratamento Profiláctico com </a:t>
            </a:r>
            <a:r>
              <a:rPr lang="pt-PT" dirty="0" err="1" smtClean="0"/>
              <a:t>Isoniazida</a:t>
            </a:r>
            <a:r>
              <a:rPr lang="pt-PT" dirty="0" smtClean="0"/>
              <a:t> (TPI) (2)</a:t>
            </a:r>
          </a:p>
        </p:txBody>
      </p:sp>
      <p:sp>
        <p:nvSpPr>
          <p:cNvPr id="4096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eaLnBrk="1" hangingPunct="1">
              <a:defRPr/>
            </a:pPr>
            <a:r>
              <a:rPr lang="pt-PT" sz="3000" dirty="0" smtClean="0"/>
              <a:t>Elegibilidade para TPI:</a:t>
            </a:r>
          </a:p>
          <a:p>
            <a:pPr lvl="1" eaLnBrk="1" hangingPunct="1">
              <a:lnSpc>
                <a:spcPct val="150000"/>
              </a:lnSpc>
              <a:defRPr/>
            </a:pPr>
            <a:r>
              <a:rPr lang="pt-PT" sz="2800" dirty="0" smtClean="0"/>
              <a:t>Doentes HIV+ sem TB activa com ou sem contacto com uma pessoa com tuberculose</a:t>
            </a:r>
            <a:endParaRPr lang="af-ZA" sz="2400" b="1" dirty="0" smtClean="0"/>
          </a:p>
          <a:p>
            <a:pPr lvl="1" eaLnBrk="1" hangingPunct="1">
              <a:lnSpc>
                <a:spcPct val="150000"/>
              </a:lnSpc>
              <a:defRPr/>
            </a:pPr>
            <a:r>
              <a:rPr lang="pt-PT" sz="2800" dirty="0" smtClean="0"/>
              <a:t>Doentes HIV+ sem tratamento anterior de TB nos últimos dois anos (24 meses)</a:t>
            </a:r>
          </a:p>
          <a:p>
            <a:pPr lvl="1" eaLnBrk="1" hangingPunct="1">
              <a:lnSpc>
                <a:spcPct val="150000"/>
              </a:lnSpc>
              <a:buFontTx/>
              <a:buNone/>
              <a:defRPr/>
            </a:pPr>
            <a:r>
              <a:rPr lang="pt-PT" sz="2800" b="1" dirty="0" smtClean="0"/>
              <a:t>Obs.: </a:t>
            </a:r>
            <a:r>
              <a:rPr lang="pt-PT" sz="2800" dirty="0" smtClean="0"/>
              <a:t>Os doentes devem reunir os dois critérios!</a:t>
            </a:r>
            <a:endParaRPr lang="af-Z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de Aprendizagem (1)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76400"/>
            <a:ext cx="8229600" cy="4800600"/>
          </a:xfrm>
        </p:spPr>
        <p:txBody>
          <a:bodyPr>
            <a:normAutofit lnSpcReduction="10000"/>
          </a:bodyPr>
          <a:lstStyle/>
          <a:p>
            <a:pPr algn="just" eaLnBrk="1" hangingPunct="1">
              <a:buFontTx/>
              <a:buNone/>
              <a:defRPr/>
            </a:pPr>
            <a:r>
              <a:rPr lang="pt-PT" sz="3000" dirty="0" smtClean="0"/>
              <a:t>No final desta unidade, os formandos devem ser capazes de</a:t>
            </a:r>
            <a:r>
              <a:rPr lang="en-US" sz="3000" dirty="0" smtClean="0"/>
              <a:t>:</a:t>
            </a:r>
            <a:endParaRPr lang="pt-PT" sz="30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Explicar a relação entre a TB e a infecção pelo HIV. </a:t>
            </a:r>
            <a:endParaRPr lang="af-ZA" b="1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Pesquisar de forma sistemática e regular a TB nos doentes com HIV que fazem seguimento.</a:t>
            </a:r>
            <a:endParaRPr lang="af-ZA" b="1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dirty="0" smtClean="0"/>
              <a:t>Conhecer os critérios para  o início de </a:t>
            </a:r>
            <a:r>
              <a:rPr lang="pt-PT" dirty="0" err="1" smtClean="0"/>
              <a:t>TARV</a:t>
            </a:r>
            <a:r>
              <a:rPr lang="pt-PT" dirty="0" smtClean="0"/>
              <a:t> em doentes seropositivos co-infectados com </a:t>
            </a:r>
            <a:r>
              <a:rPr lang="pt-PT" dirty="0" err="1" smtClean="0"/>
              <a:t>TB</a:t>
            </a:r>
            <a:r>
              <a:rPr lang="pt-PT" dirty="0" smtClean="0"/>
              <a:t>.</a:t>
            </a:r>
            <a:endParaRPr lang="af-ZA" b="1" dirty="0" smtClean="0"/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Tratamento Profiláctico com Isoniazida (TPI) (3)</a:t>
            </a:r>
          </a:p>
        </p:txBody>
      </p:sp>
      <p:sp>
        <p:nvSpPr>
          <p:cNvPr id="4403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dirty="0" smtClean="0"/>
              <a:t>Contra-indicações para TPI:</a:t>
            </a:r>
          </a:p>
          <a:p>
            <a:pPr lvl="1" algn="just" eaLnBrk="1" hangingPunct="1"/>
            <a:r>
              <a:rPr lang="pt-PT" dirty="0" smtClean="0"/>
              <a:t>Presença de sinais/sintomas de TB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Doentes com doença hepática aguda ou crónica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Neuropatia periférica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Tratamento de TB nos dois anos anteriores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Doentes SIDA estadio IV da OMS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Falta de adesão</a:t>
            </a:r>
            <a:endParaRPr lang="af-ZA" sz="2200" b="1" dirty="0" smtClean="0"/>
          </a:p>
          <a:p>
            <a:pPr lvl="1" algn="just" eaLnBrk="1" hangingPunct="1"/>
            <a:r>
              <a:rPr lang="pt-PT" dirty="0" smtClean="0"/>
              <a:t>Intolerância à Isoniazida</a:t>
            </a:r>
            <a:endParaRPr lang="af-ZA" sz="2200" b="1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505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TPI: Dosagem</a:t>
            </a:r>
          </a:p>
        </p:txBody>
      </p:sp>
      <p:graphicFrame>
        <p:nvGraphicFramePr>
          <p:cNvPr id="9" name="Content Placeholder 8"/>
          <p:cNvGraphicFramePr>
            <a:graphicFrameLocks noGrp="1"/>
          </p:cNvGraphicFramePr>
          <p:nvPr>
            <p:ph idx="1"/>
          </p:nvPr>
        </p:nvGraphicFramePr>
        <p:xfrm>
          <a:off x="914400" y="3124200"/>
          <a:ext cx="7010400" cy="3124200"/>
        </p:xfrm>
        <a:graphic>
          <a:graphicData uri="http://schemas.openxmlformats.org/drawingml/2006/table">
            <a:tbl>
              <a:tblPr/>
              <a:tblGrid>
                <a:gridCol w="2480603"/>
                <a:gridCol w="2157047"/>
                <a:gridCol w="2372750"/>
              </a:tblGrid>
              <a:tr h="10414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Peso do </a:t>
                      </a:r>
                      <a:r>
                        <a:rPr lang="pt-PT" sz="1400" dirty="0" smtClean="0">
                          <a:latin typeface="Arial"/>
                          <a:ea typeface="Times New Roman"/>
                          <a:cs typeface="Times New Roman"/>
                        </a:rPr>
                        <a:t>doente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Comprimidos 300 mg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Comprimidos 100 mg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&gt;60 Kg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3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50-60 Kg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r>
                        <a:rPr lang="pt-PT" sz="1400" baseline="30000">
                          <a:latin typeface="Arial"/>
                          <a:ea typeface="Times New Roman"/>
                          <a:cs typeface="Times New Roman"/>
                        </a:rPr>
                        <a:t>1/2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40-50 Kg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-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2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D2EAF1"/>
                    </a:solidFill>
                  </a:tcPr>
                </a:tc>
              </a:tr>
              <a:tr h="52070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>
                          <a:latin typeface="Arial"/>
                          <a:ea typeface="Times New Roman"/>
                          <a:cs typeface="Times New Roman"/>
                        </a:rPr>
                        <a:t>30-40 Kg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baseline="30000">
                          <a:latin typeface="Arial"/>
                          <a:ea typeface="Times New Roman"/>
                          <a:cs typeface="Times New Roman"/>
                        </a:rPr>
                        <a:t>1/2</a:t>
                      </a:r>
                      <a:endParaRPr lang="af-ZA" sz="1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pt-PT" sz="1400" dirty="0">
                          <a:latin typeface="Arial"/>
                          <a:ea typeface="Times New Roman"/>
                          <a:cs typeface="Times New Roman"/>
                        </a:rPr>
                        <a:t>1</a:t>
                      </a:r>
                      <a:r>
                        <a:rPr lang="pt-PT" sz="1400" baseline="30000" dirty="0">
                          <a:latin typeface="Arial"/>
                          <a:ea typeface="Times New Roman"/>
                          <a:cs typeface="Times New Roman"/>
                        </a:rPr>
                        <a:t>1/2</a:t>
                      </a:r>
                      <a:endParaRPr lang="af-ZA" sz="1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 anchor="ctr">
                    <a:lnL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4BACC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45085" name="TextBox 9"/>
          <p:cNvSpPr txBox="1">
            <a:spLocks noChangeArrowheads="1"/>
          </p:cNvSpPr>
          <p:nvPr/>
        </p:nvSpPr>
        <p:spPr bwMode="auto">
          <a:xfrm>
            <a:off x="685800" y="1676400"/>
            <a:ext cx="7848600" cy="16319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just">
              <a:buFont typeface="Arial" pitchFamily="34" charset="0"/>
              <a:buChar char="•"/>
            </a:pPr>
            <a:r>
              <a:rPr lang="pt-PT" sz="2000" dirty="0" err="1"/>
              <a:t>5mg</a:t>
            </a:r>
            <a:r>
              <a:rPr lang="pt-PT" sz="2000" dirty="0"/>
              <a:t>/kg/dia durante 6 meses, com 10 mg/dia de Vitamina </a:t>
            </a:r>
            <a:r>
              <a:rPr lang="pt-PT" sz="2000" dirty="0" err="1"/>
              <a:t>B6</a:t>
            </a:r>
            <a:r>
              <a:rPr lang="pt-PT" sz="2000" dirty="0"/>
              <a:t> (</a:t>
            </a:r>
            <a:r>
              <a:rPr lang="pt-PT" sz="2000" dirty="0" err="1"/>
              <a:t>piridoxina</a:t>
            </a:r>
            <a:r>
              <a:rPr lang="pt-PT" sz="2000" dirty="0"/>
              <a:t>).</a:t>
            </a:r>
          </a:p>
          <a:p>
            <a:pPr algn="just">
              <a:buFont typeface="Arial" pitchFamily="34" charset="0"/>
              <a:buChar char="•"/>
            </a:pPr>
            <a:r>
              <a:rPr lang="pt-PT" sz="2000" dirty="0"/>
              <a:t>O doente recolhe os comprimidos 1 vez por mês e deve ser avaliado para possível toxicidade ou sinais e sintomas de </a:t>
            </a:r>
            <a:r>
              <a:rPr lang="pt-PT" sz="2000" dirty="0" err="1"/>
              <a:t>TB</a:t>
            </a:r>
            <a:r>
              <a:rPr lang="pt-PT" sz="2000" dirty="0"/>
              <a:t> activa.</a:t>
            </a:r>
            <a:endParaRPr lang="af-ZA" sz="2000" dirty="0"/>
          </a:p>
          <a:p>
            <a:endParaRPr lang="pt-PT" sz="2000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608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Discussão</a:t>
            </a:r>
          </a:p>
        </p:txBody>
      </p:sp>
      <p:sp>
        <p:nvSpPr>
          <p:cNvPr id="4608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eaLnBrk="1" hangingPunct="1"/>
            <a:endParaRPr lang="pt-PT" sz="3200" smtClean="0"/>
          </a:p>
          <a:p>
            <a:pPr eaLnBrk="1" hangingPunct="1"/>
            <a:r>
              <a:rPr lang="pt-PT" sz="3200" smtClean="0"/>
              <a:t>Quais são os riscos de TPI?</a:t>
            </a:r>
          </a:p>
          <a:p>
            <a:pPr eaLnBrk="1" hangingPunct="1">
              <a:buFontTx/>
              <a:buNone/>
            </a:pPr>
            <a:endParaRPr lang="pt-PT" sz="3200" smtClean="0"/>
          </a:p>
          <a:p>
            <a:pPr algn="just" eaLnBrk="1" hangingPunct="1"/>
            <a:r>
              <a:rPr lang="pt-PT" sz="3200" smtClean="0"/>
              <a:t>O que pode acontecer se iniciarmos TPI num doente que tem Tuberculose activa?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Controlo da Transmissão de TB nas US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pPr algn="just" eaLnBrk="1" hangingPunct="1">
              <a:lnSpc>
                <a:spcPct val="160000"/>
              </a:lnSpc>
              <a:defRPr/>
            </a:pPr>
            <a:r>
              <a:rPr lang="pt-PT" sz="3400" dirty="0" smtClean="0"/>
              <a:t>É preciso começar a desenvolver um sistema eficaz para proteger o pessoal sanitário e os doentes. Algumas medidas que podem ser tomadas são :</a:t>
            </a:r>
          </a:p>
          <a:p>
            <a:pPr lvl="1" algn="just" eaLnBrk="1" hangingPunct="1">
              <a:lnSpc>
                <a:spcPct val="160000"/>
              </a:lnSpc>
              <a:buClrTx/>
              <a:defRPr/>
            </a:pPr>
            <a:r>
              <a:rPr lang="pt-PT" sz="2800" dirty="0" smtClean="0"/>
              <a:t>Medidas de Controlo Administrativo</a:t>
            </a:r>
          </a:p>
          <a:p>
            <a:pPr lvl="1" algn="just" eaLnBrk="1" hangingPunct="1">
              <a:lnSpc>
                <a:spcPct val="160000"/>
              </a:lnSpc>
              <a:buClrTx/>
              <a:defRPr/>
            </a:pPr>
            <a:r>
              <a:rPr lang="pt-PT" sz="2800" dirty="0" smtClean="0"/>
              <a:t>Medidas de Controlo Ambiental</a:t>
            </a:r>
          </a:p>
          <a:p>
            <a:pPr lvl="1" algn="just" eaLnBrk="1" hangingPunct="1">
              <a:lnSpc>
                <a:spcPct val="160000"/>
              </a:lnSpc>
              <a:buClrTx/>
              <a:defRPr/>
            </a:pPr>
            <a:r>
              <a:rPr lang="pt-PT" sz="2800" dirty="0" smtClean="0"/>
              <a:t>Medidas de Protecção Respiratória Individual</a:t>
            </a:r>
          </a:p>
          <a:p>
            <a:pPr lvl="1"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endParaRPr lang="af-ZA" dirty="0" smtClean="0"/>
          </a:p>
          <a:p>
            <a:pPr lvl="1" eaLnBrk="1" hangingPunct="1">
              <a:defRPr/>
            </a:pPr>
            <a:endParaRPr lang="pt-PT" dirty="0" smtClean="0"/>
          </a:p>
          <a:p>
            <a:pPr lvl="1" eaLnBrk="1" hangingPunct="1">
              <a:defRPr/>
            </a:pPr>
            <a:endParaRPr lang="af-ZA" dirty="0" smtClean="0"/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kern="1200" dirty="0" smtClean="0"/>
              <a:t>Medidas Administrativas Para a Protecção contra a TB nas US</a:t>
            </a:r>
            <a:endParaRPr lang="pt-PT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Rastreio, diagnóstico e tratamento precoce dos casos infecciosos</a:t>
            </a:r>
          </a:p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Educação do paciente (etiqueta da tosse)</a:t>
            </a:r>
          </a:p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Priorização do paciente com tosse</a:t>
            </a:r>
          </a:p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Avaliação de suspeitos ambulatórios</a:t>
            </a:r>
          </a:p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Redução da exposição no laboratório</a:t>
            </a:r>
          </a:p>
          <a:p>
            <a:pPr marL="1200150" lvl="3" indent="-342900">
              <a:spcAft>
                <a:spcPts val="600"/>
              </a:spcAft>
              <a:defRPr/>
            </a:pPr>
            <a:r>
              <a:rPr lang="pt-PT" sz="2800" kern="1200" dirty="0" smtClean="0"/>
              <a:t>Elaboração de um plano de PCI e formação do pessoal da saúde</a:t>
            </a:r>
            <a:endParaRPr lang="pt-PT" dirty="0" smtClean="0"/>
          </a:p>
          <a:p>
            <a:pPr eaLnBrk="1" hangingPunct="1"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15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kern="1200" dirty="0" smtClean="0"/>
              <a:t>Medidas Ambientais Para a Protecção contra a TB nas US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ClrTx/>
              <a:buFontTx/>
              <a:buChar char="-"/>
              <a:defRPr/>
            </a:pPr>
            <a:r>
              <a:rPr lang="pt-PT" kern="1200" dirty="0" smtClean="0"/>
              <a:t>Ventilação natural (abertura de janelas e portas nas Unidades Sanitárias para permitir a renovação do ar)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ClrTx/>
              <a:buFontTx/>
              <a:buChar char="-"/>
              <a:defRPr/>
            </a:pPr>
            <a:r>
              <a:rPr lang="pt-PT" kern="1200" dirty="0" smtClean="0"/>
              <a:t>Os pacientes com TB que não estejam em estado grave devem ser incentivadas a receber as visitas ao ar livre</a:t>
            </a:r>
          </a:p>
          <a:p>
            <a:pPr lvl="2" algn="just" eaLnBrk="1" hangingPunct="1">
              <a:spcBef>
                <a:spcPts val="600"/>
              </a:spcBef>
              <a:spcAft>
                <a:spcPts val="600"/>
              </a:spcAft>
              <a:buClrTx/>
              <a:buFontTx/>
              <a:buChar char="-"/>
              <a:defRPr/>
            </a:pPr>
            <a:r>
              <a:rPr lang="pt-PT" kern="1200" dirty="0" smtClean="0"/>
              <a:t>Os doentes com TB devem também ser incentivados a apanhar raios solares (ultravioletas), pois estes destroem os bacilos em pouco tempo</a:t>
            </a:r>
            <a:endParaRPr lang="pt-PT" dirty="0" smtClean="0"/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>
              <a:defRPr/>
            </a:pPr>
            <a:r>
              <a:rPr lang="pt-PT" kern="1200" dirty="0" smtClean="0"/>
              <a:t>Medidas de Protecção Respiratória Individual contra a TB nas US (1)</a:t>
            </a:r>
            <a:endParaRPr lang="en-US" dirty="0" smtClean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676400"/>
            <a:ext cx="8610600" cy="4876800"/>
          </a:xfrm>
        </p:spPr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spcAft>
                <a:spcPts val="600"/>
              </a:spcAft>
              <a:buClrTx/>
              <a:buFontTx/>
              <a:buNone/>
              <a:defRPr/>
            </a:pPr>
            <a:r>
              <a:rPr lang="pt-PT" sz="2400" kern="1200" dirty="0" smtClean="0"/>
              <a:t>	As medidas de Protecção Individual nas Unidades Sanitárias devem ser aplicadas em combinação com as medidas administrativas e ambientais.</a:t>
            </a:r>
          </a:p>
          <a:p>
            <a:pPr lvl="2" algn="just" eaLnBrk="1" hangingPunct="1">
              <a:lnSpc>
                <a:spcPct val="150000"/>
              </a:lnSpc>
              <a:spcAft>
                <a:spcPts val="600"/>
              </a:spcAft>
              <a:buClrTx/>
              <a:defRPr/>
            </a:pPr>
            <a:r>
              <a:rPr lang="pt-PT" kern="1200" dirty="0" smtClean="0"/>
              <a:t> Todos os doentes com TB activa (BK positivo) e todos os doentes com tosse (incluindo aqueles com BK negativo) devem ser separados de outros doentes, sempre que possível.</a:t>
            </a:r>
            <a:endParaRPr lang="af-ZA" b="1" kern="1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kern="1200" dirty="0" smtClean="0"/>
              <a:t>Medidas de Protecção Respiratória Individual contra a TB nas US (2)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28600" y="1447800"/>
            <a:ext cx="8686800" cy="4724400"/>
          </a:xfrm>
        </p:spPr>
        <p:txBody>
          <a:bodyPr/>
          <a:lstStyle/>
          <a:p>
            <a:pPr lvl="1" algn="just" eaLnBrk="1" hangingPunct="1">
              <a:lnSpc>
                <a:spcPct val="150000"/>
              </a:lnSpc>
              <a:spcAft>
                <a:spcPts val="600"/>
              </a:spcAft>
              <a:buClrTx/>
              <a:defRPr/>
            </a:pPr>
            <a:r>
              <a:rPr lang="pt-PT" sz="3200" kern="1200" dirty="0" smtClean="0"/>
              <a:t>As pessoas com suspeita de TB devem ser instruídas a usarem máscaras cirúrgicas ou lenços para cobrir o nariz e a boca no momento que estiverem a tossir. Esses lenços ou máscaras devem se deitados fora após o uso.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>
              <a:defRPr/>
            </a:pPr>
            <a:r>
              <a:rPr lang="pt-PT" kern="1200" dirty="0" smtClean="0"/>
              <a:t>Medidas de Protecção Respiratória Individual contra a TB nas US(3)</a:t>
            </a:r>
            <a:endParaRPr lang="pt-PT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1" algn="just" eaLnBrk="1" hangingPunct="1">
              <a:lnSpc>
                <a:spcPct val="150000"/>
              </a:lnSpc>
              <a:spcAft>
                <a:spcPts val="600"/>
              </a:spcAft>
              <a:buClrTx/>
              <a:defRPr/>
            </a:pPr>
            <a:r>
              <a:rPr lang="pt-PT" sz="2300" kern="1200" dirty="0" smtClean="0"/>
              <a:t>O pessoal de saúde deve usar respiradores N95 para  protecção nas áreas do alto risco (enfermeiras com doentes com tosse, laboratório, salas de broncoscopia durante a indução da expectoração, etc.)</a:t>
            </a:r>
          </a:p>
          <a:p>
            <a:pPr lvl="1" algn="just" eaLnBrk="1" hangingPunct="1">
              <a:lnSpc>
                <a:spcPct val="150000"/>
              </a:lnSpc>
              <a:spcAft>
                <a:spcPts val="600"/>
              </a:spcAft>
              <a:buClrTx/>
              <a:defRPr/>
            </a:pPr>
            <a:r>
              <a:rPr lang="pt-PT" sz="2300" kern="1200" dirty="0" smtClean="0"/>
              <a:t>Deve-se evitar que os trabalhadores de saúde com HIV ou com imunodepressão por outra causa trabalhem junto de pacientes com TB multirresistente.</a:t>
            </a:r>
            <a:endParaRPr lang="en-US" sz="2300" dirty="0" smtClean="0"/>
          </a:p>
          <a:p>
            <a:pPr>
              <a:defRPr/>
            </a:pPr>
            <a:endParaRPr lang="pt-PT" dirty="0" smtClean="0"/>
          </a:p>
          <a:p>
            <a:pPr>
              <a:buFontTx/>
              <a:buNone/>
              <a:defRPr/>
            </a:pPr>
            <a:endParaRPr lang="pt-P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pt-PT" dirty="0" smtClean="0">
                <a:solidFill>
                  <a:srgbClr val="FF0000"/>
                </a:solidFill>
              </a:rPr>
              <a:t>Vamos Lembrar!:</a:t>
            </a:r>
            <a:endParaRPr lang="pt-PT" dirty="0">
              <a:solidFill>
                <a:srgbClr val="FF000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pt-PT" dirty="0" smtClean="0"/>
              <a:t>Estratégia da OMS dos </a:t>
            </a:r>
            <a:r>
              <a:rPr lang="pt-PT" dirty="0" smtClean="0">
                <a:solidFill>
                  <a:srgbClr val="FF0000"/>
                </a:solidFill>
              </a:rPr>
              <a:t>3 Is </a:t>
            </a:r>
            <a:r>
              <a:rPr lang="pt-PT" dirty="0" smtClean="0"/>
              <a:t>na luta contra a TB: </a:t>
            </a:r>
          </a:p>
          <a:p>
            <a:r>
              <a:rPr lang="pt-PT" sz="4000" dirty="0" smtClean="0">
                <a:solidFill>
                  <a:srgbClr val="FF0000"/>
                </a:solidFill>
              </a:rPr>
              <a:t>I</a:t>
            </a:r>
            <a:r>
              <a:rPr lang="pt-PT" sz="4000" dirty="0" smtClean="0"/>
              <a:t>dentificação precoce e intensiva dos casos de TB</a:t>
            </a:r>
          </a:p>
          <a:p>
            <a:r>
              <a:rPr lang="pt-PT" sz="4000" dirty="0" smtClean="0">
                <a:solidFill>
                  <a:srgbClr val="FF0000"/>
                </a:solidFill>
              </a:rPr>
              <a:t>I</a:t>
            </a:r>
            <a:r>
              <a:rPr lang="pt-PT" sz="4000" dirty="0" smtClean="0"/>
              <a:t>soniazida profiláctica </a:t>
            </a:r>
          </a:p>
          <a:p>
            <a:r>
              <a:rPr lang="pt-PT" sz="4000" dirty="0" smtClean="0">
                <a:solidFill>
                  <a:srgbClr val="FF0000"/>
                </a:solidFill>
              </a:rPr>
              <a:t>I</a:t>
            </a:r>
            <a:r>
              <a:rPr lang="pt-PT" sz="4000" dirty="0" smtClean="0"/>
              <a:t>nfecção de casos de TB controlada (Controlo da transmissão da infecção)</a:t>
            </a:r>
            <a:endParaRPr lang="pt-PT" sz="4000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mtClean="0"/>
              <a:t>Objectivos de Aprendizagem (2)</a:t>
            </a:r>
          </a:p>
        </p:txBody>
      </p:sp>
      <p:sp>
        <p:nvSpPr>
          <p:cNvPr id="1024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2400" dirty="0" smtClean="0"/>
              <a:t>Compreender as interacções entre fármacos de TB e TARV e eleger o regime concreto para cada caso.</a:t>
            </a:r>
            <a:endParaRPr lang="af-ZA" sz="2400" b="1" dirty="0" smtClean="0"/>
          </a:p>
          <a:p>
            <a:pPr algn="just" eaLnBrk="1" hangingPunct="1"/>
            <a:r>
              <a:rPr lang="pt-PT" sz="2400" dirty="0" smtClean="0"/>
              <a:t>Fazer o seguimento dos doentes que recebem ambos tratamentos.</a:t>
            </a:r>
            <a:endParaRPr lang="af-ZA" sz="2400" b="1" dirty="0" smtClean="0"/>
          </a:p>
          <a:p>
            <a:pPr algn="just" eaLnBrk="1" hangingPunct="1"/>
            <a:r>
              <a:rPr lang="pt-PT" sz="2400" dirty="0" smtClean="0"/>
              <a:t>Aplicar a Terapia Profiláctica com Isoniazida (TPI) nos doentes seropositivos elegíveis.</a:t>
            </a:r>
          </a:p>
          <a:p>
            <a:pPr algn="just" eaLnBrk="1" hangingPunct="1"/>
            <a:r>
              <a:rPr lang="pt-PT" sz="2400" dirty="0" smtClean="0"/>
              <a:t>Explicar as medidas básicas de controlo da transmissão nosocomial de TB.</a:t>
            </a:r>
          </a:p>
          <a:p>
            <a:pPr algn="just" eaLnBrk="1" hangingPunct="1"/>
            <a:r>
              <a:rPr lang="pt-PT" sz="2400" dirty="0" smtClean="0"/>
              <a:t>Conhecer  a estratégia da OMS dos “3 Is” na  luta contra a TB</a:t>
            </a:r>
          </a:p>
          <a:p>
            <a:pPr algn="just" eaLnBrk="1" hangingPunct="1"/>
            <a:endParaRPr lang="af-ZA" sz="2400" dirty="0" smtClean="0"/>
          </a:p>
          <a:p>
            <a:pPr eaLnBrk="1" hangingPunct="1"/>
            <a:endParaRPr lang="pt-PT" dirty="0" smtClean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17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BR" dirty="0" smtClean="0"/>
              <a:t>Actividade:  Casos Clínicos</a:t>
            </a:r>
            <a:endParaRPr lang="en-US" dirty="0" smtClean="0"/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3200" b="1" dirty="0" smtClean="0"/>
              <a:t>Folha de Exercício  </a:t>
            </a:r>
            <a:r>
              <a:rPr lang="pt-PT" sz="3200" dirty="0" smtClean="0"/>
              <a:t>- Casos Clínicos sobre</a:t>
            </a:r>
            <a:r>
              <a:rPr lang="en-US" sz="3200" dirty="0" smtClean="0"/>
              <a:t>  </a:t>
            </a:r>
            <a:r>
              <a:rPr lang="pt-PT" sz="3200" dirty="0" smtClean="0"/>
              <a:t>Co-Infecção </a:t>
            </a:r>
            <a:r>
              <a:rPr lang="pt-PT" sz="3200" dirty="0" err="1" smtClean="0"/>
              <a:t>TB-HIV</a:t>
            </a:r>
            <a:endParaRPr lang="pt-PT" sz="3200" dirty="0" smtClean="0"/>
          </a:p>
          <a:p>
            <a:pPr eaLnBrk="1" hangingPunct="1">
              <a:buFontTx/>
              <a:buNone/>
            </a:pPr>
            <a:endParaRPr lang="pt-PT" sz="3200" dirty="0" smtClean="0"/>
          </a:p>
          <a:p>
            <a:pPr eaLnBrk="1" hangingPunct="1"/>
            <a:r>
              <a:rPr lang="en-US" sz="3200" b="1" dirty="0" err="1" smtClean="0"/>
              <a:t>Pontos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para</a:t>
            </a:r>
            <a:r>
              <a:rPr lang="en-US" sz="3200" b="1" dirty="0" smtClean="0"/>
              <a:t> </a:t>
            </a:r>
            <a:r>
              <a:rPr lang="en-US" sz="3200" b="1" dirty="0" err="1" smtClean="0"/>
              <a:t>discussão</a:t>
            </a:r>
            <a:r>
              <a:rPr lang="en-US" sz="3200" b="1" dirty="0" smtClean="0"/>
              <a:t>: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200" dirty="0" smtClean="0"/>
              <a:t>Casos 1-3</a:t>
            </a:r>
          </a:p>
          <a:p>
            <a:pPr lvl="1" eaLnBrk="1" hangingPunct="1">
              <a:buFont typeface="Wingdings" pitchFamily="2" charset="2"/>
              <a:buChar char="ü"/>
            </a:pPr>
            <a:r>
              <a:rPr lang="pt-PT" sz="3200" dirty="0" smtClean="0"/>
              <a:t>Relação </a:t>
            </a:r>
            <a:r>
              <a:rPr lang="pt-PT" sz="3200" dirty="0" err="1" smtClean="0"/>
              <a:t>TB</a:t>
            </a:r>
            <a:r>
              <a:rPr lang="pt-PT" sz="3200" dirty="0" smtClean="0"/>
              <a:t> e HIV</a:t>
            </a:r>
            <a:endParaRPr lang="en-US" sz="32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120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>
                <a:ea typeface="MS PGothic" pitchFamily="34" charset="-128"/>
              </a:rPr>
              <a:t>Actividade</a:t>
            </a:r>
            <a:endParaRPr lang="en-US" dirty="0" smtClean="0"/>
          </a:p>
        </p:txBody>
      </p:sp>
      <p:sp>
        <p:nvSpPr>
          <p:cNvPr id="5120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/>
            <a:r>
              <a:rPr lang="pt-PT" sz="3600" b="1" dirty="0" smtClean="0"/>
              <a:t>Folha de Exercícios  </a:t>
            </a:r>
            <a:r>
              <a:rPr lang="pt-PT" sz="3600" dirty="0" smtClean="0"/>
              <a:t>- Elegibilidade para Profilaxia com </a:t>
            </a:r>
            <a:r>
              <a:rPr lang="pt-PT" sz="3600" dirty="0" err="1" smtClean="0"/>
              <a:t>Isoniazida</a:t>
            </a:r>
            <a:r>
              <a:rPr lang="pt-PT" sz="3600" dirty="0" smtClean="0"/>
              <a:t> (INH)</a:t>
            </a:r>
          </a:p>
          <a:p>
            <a:pPr algn="just" eaLnBrk="1" hangingPunct="1"/>
            <a:endParaRPr lang="pt-PT" sz="3600" dirty="0" smtClean="0"/>
          </a:p>
          <a:p>
            <a:pPr algn="just" eaLnBrk="1" hangingPunct="1"/>
            <a:r>
              <a:rPr lang="pt-PT" sz="3600" b="1" dirty="0" smtClean="0"/>
              <a:t>Pontos para discussão: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3400" dirty="0" smtClean="0"/>
              <a:t>Casos 1-3</a:t>
            </a:r>
          </a:p>
          <a:p>
            <a:pPr lvl="1" algn="just" eaLnBrk="1" hangingPunct="1">
              <a:buFont typeface="Wingdings" pitchFamily="2" charset="2"/>
              <a:buChar char="ü"/>
            </a:pPr>
            <a:r>
              <a:rPr lang="pt-PT" sz="3400" dirty="0" smtClean="0"/>
              <a:t>Profilaxia com INH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2226" name="Title 1"/>
          <p:cNvSpPr>
            <a:spLocks noGrp="1"/>
          </p:cNvSpPr>
          <p:nvPr>
            <p:ph type="title"/>
          </p:nvPr>
        </p:nvSpPr>
        <p:spPr>
          <a:xfrm>
            <a:off x="228600" y="304800"/>
            <a:ext cx="7848600" cy="1143000"/>
          </a:xfrm>
        </p:spPr>
        <p:txBody>
          <a:bodyPr/>
          <a:lstStyle/>
          <a:p>
            <a:pPr eaLnBrk="1" hangingPunct="1"/>
            <a:r>
              <a:rPr lang="pt-PT" dirty="0" smtClean="0"/>
              <a:t>Pontos-chave (1</a:t>
            </a:r>
            <a:r>
              <a:rPr lang="pt-PT" dirty="0" smtClean="0"/>
              <a:t>)</a:t>
            </a:r>
          </a:p>
        </p:txBody>
      </p:sp>
      <p:sp>
        <p:nvSpPr>
          <p:cNvPr id="50179" name="Content Placeholder 2"/>
          <p:cNvSpPr>
            <a:spLocks noGrp="1"/>
          </p:cNvSpPr>
          <p:nvPr>
            <p:ph idx="1"/>
          </p:nvPr>
        </p:nvSpPr>
        <p:spPr/>
        <p:txBody>
          <a:bodyPr>
            <a:noAutofit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A co-infecção </a:t>
            </a:r>
            <a:r>
              <a:rPr lang="pt-PT" sz="2400" dirty="0" err="1" smtClean="0"/>
              <a:t>TB-HIV</a:t>
            </a:r>
            <a:r>
              <a:rPr lang="pt-PT" sz="2400" dirty="0" smtClean="0"/>
              <a:t> é uma associação muito frequente. Perante um caso de TB, o TMG deve sempre suspeitar HIV. Perante um caso de HIV, o TMG deve sempre avaliar o doente na procura de sinais ou sintomas de TB.</a:t>
            </a:r>
            <a:endParaRPr lang="af-ZA" sz="2400" dirty="0" smtClean="0"/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2400" dirty="0" smtClean="0"/>
              <a:t>Nos doentes que iniciam primeiro o tratamento para TB, o posterior início do </a:t>
            </a:r>
            <a:r>
              <a:rPr lang="pt-PT" sz="2400" dirty="0" err="1" smtClean="0"/>
              <a:t>TARV</a:t>
            </a:r>
            <a:r>
              <a:rPr lang="pt-PT" sz="2400" dirty="0" smtClean="0"/>
              <a:t> segue as normas nacionais correspondentes, que o TMG deve conhec</a:t>
            </a:r>
            <a:r>
              <a:rPr lang="pt-PT" sz="2400" dirty="0" smtClean="0">
                <a:latin typeface="Arial" pitchFamily="34" charset="0"/>
                <a:cs typeface="Arial" pitchFamily="34" charset="0"/>
              </a:rPr>
              <a:t>er</a:t>
            </a:r>
            <a:r>
              <a:rPr lang="pt-PT" sz="2400" dirty="0" smtClean="0"/>
              <a:t> e aplicar. </a:t>
            </a:r>
            <a:endParaRPr lang="af-Z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325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(2</a:t>
            </a:r>
            <a:r>
              <a:rPr lang="pt-PT" dirty="0" smtClean="0"/>
              <a:t>)</a:t>
            </a:r>
          </a:p>
        </p:txBody>
      </p:sp>
      <p:sp>
        <p:nvSpPr>
          <p:cNvPr id="53251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O tratamento da tuberculose exige mudanças na combinação de fármacos </a:t>
            </a:r>
            <a:r>
              <a:rPr lang="pt-PT" sz="2400" dirty="0" err="1" smtClean="0"/>
              <a:t>ARVs</a:t>
            </a:r>
            <a:r>
              <a:rPr lang="pt-PT" sz="2400" dirty="0" smtClean="0"/>
              <a:t> quando o doente com HIV faz o </a:t>
            </a:r>
            <a:r>
              <a:rPr lang="pt-PT" sz="2400" dirty="0" err="1" smtClean="0"/>
              <a:t>TARV</a:t>
            </a:r>
            <a:r>
              <a:rPr lang="pt-PT" sz="2400" dirty="0" smtClean="0"/>
              <a:t>. O TMG deve seguir os Protocolos Nacionais.</a:t>
            </a:r>
            <a:endParaRPr lang="af-ZA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As interacções entre os fármacos para </a:t>
            </a:r>
            <a:r>
              <a:rPr lang="pt-PT" sz="2400" dirty="0" err="1" smtClean="0"/>
              <a:t>TB</a:t>
            </a:r>
            <a:r>
              <a:rPr lang="pt-PT" sz="2400" dirty="0" smtClean="0"/>
              <a:t> e </a:t>
            </a:r>
            <a:r>
              <a:rPr lang="pt-PT" sz="2400" dirty="0" err="1" smtClean="0"/>
              <a:t>TARV</a:t>
            </a:r>
            <a:r>
              <a:rPr lang="pt-PT" sz="2400" dirty="0" smtClean="0"/>
              <a:t> são frequentes, pelo que o TMG deve vigiar o aparecimento de possíveis reacções adversas nos casos de tratamento combinado. </a:t>
            </a:r>
            <a:endParaRPr lang="af-Z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427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Pontos-chave </a:t>
            </a:r>
            <a:r>
              <a:rPr lang="pt-PT" dirty="0" smtClean="0"/>
              <a:t>(3)</a:t>
            </a:r>
          </a:p>
        </p:txBody>
      </p:sp>
      <p:sp>
        <p:nvSpPr>
          <p:cNvPr id="5427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A terapia profiláctica com </a:t>
            </a:r>
            <a:r>
              <a:rPr lang="pt-PT" sz="2400" dirty="0" err="1" smtClean="0"/>
              <a:t>Isoniazida</a:t>
            </a:r>
            <a:r>
              <a:rPr lang="pt-PT" sz="2400" dirty="0" smtClean="0"/>
              <a:t> (TPI) visa reduzir o impacto de </a:t>
            </a:r>
            <a:r>
              <a:rPr lang="pt-PT" sz="2400" dirty="0" err="1" smtClean="0"/>
              <a:t>TB</a:t>
            </a:r>
            <a:r>
              <a:rPr lang="pt-PT" sz="2400" dirty="0" smtClean="0"/>
              <a:t> nos doentes seropositivos. O TMG deve conhecer a política nacional.</a:t>
            </a:r>
            <a:endParaRPr lang="af-ZA" sz="2400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sz="2400" dirty="0" smtClean="0"/>
              <a:t>O controlo da transmissão da infecção tuberculosa nas </a:t>
            </a:r>
            <a:r>
              <a:rPr lang="pt-PT" sz="2400" dirty="0" err="1" smtClean="0"/>
              <a:t>US</a:t>
            </a:r>
            <a:r>
              <a:rPr lang="pt-PT" sz="2400" dirty="0" smtClean="0"/>
              <a:t> é uma questão de segurança do pessoal da saúde e da comunidade. O TMG deve conhecer e aplicar estas medidas na sua </a:t>
            </a:r>
            <a:r>
              <a:rPr lang="pt-PT" sz="2400" dirty="0" err="1" smtClean="0"/>
              <a:t>US</a:t>
            </a:r>
            <a:r>
              <a:rPr lang="pt-PT" sz="2400" dirty="0" smtClean="0"/>
              <a:t>.</a:t>
            </a:r>
            <a:endParaRPr lang="af-ZA" sz="2400" dirty="0" smtClean="0"/>
          </a:p>
          <a:p>
            <a:pPr eaLnBrk="1" hangingPunct="1">
              <a:buFontTx/>
              <a:buNone/>
            </a:pPr>
            <a:endParaRPr lang="af-ZA" sz="24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smtClean="0"/>
              <a:t>Prevalência da TB em Moçambique (1)</a:t>
            </a:r>
          </a:p>
        </p:txBody>
      </p:sp>
      <p:sp>
        <p:nvSpPr>
          <p:cNvPr id="11267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Moçambique é um dos países com maior número de casos de TB reportados  no mundo.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Anualmente, reporta-se mais de 30.000 novos casos de TB.</a:t>
            </a:r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Quase metade dos casos de TB em Moçambique acometem os doentes com HIV+.</a:t>
            </a: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smtClean="0"/>
              <a:t>Prevalência da TB em Moçambique (2)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af-ZA" sz="3200" dirty="0" smtClean="0"/>
              <a:t>Desde 2001 até agora, o número de casos de TB tem aumentado muito: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af-ZA" sz="3200" dirty="0" smtClean="0"/>
              <a:t>De 22.000 casos em 2001 para 35.000 casos em 2006</a:t>
            </a:r>
          </a:p>
          <a:p>
            <a:pPr lvl="1" algn="just" eaLnBrk="1" hangingPunct="1">
              <a:lnSpc>
                <a:spcPct val="150000"/>
              </a:lnSpc>
              <a:defRPr/>
            </a:pPr>
            <a:r>
              <a:rPr lang="af-ZA" sz="3200" dirty="0" smtClean="0"/>
              <a:t>De 31% de casos de TB extrapulmonar em 2001 para 43% em 2006</a:t>
            </a:r>
          </a:p>
          <a:p>
            <a:pPr lvl="1" eaLnBrk="1" hangingPunct="1">
              <a:lnSpc>
                <a:spcPct val="150000"/>
              </a:lnSpc>
              <a:defRPr/>
            </a:pPr>
            <a:endParaRPr lang="af-ZA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314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sz="3200" dirty="0" smtClean="0"/>
              <a:t>Importância do Diagnóstico Precoce da TB em Doentes com HIV</a:t>
            </a:r>
          </a:p>
        </p:txBody>
      </p:sp>
      <p:sp>
        <p:nvSpPr>
          <p:cNvPr id="13315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Para além do risco aumentado de sofrer de TB, as pessoas HIV+ também têm maior probabilidade de recorrência e de morrer de tuberculose  </a:t>
            </a:r>
            <a:endParaRPr lang="af-ZA" dirty="0" smtClean="0"/>
          </a:p>
          <a:p>
            <a:pPr algn="just" eaLnBrk="1" hangingPunct="1">
              <a:lnSpc>
                <a:spcPct val="150000"/>
              </a:lnSpc>
            </a:pPr>
            <a:r>
              <a:rPr lang="pt-PT" dirty="0" smtClean="0"/>
              <a:t>É importante fazer uma pesquisa regular e detalhada dos sinais e sintomas de TB em todos os doentes com HIV</a:t>
            </a:r>
          </a:p>
          <a:p>
            <a:pPr eaLnBrk="1" hangingPunct="1">
              <a:lnSpc>
                <a:spcPct val="150000"/>
              </a:lnSpc>
              <a:buFontTx/>
              <a:buNone/>
            </a:pPr>
            <a:endParaRPr lang="pt-PT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8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eaLnBrk="1" hangingPunct="1"/>
            <a:r>
              <a:rPr lang="pt-PT" dirty="0" smtClean="0"/>
              <a:t>Diagnóstico da Tuberculose em Doentes com HIV (1)</a:t>
            </a:r>
          </a:p>
        </p:txBody>
      </p:sp>
      <p:sp>
        <p:nvSpPr>
          <p:cNvPr id="14339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10000"/>
          </a:bodyPr>
          <a:lstStyle/>
          <a:p>
            <a:pPr algn="just" eaLnBrk="1" hangingPunct="1">
              <a:lnSpc>
                <a:spcPct val="150000"/>
              </a:lnSpc>
              <a:defRPr/>
            </a:pPr>
            <a:r>
              <a:rPr lang="pt-PT" sz="3000" dirty="0" smtClean="0"/>
              <a:t>O rastreio da TB é bem definido pelo </a:t>
            </a:r>
            <a:r>
              <a:rPr lang="pt-PT" sz="3000" dirty="0" err="1" smtClean="0"/>
              <a:t>MISAU</a:t>
            </a:r>
            <a:r>
              <a:rPr lang="pt-PT" sz="3000" dirty="0" smtClean="0"/>
              <a:t> usando o </a:t>
            </a:r>
            <a:r>
              <a:rPr lang="pt-PT" sz="3000" b="1" dirty="0" smtClean="0"/>
              <a:t>Questionário de Rotina para Rastreio da Tuberculose.</a:t>
            </a:r>
          </a:p>
          <a:p>
            <a:pPr algn="just" eaLnBrk="1" hangingPunct="1">
              <a:lnSpc>
                <a:spcPct val="150000"/>
              </a:lnSpc>
              <a:defRPr/>
            </a:pPr>
            <a:r>
              <a:rPr lang="pt-PT" sz="3000" dirty="0" smtClean="0"/>
              <a:t>O doente que responde “sim” a qualquer pergunta do questionário deve ser avaliado (com exame físico, BK e Rx tórax se possível) à procura de TB activa.</a:t>
            </a:r>
            <a:endParaRPr lang="af-ZA" sz="3000" dirty="0" smtClean="0"/>
          </a:p>
          <a:p>
            <a:pPr eaLnBrk="1" hangingPunct="1">
              <a:lnSpc>
                <a:spcPct val="150000"/>
              </a:lnSpc>
              <a:buFontTx/>
              <a:buNone/>
              <a:defRPr/>
            </a:pPr>
            <a:endParaRPr lang="pt-PT" sz="3000" dirty="0" smtClean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12"/>
  <p:tag name="MMPROD_UIDATA" val="&lt;database version=&quot;6.0&quot;&gt;&lt;object type=&quot;1&quot; unique_id=&quot;10001&quot;&gt;&lt;object type=&quot;8&quot; unique_id=&quot;11440&quot;&gt;&lt;/object&gt;&lt;object type=&quot;2&quot; unique_id=&quot;11441&quot;&gt;&lt;object type=&quot;3&quot; unique_id=&quot;11442&quot;&gt;&lt;property id=&quot;20148&quot; value=&quot;5&quot;/&gt;&lt;property id=&quot;20300&quot; value=&quot;Slide 1 - &amp;quot;Módulo 6&amp;quot;&quot;/&gt;&lt;property id=&quot;20307&quot; value=&quot;256&quot;/&gt;&lt;/object&gt;&lt;object type=&quot;3&quot; unique_id=&quot;11443&quot;&gt;&lt;property id=&quot;20148&quot; value=&quot;5&quot;/&gt;&lt;property id=&quot;20300&quot; value=&quot;Slide 2 - &amp;quot;Introdução (1)&amp;quot;&quot;/&gt;&lt;property id=&quot;20307&quot; value=&quot;273&quot;/&gt;&lt;/object&gt;&lt;object type=&quot;3&quot; unique_id=&quot;11444&quot;&gt;&lt;property id=&quot;20148&quot; value=&quot;5&quot;/&gt;&lt;property id=&quot;20300&quot; value=&quot;Slide 3 - &amp;quot;Introdução (2)&amp;quot;&quot;/&gt;&lt;property id=&quot;20307&quot; value=&quot;274&quot;/&gt;&lt;/object&gt;&lt;object type=&quot;3&quot; unique_id=&quot;11445&quot;&gt;&lt;property id=&quot;20148&quot; value=&quot;5&quot;/&gt;&lt;property id=&quot;20300&quot; value=&quot;Slide 4 - &amp;quot;Objectivos de Aprendizagem (1)&amp;quot;&quot;/&gt;&lt;property id=&quot;20307&quot; value=&quot;257&quot;/&gt;&lt;/object&gt;&lt;object type=&quot;3&quot; unique_id=&quot;11446&quot;&gt;&lt;property id=&quot;20148&quot; value=&quot;5&quot;/&gt;&lt;property id=&quot;20300&quot; value=&quot;Slide 5 - &amp;quot;Objectivos de Aprendizagem (2)&amp;quot;&quot;/&gt;&lt;property id=&quot;20307&quot; value=&quot;286&quot;/&gt;&lt;/object&gt;&lt;object type=&quot;3&quot; unique_id=&quot;11447&quot;&gt;&lt;property id=&quot;20148&quot; value=&quot;5&quot;/&gt;&lt;property id=&quot;20300&quot; value=&quot;Slide 6 - &amp;quot;Prevalência da TB em Moçambique (1)&amp;quot;&quot;/&gt;&lt;property id=&quot;20307&quot; value=&quot;260&quot;/&gt;&lt;/object&gt;&lt;object type=&quot;3&quot; unique_id=&quot;11448&quot;&gt;&lt;property id=&quot;20148&quot; value=&quot;5&quot;/&gt;&lt;property id=&quot;20300&quot; value=&quot;Slide 7 - &amp;quot;Prevalência da TB em Moçambique (2)&amp;quot;&quot;/&gt;&lt;property id=&quot;20307&quot; value=&quot;287&quot;/&gt;&lt;/object&gt;&lt;object type=&quot;3&quot; unique_id=&quot;11449&quot;&gt;&lt;property id=&quot;20148&quot; value=&quot;5&quot;/&gt;&lt;property id=&quot;20300&quot; value=&quot;Slide 8 - &amp;quot;Importância do Diagnóstico Precoce da TB em Doentes com HIV&amp;quot;&quot;/&gt;&lt;property id=&quot;20307&quot; value=&quot;276&quot;/&gt;&lt;/object&gt;&lt;object type=&quot;3&quot; unique_id=&quot;11450&quot;&gt;&lt;property id=&quot;20148&quot; value=&quot;5&quot;/&gt;&lt;property id=&quot;20300&quot; value=&quot;Slide 9 - &amp;quot;Diagnóstico da Tuberculose em Doentes com HIV (1)&amp;quot;&quot;/&gt;&lt;property id=&quot;20307&quot; value=&quot;288&quot;/&gt;&lt;/object&gt;&lt;object type=&quot;3&quot; unique_id=&quot;11451&quot;&gt;&lt;property id=&quot;20148&quot; value=&quot;5&quot;/&gt;&lt;property id=&quot;20300&quot; value=&quot;Slide 10 - &amp;quot;Diagnóstico da Tuberculose em Doentes com HIV (2)&amp;quot;&quot;/&gt;&lt;property id=&quot;20307&quot; value=&quot;289&quot;/&gt;&lt;/object&gt;&lt;object type=&quot;3&quot; unique_id=&quot;11452&quot;&gt;&lt;property id=&quot;20148&quot; value=&quot;5&quot;/&gt;&lt;property id=&quot;20300&quot; value=&quot;Slide 11 - &amp;quot;Tuberculose Pulmonar&amp;quot;&quot;/&gt;&lt;property id=&quot;20307&quot; value=&quot;290&quot;/&gt;&lt;/object&gt;&lt;object type=&quot;3&quot; unique_id=&quot;11453&quot;&gt;&lt;property id=&quot;20148&quot; value=&quot;5&quot;/&gt;&lt;property id=&quot;20300&quot; value=&quot;Slide 12 - &amp;quot;Tuberculose Extrapulmonar&amp;quot;&quot;/&gt;&lt;property id=&quot;20307&quot; value=&quot;291&quot;/&gt;&lt;/object&gt;&lt;object type=&quot;3&quot; unique_id=&quot;11454&quot;&gt;&lt;property id=&quot;20148&quot; value=&quot;5&quot;/&gt;&lt;property id=&quot;20300&quot; value=&quot;Slide 13 - &amp;quot;Tuberculose Extrapulmonar&amp;quot;&quot;/&gt;&lt;property id=&quot;20307&quot; value=&quot;292&quot;/&gt;&lt;/object&gt;&lt;object type=&quot;3&quot; unique_id=&quot;11455&quot;&gt;&lt;property id=&quot;20148&quot; value=&quot;5&quot;/&gt;&lt;property id=&quot;20300&quot; value=&quot;Slide 14 - &amp;quot;TB Disseminada ou Miliar&amp;quot;&quot;/&gt;&lt;property id=&quot;20307&quot; value=&quot;293&quot;/&gt;&lt;/object&gt;&lt;object type=&quot;3&quot; unique_id=&quot;11456&quot;&gt;&lt;property id=&quot;20148&quot; value=&quot;5&quot;/&gt;&lt;property id=&quot;20300&quot; value=&quot;Slide 15 - &amp;quot;TB Abdominal&amp;quot;&quot;/&gt;&lt;property id=&quot;20307&quot; value=&quot;294&quot;/&gt;&lt;/object&gt;&lt;object type=&quot;3&quot; unique_id=&quot;11457&quot;&gt;&lt;property id=&quot;20148&quot; value=&quot;5&quot;/&gt;&lt;property id=&quot;20300&quot; value=&quot;Slide 16 - &amp;quot;TB Abdominal:  Diagnóstico (1)&amp;quot;&quot;/&gt;&lt;property id=&quot;20307&quot; value=&quot;296&quot;/&gt;&lt;/object&gt;&lt;object type=&quot;3&quot; unique_id=&quot;11458&quot;&gt;&lt;property id=&quot;20148&quot; value=&quot;5&quot;/&gt;&lt;property id=&quot;20300&quot; value=&quot;Slide 17 - &amp;quot;TB Abdominal:  Diagnóstico (2)&amp;quot;&quot;/&gt;&lt;property id=&quot;20307&quot; value=&quot;323&quot;/&gt;&lt;/object&gt;&lt;object type=&quot;3&quot; unique_id=&quot;11459&quot;&gt;&lt;property id=&quot;20148&quot; value=&quot;5&quot;/&gt;&lt;property id=&quot;20300&quot; value=&quot;Slide 18 - &amp;quot;TB Abdominal:  Formas Graves de Apresentação&amp;quot;&quot;/&gt;&lt;property id=&quot;20307&quot; value=&quot;295&quot;/&gt;&lt;/object&gt;&lt;object type=&quot;3&quot; unique_id=&quot;11460&quot;&gt;&lt;property id=&quot;20148&quot; value=&quot;5&quot;/&gt;&lt;property id=&quot;20300&quot; value=&quot;Slide 19 - &amp;quot;TB Óssea (1)&amp;quot;&quot;/&gt;&lt;property id=&quot;20307&quot; value=&quot;297&quot;/&gt;&lt;/object&gt;&lt;object type=&quot;3&quot; unique_id=&quot;11461&quot;&gt;&lt;property id=&quot;20148&quot; value=&quot;5&quot;/&gt;&lt;property id=&quot;20300&quot; value=&quot;Slide 20 - &amp;quot;TB Óssea (2)&amp;quot;&quot;/&gt;&lt;property id=&quot;20307&quot; value=&quot;298&quot;/&gt;&lt;/object&gt;&lt;object type=&quot;3&quot; unique_id=&quot;11462&quot;&gt;&lt;property id=&quot;20148&quot; value=&quot;5&quot;/&gt;&lt;property id=&quot;20300&quot; value=&quot;Slide 21 - &amp;quot;TB Pericárdica&amp;quot;&quot;/&gt;&lt;property id=&quot;20307&quot; value=&quot;299&quot;/&gt;&lt;/object&gt;&lt;object type=&quot;3&quot; unique_id=&quot;11463&quot;&gt;&lt;property id=&quot;20148&quot; value=&quot;5&quot;/&gt;&lt;property id=&quot;20300&quot; value=&quot;Slide 22 - &amp;quot;Diagnóstico da TB Extrapulmonar Exame Físico (1)&amp;quot;&quot;/&gt;&lt;property id=&quot;20307&quot; value=&quot;300&quot;/&gt;&lt;/object&gt;&lt;object type=&quot;3&quot; unique_id=&quot;11464&quot;&gt;&lt;property id=&quot;20148&quot; value=&quot;5&quot;/&gt;&lt;property id=&quot;20300&quot; value=&quot;Slide 23 - &amp;quot;Diagnóstico da TB Extrapulmonar Exame Físico (2)&amp;quot;&quot;/&gt;&lt;property id=&quot;20307&quot; value=&quot;301&quot;/&gt;&lt;/object&gt;&lt;object type=&quot;3&quot; unique_id=&quot;11465&quot;&gt;&lt;property id=&quot;20148&quot; value=&quot;5&quot;/&gt;&lt;property id=&quot;20300&quot; value=&quot;Slide 24 - &amp;quot;Diagnóstico da TB Extrapulmonar Provas Complementares (1)&amp;quot;&quot;/&gt;&lt;property id=&quot;20307&quot; value=&quot;302&quot;/&gt;&lt;/object&gt;&lt;object type=&quot;3&quot; unique_id=&quot;11466&quot;&gt;&lt;property id=&quot;20148&quot; value=&quot;5&quot;/&gt;&lt;property id=&quot;20300&quot; value=&quot;Slide 25 - &amp;quot;Diagnóstico da TB Extrapulmonar Provas Complementares (2)&amp;quot;&quot;/&gt;&lt;property id=&quot;20307&quot; value=&quot;326&quot;/&gt;&lt;/object&gt;&lt;object type=&quot;3&quot; unique_id=&quot;11467&quot;&gt;&lt;property id=&quot;20148&quot; value=&quot;5&quot;/&gt;&lt;property id=&quot;20300&quot; value=&quot;Slide 26 - &amp;quot;&amp;#x0D;&amp;#x0A;&amp;#x0D;&amp;#x0A;Manejo da TB em Doentes com HIV&amp;#x0D;&amp;#x0A;&amp;quot;&quot;/&gt;&lt;property id=&quot;20307&quot; value=&quot;330&quot;/&gt;&lt;/object&gt;&lt;object type=&quot;3&quot; unique_id=&quot;11468&quot;&gt;&lt;property id=&quot;20148&quot; value=&quot;5&quot;/&gt;&lt;property id=&quot;20300&quot; value=&quot;Slide 27 - &amp;quot;Tratamento para TB e TARV&amp;quot;&quot;/&gt;&lt;property id=&quot;20307&quot; value=&quot;303&quot;/&gt;&lt;/object&gt;&lt;object type=&quot;3&quot; unique_id=&quot;11469&quot;&gt;&lt;property id=&quot;20148&quot; value=&quot;5&quot;/&gt;&lt;property id=&quot;20300&quot; value=&quot;Slide 28 - &amp;quot; &amp;#x0D;&amp;#x0A;Doentes HIV+ em Tratamento de TB: Critérios para Iniciar o TARV (1)&amp;#x0D;&amp;#x0A;&amp;quot;&quot;/&gt;&lt;property id=&quot;20307&quot; value=&quot;304&quot;/&gt;&lt;/object&gt;&lt;object type=&quot;3&quot; unique_id=&quot;11470&quot;&gt;&lt;property id=&quot;20148&quot; value=&quot;5&quot;/&gt;&lt;property id=&quot;20300&quot; value=&quot;Slide 29 - &amp;quot; &amp;#x0D;&amp;#x0A;Doentes HIV+ em Tratamento de TB: Critérios para Iniciar o TARV (2)&amp;#x0D;&amp;#x0A;&amp;quot;&quot;/&gt;&lt;property id=&quot;20307&quot; value=&quot;305&quot;/&gt;&lt;/object&gt;&lt;object type=&quot;3&quot; unique_id=&quot;11471&quot;&gt;&lt;property id=&quot;20148&quot; value=&quot;5&quot;/&gt;&lt;property id=&quot;20300&quot; value=&quot;Slide 30 - &amp;quot;Passos para Iniciar o TARV (1)&amp;quot;&quot;/&gt;&lt;property id=&quot;20307&quot; value=&quot;307&quot;/&gt;&lt;/object&gt;&lt;object type=&quot;3&quot; unique_id=&quot;11472&quot;&gt;&lt;property id=&quot;20148&quot; value=&quot;5&quot;/&gt;&lt;property id=&quot;20300&quot; value=&quot;Slide 31 - &amp;quot;Passos para Iniciar o TARV (2)&amp;quot;&quot;/&gt;&lt;property id=&quot;20307&quot; value=&quot;331&quot;/&gt;&lt;/object&gt;&lt;object type=&quot;3&quot; unique_id=&quot;11473&quot;&gt;&lt;property id=&quot;20148&quot; value=&quot;5&quot;/&gt;&lt;property id=&quot;20300&quot; value=&quot;Slide 32 - &amp;quot;Regime de TARV em Doentes com TB: 1ª Linha Alternativa&amp;quot;&quot;/&gt;&lt;property id=&quot;20307&quot; value=&quot;306&quot;/&gt;&lt;/object&gt;&lt;object type=&quot;3&quot; unique_id=&quot;11474&quot;&gt;&lt;property id=&quot;20148&quot; value=&quot;5&quot;/&gt;&lt;property id=&quot;20300&quot; value=&quot;Slide 33 - &amp;quot;Doentes em TARV: Como Tratar a TB?&amp;quot;&quot;/&gt;&lt;property id=&quot;20307&quot; value=&quot;308&quot;/&gt;&lt;/object&gt;&lt;object type=&quot;3&quot; unique_id=&quot;11475&quot;&gt;&lt;property id=&quot;20148&quot; value=&quot;5&quot;/&gt;&lt;property id=&quot;20300&quot; value=&quot;Slide 34 - &amp;quot;Profilaxia com Cotrimoxazol em Doentes com TB&amp;quot;&quot;/&gt;&lt;property id=&quot;20307&quot; value=&quot;309&quot;/&gt;&lt;/object&gt;&lt;object type=&quot;3&quot; unique_id=&quot;11476&quot;&gt;&lt;property id=&quot;20148&quot; value=&quot;5&quot;/&gt;&lt;property id=&quot;20300&quot; value=&quot;Slide 35 - &amp;quot;Seguimento de doentes com&amp;#x0D;&amp;#x0A;TB-HIV (Passos)&amp;quot;&quot;/&gt;&lt;property id=&quot;20307&quot; value=&quot;310&quot;/&gt;&lt;/object&gt;&lt;object type=&quot;3&quot; unique_id=&quot;11477&quot;&gt;&lt;property id=&quot;20148&quot; value=&quot;5&quot;/&gt;&lt;property id=&quot;20300&quot; value=&quot;Slide 36 - &amp;quot;&amp;#x0D;&amp;#x0A;&amp;#x0D;&amp;#x0A;&amp;#x0D;&amp;#x0A;&amp;quot;&quot;/&gt;&lt;property id=&quot;20307&quot; value=&quot;333&quot;/&gt;&lt;/object&gt;&lt;object type=&quot;3&quot; unique_id=&quot;11478&quot;&gt;&lt;property id=&quot;20148&quot; value=&quot;5&quot;/&gt;&lt;property id=&quot;20300&quot; value=&quot;Slide 37 - &amp;quot;Tratamento Profiláctico com Isoniazida (TPI) (1)&amp;quot;&quot;/&gt;&lt;property id=&quot;20307&quot; value=&quot;311&quot;/&gt;&lt;/object&gt;&lt;object type=&quot;3&quot; unique_id=&quot;11479&quot;&gt;&lt;property id=&quot;20148&quot; value=&quot;5&quot;/&gt;&lt;property id=&quot;20300&quot; value=&quot;Slide 38 - &amp;quot;Tratamento Profiláctico com Isoniazida (TPI) (2)&amp;quot;&quot;/&gt;&lt;property id=&quot;20307&quot; value=&quot;312&quot;/&gt;&lt;/object&gt;&lt;object type=&quot;3&quot; unique_id=&quot;11480&quot;&gt;&lt;property id=&quot;20148&quot; value=&quot;5&quot;/&gt;&lt;property id=&quot;20300&quot; value=&quot;Slide 39 - &amp;quot;Tratamento Profiláctico com Isoniazida (TPI) (3)&amp;quot;&quot;/&gt;&lt;property id=&quot;20307&quot; value=&quot;313&quot;/&gt;&lt;/object&gt;&lt;object type=&quot;3&quot; unique_id=&quot;11481&quot;&gt;&lt;property id=&quot;20148&quot; value=&quot;5&quot;/&gt;&lt;property id=&quot;20300&quot; value=&quot;Slide 40 - &amp;quot;TPI: Dosagem&amp;quot;&quot;/&gt;&lt;property id=&quot;20307&quot; value=&quot;314&quot;/&gt;&lt;/object&gt;&lt;object type=&quot;3&quot; unique_id=&quot;11482&quot;&gt;&lt;property id=&quot;20148&quot; value=&quot;5&quot;/&gt;&lt;property id=&quot;20300&quot; value=&quot;Slide 41 - &amp;quot;Discussão&amp;quot;&quot;/&gt;&lt;property id=&quot;20307&quot; value=&quot;315&quot;/&gt;&lt;/object&gt;&lt;object type=&quot;3&quot; unique_id=&quot;11483&quot;&gt;&lt;property id=&quot;20148&quot; value=&quot;5&quot;/&gt;&lt;property id=&quot;20300&quot; value=&quot;Slide 42 - &amp;quot;Controlo da Transmissão de TB nas US (1)&amp;quot;&quot;/&gt;&lt;property id=&quot;20307&quot; value=&quot;319&quot;/&gt;&lt;/object&gt;&lt;object type=&quot;3&quot; unique_id=&quot;11484&quot;&gt;&lt;property id=&quot;20148&quot; value=&quot;5&quot;/&gt;&lt;property id=&quot;20300&quot; value=&quot;Slide 43 - &amp;quot;Controlo da Transmissão de TB nas US (2)&amp;quot;&quot;/&gt;&lt;property id=&quot;20307&quot; value=&quot;320&quot;/&gt;&lt;/object&gt;&lt;object type=&quot;3&quot; unique_id=&quot;11485&quot;&gt;&lt;property id=&quot;20148&quot; value=&quot;5&quot;/&gt;&lt;property id=&quot;20300&quot; value=&quot;Slide 44 - &amp;quot;Controlo da Transmissão de TB nas US (3)&amp;quot;&quot;/&gt;&lt;property id=&quot;20307&quot; value=&quot;327&quot;/&gt;&lt;/object&gt;&lt;object type=&quot;3&quot; unique_id=&quot;11486&quot;&gt;&lt;property id=&quot;20148&quot; value=&quot;5&quot;/&gt;&lt;property id=&quot;20300&quot; value=&quot;Slide 45 - &amp;quot;Actividade:  Casos Clínicos&amp;quot;&quot;/&gt;&lt;property id=&quot;20307&quot; value=&quot;328&quot;/&gt;&lt;/object&gt;&lt;object type=&quot;3&quot; unique_id=&quot;11487&quot;&gt;&lt;property id=&quot;20148&quot; value=&quot;5&quot;/&gt;&lt;property id=&quot;20300&quot; value=&quot;Slide 46 - &amp;quot;Actividade&amp;quot;&quot;/&gt;&lt;property id=&quot;20307&quot; value=&quot;329&quot;/&gt;&lt;/object&gt;&lt;object type=&quot;3&quot; unique_id=&quot;11488&quot;&gt;&lt;property id=&quot;20148&quot; value=&quot;5&quot;/&gt;&lt;property id=&quot;20300&quot; value=&quot;Slide 47 - &amp;quot;Considerações (1)&amp;quot;&quot;/&gt;&lt;property id=&quot;20307&quot; value=&quot;316&quot;/&gt;&lt;/object&gt;&lt;object type=&quot;3&quot; unique_id=&quot;11489&quot;&gt;&lt;property id=&quot;20148&quot; value=&quot;5&quot;/&gt;&lt;property id=&quot;20300&quot; value=&quot;Slide 48 - &amp;quot;Considerações (2)&amp;quot;&quot;/&gt;&lt;property id=&quot;20307&quot; value=&quot;317&quot;/&gt;&lt;/object&gt;&lt;object type=&quot;3&quot; unique_id=&quot;11490&quot;&gt;&lt;property id=&quot;20148&quot; value=&quot;5&quot;/&gt;&lt;property id=&quot;20300&quot; value=&quot;Slide 49 - &amp;quot;Considerações (3)&amp;quot;&quot;/&gt;&lt;property id=&quot;20307&quot; value=&quot;318&quot;/&gt;&lt;/object&gt;&lt;/object&gt;&lt;/object&gt;&lt;/database&gt;"/>
</p:tagLst>
</file>

<file path=ppt/theme/theme1.xml><?xml version="1.0" encoding="utf-8"?>
<a:theme xmlns:a="http://schemas.openxmlformats.org/drawingml/2006/main" name="MISAU">
  <a:themeElements>
    <a:clrScheme name="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TBOI Landscape Draft">
  <a:themeElements>
    <a:clrScheme name="1_TBOI Landscape Draft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1_TBOI Landscape Draft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TBOI Landscape Draft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TBOI Landscape Draft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1_TBOI Landscape Draft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MISAU</Template>
  <TotalTime>4217</TotalTime>
  <Words>3099</Words>
  <Application>Microsoft Office PowerPoint</Application>
  <PresentationFormat>On-screen Show (4:3)</PresentationFormat>
  <Paragraphs>361</Paragraphs>
  <Slides>54</Slides>
  <Notes>52</Notes>
  <HiddenSlides>0</HiddenSlides>
  <MMClips>0</MMClips>
  <ScaleCrop>false</ScaleCrop>
  <HeadingPairs>
    <vt:vector size="6" baseType="variant">
      <vt:variant>
        <vt:lpstr>Theme</vt:lpstr>
      </vt:variant>
      <vt:variant>
        <vt:i4>2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54</vt:i4>
      </vt:variant>
    </vt:vector>
  </HeadingPairs>
  <TitlesOfParts>
    <vt:vector size="57" baseType="lpstr">
      <vt:lpstr>MISAU</vt:lpstr>
      <vt:lpstr>1_TBOI Landscape Draft</vt:lpstr>
      <vt:lpstr>Worksheet</vt:lpstr>
      <vt:lpstr>Módulo 6</vt:lpstr>
      <vt:lpstr>Introdução (1)</vt:lpstr>
      <vt:lpstr>Introdução (2)</vt:lpstr>
      <vt:lpstr>Objectivos de Aprendizagem (1)</vt:lpstr>
      <vt:lpstr>Objectivos de Aprendizagem (2)</vt:lpstr>
      <vt:lpstr>Prevalência da TB em Moçambique (1)</vt:lpstr>
      <vt:lpstr>Prevalência da TB em Moçambique (2)</vt:lpstr>
      <vt:lpstr>Importância do Diagnóstico Precoce da TB em Doentes com HIV</vt:lpstr>
      <vt:lpstr>Diagnóstico da Tuberculose em Doentes com HIV (1)</vt:lpstr>
      <vt:lpstr>Diagnóstico da Tuberculose em Doentes com HIV (2)</vt:lpstr>
      <vt:lpstr>Tuberculose Pulmonar</vt:lpstr>
      <vt:lpstr>Tuberculose Extrapulmonar</vt:lpstr>
      <vt:lpstr>Tuberculose Extrapulmonar</vt:lpstr>
      <vt:lpstr>TB Disseminada ou Miliar</vt:lpstr>
      <vt:lpstr>TB Abdominal</vt:lpstr>
      <vt:lpstr>TB Abdominal:  Diagnóstico (1)</vt:lpstr>
      <vt:lpstr>TB Abdominal:  Diagnóstico (2)</vt:lpstr>
      <vt:lpstr>TB Abdominal:  Formas Graves de Apresentação</vt:lpstr>
      <vt:lpstr>TB Óssea (1)</vt:lpstr>
      <vt:lpstr>TB Óssea (2)</vt:lpstr>
      <vt:lpstr>TB Pericárdica</vt:lpstr>
      <vt:lpstr>Diagnóstico da TB Extrapulmonar Exame Físico (1)</vt:lpstr>
      <vt:lpstr>Diagnóstico da TB Extrapulmonar Exame Físico (2)</vt:lpstr>
      <vt:lpstr>Diagnóstico da TB Extrapulmonar Provas Complementares (1)</vt:lpstr>
      <vt:lpstr>Diagnóstico da TB Extrapulmonar Provas Complementares (2)</vt:lpstr>
      <vt:lpstr>  Manejo da TB em Doentes com HIV </vt:lpstr>
      <vt:lpstr>Tratamento para TB e TARV</vt:lpstr>
      <vt:lpstr>  Doentes HIV+ em Tratamento de TB: Critérios para Iniciar o TARV</vt:lpstr>
      <vt:lpstr>Passos para Iniciar o TARV (1)</vt:lpstr>
      <vt:lpstr>Como Iniciar o TARV em doentes com TB</vt:lpstr>
      <vt:lpstr>Novos doentes com tratamentoTB já em TARV mais que 6 meses</vt:lpstr>
      <vt:lpstr>O esquema ARV indicado:</vt:lpstr>
      <vt:lpstr>Linhas de TARV em doentes com TB</vt:lpstr>
      <vt:lpstr>Doentes em TARV: Como Tratar a TB?</vt:lpstr>
      <vt:lpstr>Profilaxia com Cotrimoxazol em Doentes com TB</vt:lpstr>
      <vt:lpstr>Seguimento de doentes com TB-HIV (Passos)</vt:lpstr>
      <vt:lpstr>   </vt:lpstr>
      <vt:lpstr>Tratamento Profiláctico com Isoniazida (TPI) (1)</vt:lpstr>
      <vt:lpstr>Tratamento Profiláctico com Isoniazida (TPI) (2)</vt:lpstr>
      <vt:lpstr>Tratamento Profiláctico com Isoniazida (TPI) (3)</vt:lpstr>
      <vt:lpstr>TPI: Dosagem</vt:lpstr>
      <vt:lpstr>Discussão</vt:lpstr>
      <vt:lpstr>Controlo da Transmissão de TB nas US</vt:lpstr>
      <vt:lpstr>Medidas Administrativas Para a Protecção contra a TB nas US</vt:lpstr>
      <vt:lpstr>Medidas Ambientais Para a Protecção contra a TB nas US</vt:lpstr>
      <vt:lpstr>Medidas de Protecção Respiratória Individual contra a TB nas US (1)</vt:lpstr>
      <vt:lpstr>Medidas de Protecção Respiratória Individual contra a TB nas US (2)</vt:lpstr>
      <vt:lpstr>Medidas de Protecção Respiratória Individual contra a TB nas US(3)</vt:lpstr>
      <vt:lpstr>Vamos Lembrar!:</vt:lpstr>
      <vt:lpstr>Actividade:  Casos Clínicos</vt:lpstr>
      <vt:lpstr>Actividade</vt:lpstr>
      <vt:lpstr>Pontos-chave (1)</vt:lpstr>
      <vt:lpstr>Pontos-chave (2)</vt:lpstr>
      <vt:lpstr>Pontos-chave (3)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Unidade 14</dc:title>
  <dc:creator>Maria Ruano</dc:creator>
  <cp:lastModifiedBy>pilarm</cp:lastModifiedBy>
  <cp:revision>274</cp:revision>
  <dcterms:created xsi:type="dcterms:W3CDTF">2006-08-16T00:00:00Z</dcterms:created>
  <dcterms:modified xsi:type="dcterms:W3CDTF">2013-02-20T19:20:18Z</dcterms:modified>
</cp:coreProperties>
</file>