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6" r:id="rId2"/>
  </p:sldMasterIdLst>
  <p:notesMasterIdLst>
    <p:notesMasterId r:id="rId79"/>
  </p:notesMasterIdLst>
  <p:handoutMasterIdLst>
    <p:handoutMasterId r:id="rId80"/>
  </p:handoutMasterIdLst>
  <p:sldIdLst>
    <p:sldId id="256" r:id="rId3"/>
    <p:sldId id="355" r:id="rId4"/>
    <p:sldId id="421" r:id="rId5"/>
    <p:sldId id="356" r:id="rId6"/>
    <p:sldId id="357" r:id="rId7"/>
    <p:sldId id="359" r:id="rId8"/>
    <p:sldId id="360" r:id="rId9"/>
    <p:sldId id="358" r:id="rId10"/>
    <p:sldId id="361" r:id="rId11"/>
    <p:sldId id="362" r:id="rId12"/>
    <p:sldId id="363" r:id="rId13"/>
    <p:sldId id="364" r:id="rId14"/>
    <p:sldId id="365" r:id="rId15"/>
    <p:sldId id="366" r:id="rId16"/>
    <p:sldId id="367" r:id="rId17"/>
    <p:sldId id="369" r:id="rId18"/>
    <p:sldId id="370" r:id="rId19"/>
    <p:sldId id="368" r:id="rId20"/>
    <p:sldId id="371" r:id="rId21"/>
    <p:sldId id="373" r:id="rId22"/>
    <p:sldId id="374" r:id="rId23"/>
    <p:sldId id="375" r:id="rId24"/>
    <p:sldId id="376" r:id="rId25"/>
    <p:sldId id="382" r:id="rId26"/>
    <p:sldId id="377" r:id="rId27"/>
    <p:sldId id="378" r:id="rId28"/>
    <p:sldId id="379" r:id="rId29"/>
    <p:sldId id="380" r:id="rId30"/>
    <p:sldId id="381" r:id="rId31"/>
    <p:sldId id="383" r:id="rId32"/>
    <p:sldId id="385" r:id="rId33"/>
    <p:sldId id="386" r:id="rId34"/>
    <p:sldId id="387" r:id="rId35"/>
    <p:sldId id="389" r:id="rId36"/>
    <p:sldId id="390" r:id="rId37"/>
    <p:sldId id="391" r:id="rId38"/>
    <p:sldId id="392" r:id="rId39"/>
    <p:sldId id="395" r:id="rId40"/>
    <p:sldId id="393" r:id="rId41"/>
    <p:sldId id="436" r:id="rId42"/>
    <p:sldId id="394" r:id="rId43"/>
    <p:sldId id="396" r:id="rId44"/>
    <p:sldId id="397" r:id="rId45"/>
    <p:sldId id="398" r:id="rId46"/>
    <p:sldId id="399" r:id="rId47"/>
    <p:sldId id="400" r:id="rId48"/>
    <p:sldId id="401" r:id="rId49"/>
    <p:sldId id="405" r:id="rId50"/>
    <p:sldId id="403" r:id="rId51"/>
    <p:sldId id="402" r:id="rId52"/>
    <p:sldId id="406" r:id="rId53"/>
    <p:sldId id="407" r:id="rId54"/>
    <p:sldId id="408" r:id="rId55"/>
    <p:sldId id="409" r:id="rId56"/>
    <p:sldId id="410" r:id="rId57"/>
    <p:sldId id="437" r:id="rId58"/>
    <p:sldId id="411" r:id="rId59"/>
    <p:sldId id="412" r:id="rId60"/>
    <p:sldId id="414" r:id="rId61"/>
    <p:sldId id="415" r:id="rId62"/>
    <p:sldId id="416" r:id="rId63"/>
    <p:sldId id="417" r:id="rId64"/>
    <p:sldId id="413" r:id="rId65"/>
    <p:sldId id="423" r:id="rId66"/>
    <p:sldId id="424" r:id="rId67"/>
    <p:sldId id="425" r:id="rId68"/>
    <p:sldId id="426" r:id="rId69"/>
    <p:sldId id="427" r:id="rId70"/>
    <p:sldId id="428" r:id="rId71"/>
    <p:sldId id="429" r:id="rId72"/>
    <p:sldId id="430" r:id="rId73"/>
    <p:sldId id="431" r:id="rId74"/>
    <p:sldId id="432" r:id="rId75"/>
    <p:sldId id="434" r:id="rId76"/>
    <p:sldId id="420" r:id="rId77"/>
    <p:sldId id="419" r:id="rId78"/>
  </p:sldIdLst>
  <p:sldSz cx="9144000" cy="6858000" type="screen4x3"/>
  <p:notesSz cx="6797675" cy="9928225"/>
  <p:custDataLst>
    <p:tags r:id="rId81"/>
  </p:custDataLst>
  <p:defaultTextStyle>
    <a:defPPr>
      <a:defRPr lang="es-ES"/>
    </a:defPPr>
    <a:lvl1pPr algn="l" rtl="0" fontAlgn="base">
      <a:spcBef>
        <a:spcPct val="0"/>
      </a:spcBef>
      <a:spcAft>
        <a:spcPct val="0"/>
      </a:spcAft>
      <a:defRPr kern="1200">
        <a:solidFill>
          <a:schemeClr val="tx1"/>
        </a:solidFill>
        <a:latin typeface="Geneva" pitchFamily="-16" charset="0"/>
        <a:ea typeface="+mn-ea"/>
        <a:cs typeface="+mn-cs"/>
      </a:defRPr>
    </a:lvl1pPr>
    <a:lvl2pPr marL="457200" algn="l" rtl="0" fontAlgn="base">
      <a:spcBef>
        <a:spcPct val="0"/>
      </a:spcBef>
      <a:spcAft>
        <a:spcPct val="0"/>
      </a:spcAft>
      <a:defRPr kern="1200">
        <a:solidFill>
          <a:schemeClr val="tx1"/>
        </a:solidFill>
        <a:latin typeface="Geneva" pitchFamily="-16" charset="0"/>
        <a:ea typeface="+mn-ea"/>
        <a:cs typeface="+mn-cs"/>
      </a:defRPr>
    </a:lvl2pPr>
    <a:lvl3pPr marL="914400" algn="l" rtl="0" fontAlgn="base">
      <a:spcBef>
        <a:spcPct val="0"/>
      </a:spcBef>
      <a:spcAft>
        <a:spcPct val="0"/>
      </a:spcAft>
      <a:defRPr kern="1200">
        <a:solidFill>
          <a:schemeClr val="tx1"/>
        </a:solidFill>
        <a:latin typeface="Geneva" pitchFamily="-16" charset="0"/>
        <a:ea typeface="+mn-ea"/>
        <a:cs typeface="+mn-cs"/>
      </a:defRPr>
    </a:lvl3pPr>
    <a:lvl4pPr marL="1371600" algn="l" rtl="0" fontAlgn="base">
      <a:spcBef>
        <a:spcPct val="0"/>
      </a:spcBef>
      <a:spcAft>
        <a:spcPct val="0"/>
      </a:spcAft>
      <a:defRPr kern="1200">
        <a:solidFill>
          <a:schemeClr val="tx1"/>
        </a:solidFill>
        <a:latin typeface="Geneva" pitchFamily="-16" charset="0"/>
        <a:ea typeface="+mn-ea"/>
        <a:cs typeface="+mn-cs"/>
      </a:defRPr>
    </a:lvl4pPr>
    <a:lvl5pPr marL="1828800" algn="l" rtl="0" fontAlgn="base">
      <a:spcBef>
        <a:spcPct val="0"/>
      </a:spcBef>
      <a:spcAft>
        <a:spcPct val="0"/>
      </a:spcAft>
      <a:defRPr kern="1200">
        <a:solidFill>
          <a:schemeClr val="tx1"/>
        </a:solidFill>
        <a:latin typeface="Geneva" pitchFamily="-16" charset="0"/>
        <a:ea typeface="+mn-ea"/>
        <a:cs typeface="+mn-cs"/>
      </a:defRPr>
    </a:lvl5pPr>
    <a:lvl6pPr marL="2286000" algn="l" defTabSz="914400" rtl="0" eaLnBrk="1" latinLnBrk="0" hangingPunct="1">
      <a:defRPr kern="1200">
        <a:solidFill>
          <a:schemeClr val="tx1"/>
        </a:solidFill>
        <a:latin typeface="Geneva" pitchFamily="-16" charset="0"/>
        <a:ea typeface="+mn-ea"/>
        <a:cs typeface="+mn-cs"/>
      </a:defRPr>
    </a:lvl6pPr>
    <a:lvl7pPr marL="2743200" algn="l" defTabSz="914400" rtl="0" eaLnBrk="1" latinLnBrk="0" hangingPunct="1">
      <a:defRPr kern="1200">
        <a:solidFill>
          <a:schemeClr val="tx1"/>
        </a:solidFill>
        <a:latin typeface="Geneva" pitchFamily="-16" charset="0"/>
        <a:ea typeface="+mn-ea"/>
        <a:cs typeface="+mn-cs"/>
      </a:defRPr>
    </a:lvl7pPr>
    <a:lvl8pPr marL="3200400" algn="l" defTabSz="914400" rtl="0" eaLnBrk="1" latinLnBrk="0" hangingPunct="1">
      <a:defRPr kern="1200">
        <a:solidFill>
          <a:schemeClr val="tx1"/>
        </a:solidFill>
        <a:latin typeface="Geneva" pitchFamily="-16" charset="0"/>
        <a:ea typeface="+mn-ea"/>
        <a:cs typeface="+mn-cs"/>
      </a:defRPr>
    </a:lvl8pPr>
    <a:lvl9pPr marL="3657600" algn="l" defTabSz="914400" rtl="0" eaLnBrk="1" latinLnBrk="0" hangingPunct="1">
      <a:defRPr kern="1200">
        <a:solidFill>
          <a:schemeClr val="tx1"/>
        </a:solidFill>
        <a:latin typeface="Geneva" pitchFamily="-1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bela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999999"/>
    <a:srgbClr val="B3B3B3"/>
    <a:srgbClr val="CCCCCC"/>
    <a:srgbClr val="E6E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9" autoAdjust="0"/>
    <p:restoredTop sz="88167" autoAdjust="0"/>
  </p:normalViewPr>
  <p:slideViewPr>
    <p:cSldViewPr>
      <p:cViewPr>
        <p:scale>
          <a:sx n="70" d="100"/>
          <a:sy n="70" d="100"/>
        </p:scale>
        <p:origin x="-136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ags" Target="tags/tag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s-E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2BEF9AE8-EB0B-4277-B681-145513F1A307}" type="datetimeFigureOut">
              <a:rPr lang="es-ES"/>
              <a:pPr>
                <a:defRPr/>
              </a:pPr>
              <a:t>20/02/2013</a:t>
            </a:fld>
            <a:endParaRPr lang="es-E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s-E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C2E67706-7804-4AA9-97EC-F81B48F47FCC}" type="slidenum">
              <a:rPr lang="es-ES"/>
              <a:pPr>
                <a:defRPr/>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t-PT"/>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D9CDF22-530F-4902-82D9-157B96897A9F}" type="datetimeFigureOut">
              <a:rPr lang="es-ES"/>
              <a:pPr>
                <a:defRPr/>
              </a:pPr>
              <a:t>20/02/2013</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t-PT"/>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82A7532-94F2-4558-9716-9B791681020F}"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neva"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Geneva"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Geneva"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Geneva"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Geneva"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dermatlas.med.jhmi.edu/derm/"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dermatlas.org/derm/IndexDisplay.cfm?ImageID=-"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dermatlas.org/"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dermatlas.med.jhmi.edu/derm/"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dermatlas.med.jhmi.edu/der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pt-PT" smtClean="0">
              <a:latin typeface="Calibri"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7B6589F1-D2F4-49B8-8531-AE6DF599AB74}"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10</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dirty="0" smtClean="0">
              <a:latin typeface="Arial" charset="0"/>
              <a:ea typeface="Geneva" pitchFamily="-16" charset="0"/>
              <a:cs typeface="Geneva"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Fonte</a:t>
            </a:r>
            <a:r>
              <a:rPr lang="en-US" dirty="0" smtClean="0"/>
              <a:t>: </a:t>
            </a:r>
            <a:r>
              <a:rPr lang="pt-PT" sz="1200" kern="1200" dirty="0" err="1" smtClean="0">
                <a:solidFill>
                  <a:schemeClr val="tx1"/>
                </a:solidFill>
                <a:latin typeface="Geneva" pitchFamily="-16" charset="0"/>
                <a:ea typeface="+mn-ea"/>
                <a:cs typeface="+mn-cs"/>
              </a:rPr>
              <a:t>©Wellcome</a:t>
            </a:r>
            <a:r>
              <a:rPr lang="pt-PT" sz="1200" kern="1200" dirty="0" smtClean="0">
                <a:solidFill>
                  <a:schemeClr val="tx1"/>
                </a:solidFill>
                <a:latin typeface="Geneva" pitchFamily="-16" charset="0"/>
                <a:ea typeface="+mn-ea"/>
                <a:cs typeface="+mn-cs"/>
              </a:rPr>
              <a:t> </a:t>
            </a:r>
            <a:r>
              <a:rPr lang="pt-PT" sz="1200" kern="1200" dirty="0" err="1" smtClean="0">
                <a:solidFill>
                  <a:schemeClr val="tx1"/>
                </a:solidFill>
                <a:latin typeface="Geneva" pitchFamily="-16" charset="0"/>
                <a:ea typeface="+mn-ea"/>
                <a:cs typeface="+mn-cs"/>
              </a:rPr>
              <a:t>Trust</a:t>
            </a:r>
            <a:r>
              <a:rPr lang="pt-PT" sz="1200" kern="1200" dirty="0" smtClean="0">
                <a:solidFill>
                  <a:schemeClr val="tx1"/>
                </a:solidFill>
                <a:latin typeface="Geneva" pitchFamily="-16" charset="0"/>
                <a:ea typeface="+mn-ea"/>
                <a:cs typeface="+mn-cs"/>
              </a:rPr>
              <a:t>, 2003</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16</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17</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b="1" dirty="0" smtClean="0"/>
              <a:t>Instrução para o Docente:</a:t>
            </a:r>
            <a:r>
              <a:rPr lang="pt-PT" sz="1200" kern="1200" noProof="0" dirty="0" smtClean="0">
                <a:solidFill>
                  <a:schemeClr val="tx1"/>
                </a:solidFill>
                <a:latin typeface="Geneva" pitchFamily="-16" charset="0"/>
                <a:ea typeface="+mn-ea"/>
                <a:cs typeface="+mn-cs"/>
              </a:rPr>
              <a:t> Informe ao formando </a:t>
            </a:r>
            <a:r>
              <a:rPr lang="pt-PT" sz="1200" kern="1200" baseline="0" noProof="0" dirty="0" smtClean="0">
                <a:solidFill>
                  <a:schemeClr val="tx1"/>
                </a:solidFill>
                <a:latin typeface="Geneva" pitchFamily="-16" charset="0"/>
                <a:ea typeface="+mn-ea"/>
                <a:cs typeface="+mn-cs"/>
              </a:rPr>
              <a:t>que o tratamento desta doença pode ser consultado na Unidade 7.2 do MR</a:t>
            </a:r>
            <a:endParaRPr lang="pt-PT" sz="1200" kern="1200" noProof="0" dirty="0" smtClean="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20</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Fonte</a:t>
            </a:r>
            <a:r>
              <a:rPr lang="en-US" baseline="0" dirty="0" smtClean="0"/>
              <a:t> das </a:t>
            </a:r>
            <a:r>
              <a:rPr lang="en-US" baseline="0" dirty="0" err="1" smtClean="0"/>
              <a:t>imagens</a:t>
            </a:r>
            <a:r>
              <a:rPr lang="en-US" baseline="0" dirty="0" smtClean="0"/>
              <a:t>: www.AIDS-HOSPICE.com</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24</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sz="1200" b="1" kern="1200" dirty="0" smtClean="0">
                <a:solidFill>
                  <a:schemeClr val="tx1"/>
                </a:solidFill>
                <a:latin typeface="Geneva" pitchFamily="-16" charset="0"/>
                <a:ea typeface="+mn-ea"/>
                <a:cs typeface="+mn-cs"/>
              </a:rPr>
              <a:t>Notas Adicionais:</a:t>
            </a:r>
          </a:p>
          <a:p>
            <a:pPr marL="0" marR="0" indent="0" algn="l" defTabSz="914400" rtl="0" eaLnBrk="0" fontAlgn="base" latinLnBrk="0" hangingPunct="0">
              <a:lnSpc>
                <a:spcPct val="100000"/>
              </a:lnSpc>
              <a:spcBef>
                <a:spcPct val="30000"/>
              </a:spcBef>
              <a:spcAft>
                <a:spcPct val="0"/>
              </a:spcAft>
              <a:buClrTx/>
              <a:buSzTx/>
              <a:buFontTx/>
              <a:buNone/>
              <a:tabLst/>
              <a:defRPr/>
            </a:pPr>
            <a:r>
              <a:rPr lang="pt-PT" sz="1200" kern="1200" dirty="0" smtClean="0">
                <a:solidFill>
                  <a:schemeClr val="tx1"/>
                </a:solidFill>
                <a:latin typeface="Geneva" pitchFamily="-16" charset="0"/>
                <a:ea typeface="+mn-ea"/>
                <a:cs typeface="+mn-cs"/>
              </a:rPr>
              <a:t>A psoríase é um distúrbio relativamente comum, pode aparecer em formas muito graves nos pacientes com HIV imunodeprimidos. As lesões podem ser grandes e numerosas e espalhadas por todas as partes do corpo.</a:t>
            </a:r>
            <a:endParaRPr lang="es-ES" sz="1200" kern="1200" dirty="0" smtClean="0">
              <a:solidFill>
                <a:schemeClr val="tx1"/>
              </a:solidFill>
              <a:latin typeface="Geneva" pitchFamily="-16" charset="0"/>
              <a:ea typeface="+mn-ea"/>
              <a:cs typeface="+mn-cs"/>
            </a:endParaRPr>
          </a:p>
          <a:p>
            <a:endParaRPr lang="pt-PT" sz="1200" kern="1200" dirty="0" smtClean="0">
              <a:solidFill>
                <a:schemeClr val="tx1"/>
              </a:solidFill>
              <a:latin typeface="Geneva" pitchFamily="-16" charset="0"/>
              <a:ea typeface="+mn-ea"/>
              <a:cs typeface="+mn-cs"/>
            </a:endParaRPr>
          </a:p>
          <a:p>
            <a:r>
              <a:rPr lang="pt-PT" sz="1200" kern="1200" dirty="0" smtClean="0">
                <a:solidFill>
                  <a:schemeClr val="tx1"/>
                </a:solidFill>
                <a:latin typeface="Geneva" pitchFamily="-16" charset="0"/>
                <a:ea typeface="+mn-ea"/>
                <a:cs typeface="+mn-cs"/>
              </a:rPr>
              <a:t>Imagens usadas com a permissão do Dr. Rui Bastos, Maputo, Moçambique</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sz="1200" kern="1200" dirty="0" smtClean="0">
                <a:solidFill>
                  <a:schemeClr val="tx1"/>
                </a:solidFill>
                <a:latin typeface="Geneva" pitchFamily="-16" charset="0"/>
                <a:ea typeface="+mn-ea"/>
                <a:cs typeface="+mn-cs"/>
              </a:rPr>
              <a:t>Fonte:</a:t>
            </a:r>
            <a:r>
              <a:rPr lang="pt-PT" sz="1200" kern="1200" baseline="0" dirty="0" smtClean="0">
                <a:solidFill>
                  <a:schemeClr val="tx1"/>
                </a:solidFill>
                <a:latin typeface="Geneva" pitchFamily="-16" charset="0"/>
                <a:ea typeface="+mn-ea"/>
                <a:cs typeface="+mn-cs"/>
              </a:rPr>
              <a:t>  </a:t>
            </a:r>
            <a:r>
              <a:rPr lang="pt-PT" sz="1200" kern="1200" dirty="0" smtClean="0">
                <a:solidFill>
                  <a:schemeClr val="tx1"/>
                </a:solidFill>
                <a:latin typeface="Geneva" pitchFamily="-16" charset="0"/>
                <a:ea typeface="+mn-ea"/>
                <a:cs typeface="+mn-cs"/>
              </a:rPr>
              <a:t>Imagens usadas com a permissão do Dr. Rui Bastos, Maputo, Moçambique</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sz="1200" kern="1200" dirty="0" smtClean="0">
                <a:solidFill>
                  <a:schemeClr val="tx1"/>
                </a:solidFill>
                <a:latin typeface="Geneva" pitchFamily="-16" charset="0"/>
                <a:ea typeface="+mn-ea"/>
                <a:cs typeface="+mn-cs"/>
              </a:rPr>
              <a:t>Fonte:</a:t>
            </a:r>
            <a:r>
              <a:rPr lang="pt-PT" sz="1200" kern="1200" baseline="0" dirty="0" smtClean="0">
                <a:solidFill>
                  <a:schemeClr val="tx1"/>
                </a:solidFill>
                <a:latin typeface="Geneva" pitchFamily="-16" charset="0"/>
                <a:ea typeface="+mn-ea"/>
                <a:cs typeface="+mn-cs"/>
              </a:rPr>
              <a:t>  </a:t>
            </a:r>
            <a:r>
              <a:rPr lang="pt-PT" sz="1200" kern="1200" dirty="0" smtClean="0">
                <a:solidFill>
                  <a:schemeClr val="tx1"/>
                </a:solidFill>
                <a:latin typeface="Geneva" pitchFamily="-16" charset="0"/>
                <a:ea typeface="+mn-ea"/>
                <a:cs typeface="+mn-cs"/>
              </a:rPr>
              <a:t>Imagens usadas com a permissão do Dr. Rui Bastos, Maputo, Moçambique</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29</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latin typeface="Geneva" pitchFamily="-16" charset="0"/>
                <a:ea typeface="+mn-ea"/>
                <a:cs typeface="+mn-cs"/>
              </a:rPr>
              <a:t>Notas</a:t>
            </a:r>
            <a:r>
              <a:rPr lang="en-US" sz="1200" b="1" kern="1200" baseline="0" dirty="0" smtClean="0">
                <a:solidFill>
                  <a:schemeClr val="tx1"/>
                </a:solidFill>
                <a:latin typeface="Geneva" pitchFamily="-16" charset="0"/>
                <a:ea typeface="+mn-ea"/>
                <a:cs typeface="+mn-cs"/>
              </a:rPr>
              <a:t>  </a:t>
            </a:r>
            <a:r>
              <a:rPr lang="en-US" sz="1200" b="1" kern="1200" baseline="0" dirty="0" err="1" smtClean="0">
                <a:solidFill>
                  <a:schemeClr val="tx1"/>
                </a:solidFill>
                <a:latin typeface="Geneva" pitchFamily="-16" charset="0"/>
                <a:ea typeface="+mn-ea"/>
                <a:cs typeface="+mn-cs"/>
              </a:rPr>
              <a:t>Adicionais</a:t>
            </a:r>
            <a:r>
              <a:rPr lang="en-US" sz="1200" b="1" kern="1200" baseline="0" dirty="0" smtClean="0">
                <a:solidFill>
                  <a:schemeClr val="tx1"/>
                </a:solidFill>
                <a:latin typeface="Geneva" pitchFamily="-16" charset="0"/>
                <a:ea typeface="+mn-ea"/>
                <a:cs typeface="+mn-cs"/>
              </a:rPr>
              <a:t>:</a:t>
            </a:r>
          </a:p>
          <a:p>
            <a:r>
              <a:rPr lang="pt-PT" sz="1200" b="1" kern="1200" dirty="0" smtClean="0">
                <a:solidFill>
                  <a:schemeClr val="tx1"/>
                </a:solidFill>
                <a:latin typeface="Geneva" pitchFamily="-16" charset="0"/>
                <a:ea typeface="+mn-ea"/>
                <a:cs typeface="+mn-cs"/>
              </a:rPr>
              <a:t>Atenção:</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Recomenda-se cautela quando existir o envolvimento do olho ou dermatoses em volta dos olhos. Caso assim seja, deve-se encaminhar imediatamente</a:t>
            </a:r>
            <a:r>
              <a:rPr lang="pt-PT" sz="1200" kern="1200" baseline="0" dirty="0" smtClean="0">
                <a:solidFill>
                  <a:schemeClr val="tx1"/>
                </a:solidFill>
                <a:latin typeface="Geneva" pitchFamily="-16" charset="0"/>
                <a:ea typeface="+mn-ea"/>
                <a:cs typeface="+mn-cs"/>
              </a:rPr>
              <a:t> o paciente</a:t>
            </a:r>
            <a:r>
              <a:rPr lang="pt-PT" sz="1200" kern="1200" dirty="0" smtClean="0">
                <a:solidFill>
                  <a:schemeClr val="tx1"/>
                </a:solidFill>
                <a:latin typeface="Geneva" pitchFamily="-16" charset="0"/>
                <a:ea typeface="+mn-ea"/>
                <a:cs typeface="+mn-cs"/>
              </a:rPr>
              <a:t>.</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A queratite herpética pode desenvolver e perigar a</a:t>
            </a:r>
            <a:r>
              <a:rPr lang="pt-PT" sz="1200" b="1" kern="1200" dirty="0" smtClean="0">
                <a:solidFill>
                  <a:schemeClr val="tx1"/>
                </a:solidFill>
                <a:latin typeface="Geneva" pitchFamily="-16" charset="0"/>
                <a:ea typeface="+mn-ea"/>
                <a:cs typeface="+mn-cs"/>
              </a:rPr>
              <a:t> </a:t>
            </a:r>
            <a:r>
              <a:rPr lang="pt-PT" sz="1200" kern="1200" dirty="0" smtClean="0">
                <a:solidFill>
                  <a:schemeClr val="tx1"/>
                </a:solidFill>
                <a:latin typeface="Geneva" pitchFamily="-16" charset="0"/>
                <a:ea typeface="+mn-ea"/>
                <a:cs typeface="+mn-cs"/>
              </a:rPr>
              <a:t>visão do olho afectado.</a:t>
            </a:r>
            <a:endParaRPr lang="es-ES"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Geneva" pitchFamily="-16" charset="0"/>
                <a:ea typeface="+mn-ea"/>
                <a:cs typeface="+mn-cs"/>
              </a:rPr>
              <a:t>Fonte</a:t>
            </a:r>
            <a:r>
              <a:rPr lang="en-US" sz="1200" kern="1200" dirty="0" smtClean="0">
                <a:solidFill>
                  <a:schemeClr val="tx1"/>
                </a:solidFill>
                <a:latin typeface="Geneva" pitchFamily="-16" charset="0"/>
                <a:ea typeface="+mn-ea"/>
                <a:cs typeface="+mn-cs"/>
              </a:rPr>
              <a:t>: ©</a:t>
            </a:r>
            <a:r>
              <a:rPr lang="en-US" sz="1200" kern="1200" dirty="0" err="1" smtClean="0">
                <a:solidFill>
                  <a:schemeClr val="tx1"/>
                </a:solidFill>
                <a:latin typeface="Geneva" pitchFamily="-16" charset="0"/>
                <a:ea typeface="+mn-ea"/>
                <a:cs typeface="+mn-cs"/>
              </a:rPr>
              <a:t>Wellcome</a:t>
            </a:r>
            <a:r>
              <a:rPr lang="en-US" sz="1200" kern="1200" dirty="0" smtClean="0">
                <a:solidFill>
                  <a:schemeClr val="tx1"/>
                </a:solidFill>
                <a:latin typeface="Geneva" pitchFamily="-16" charset="0"/>
                <a:ea typeface="+mn-ea"/>
                <a:cs typeface="+mn-cs"/>
              </a:rPr>
              <a:t> Trust, 2003</a:t>
            </a:r>
            <a:endParaRPr lang="es-ES" sz="1200" kern="1200" dirty="0" smtClean="0">
              <a:solidFill>
                <a:schemeClr val="tx1"/>
              </a:solidFill>
              <a:latin typeface="Geneva" pitchFamily="-16"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1" kern="1200" dirty="0" smtClean="0">
                <a:solidFill>
                  <a:schemeClr val="tx1"/>
                </a:solidFill>
                <a:latin typeface="Geneva" pitchFamily="-16" charset="0"/>
                <a:ea typeface="+mn-ea"/>
                <a:cs typeface="+mn-cs"/>
              </a:rPr>
              <a:t>Notas </a:t>
            </a:r>
            <a:r>
              <a:rPr lang="es-ES" sz="1200" b="1" kern="1200" dirty="0" err="1" smtClean="0">
                <a:solidFill>
                  <a:schemeClr val="tx1"/>
                </a:solidFill>
                <a:latin typeface="Geneva" pitchFamily="-16" charset="0"/>
                <a:ea typeface="+mn-ea"/>
                <a:cs typeface="+mn-cs"/>
              </a:rPr>
              <a:t>Adicionais</a:t>
            </a:r>
            <a:r>
              <a:rPr lang="es-ES" sz="1200" b="1" kern="1200" dirty="0" smtClean="0">
                <a:solidFill>
                  <a:schemeClr val="tx1"/>
                </a:solidFill>
                <a:latin typeface="Geneva" pitchFamily="-16" charset="0"/>
                <a:ea typeface="+mn-ea"/>
                <a:cs typeface="+mn-cs"/>
              </a:rPr>
              <a:t>:</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Nos pacientes imunodeprimidos, o Herpes Zona </a:t>
            </a:r>
            <a:r>
              <a:rPr lang="pt-PT" sz="1200" kern="1200" baseline="0" dirty="0" smtClean="0">
                <a:solidFill>
                  <a:schemeClr val="tx1"/>
                </a:solidFill>
                <a:latin typeface="Geneva" pitchFamily="-16" charset="0"/>
                <a:ea typeface="+mn-ea"/>
                <a:cs typeface="+mn-cs"/>
              </a:rPr>
              <a:t> é</a:t>
            </a:r>
            <a:r>
              <a:rPr lang="pt-PT" sz="1200" kern="1200" dirty="0" smtClean="0">
                <a:solidFill>
                  <a:schemeClr val="tx1"/>
                </a:solidFill>
                <a:latin typeface="Geneva" pitchFamily="-16" charset="0"/>
                <a:ea typeface="+mn-ea"/>
                <a:cs typeface="+mn-cs"/>
              </a:rPr>
              <a:t> frequentemente grave, hemorrágico e necrótico.</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A neuralgia pós-herpética pode ser grave, intolerante e de difícil controlo, sendo por vezes necessário utilizar opiáceos fracos (codeína) e/ou neurolépticos (amitriptilina, carbamazepina)</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Consulte o médico se a lesão for muito grave</a:t>
            </a:r>
            <a:endParaRPr lang="es-ES" sz="1200" kern="1200" dirty="0" smtClean="0">
              <a:solidFill>
                <a:schemeClr val="tx1"/>
              </a:solidFill>
              <a:latin typeface="Geneva" pitchFamily="-16"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33</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sz="1200" kern="1200" dirty="0" smtClean="0">
                <a:solidFill>
                  <a:schemeClr val="tx1"/>
                </a:solidFill>
                <a:latin typeface="Geneva" pitchFamily="-16" charset="0"/>
                <a:ea typeface="+mn-ea"/>
                <a:cs typeface="+mn-cs"/>
              </a:rPr>
              <a:t>Fonte: </a:t>
            </a:r>
            <a:r>
              <a:rPr lang="pt-PT" sz="1200" kern="1200" dirty="0" err="1" smtClean="0">
                <a:solidFill>
                  <a:schemeClr val="tx1"/>
                </a:solidFill>
                <a:latin typeface="Geneva" pitchFamily="-16" charset="0"/>
                <a:ea typeface="+mn-ea"/>
                <a:cs typeface="+mn-cs"/>
              </a:rPr>
              <a:t>©Wellcome</a:t>
            </a:r>
            <a:r>
              <a:rPr lang="pt-PT" sz="1200" kern="1200" dirty="0" smtClean="0">
                <a:solidFill>
                  <a:schemeClr val="tx1"/>
                </a:solidFill>
                <a:latin typeface="Geneva" pitchFamily="-16" charset="0"/>
                <a:ea typeface="+mn-ea"/>
                <a:cs typeface="+mn-cs"/>
              </a:rPr>
              <a:t> </a:t>
            </a:r>
            <a:r>
              <a:rPr lang="pt-PT" sz="1200" kern="1200" dirty="0" err="1" smtClean="0">
                <a:solidFill>
                  <a:schemeClr val="tx1"/>
                </a:solidFill>
                <a:latin typeface="Geneva" pitchFamily="-16" charset="0"/>
                <a:ea typeface="+mn-ea"/>
                <a:cs typeface="+mn-cs"/>
              </a:rPr>
              <a:t>Trust</a:t>
            </a:r>
            <a:r>
              <a:rPr lang="pt-PT" sz="1200" kern="1200" dirty="0" smtClean="0">
                <a:solidFill>
                  <a:schemeClr val="tx1"/>
                </a:solidFill>
                <a:latin typeface="Geneva" pitchFamily="-16" charset="0"/>
                <a:ea typeface="+mn-ea"/>
                <a:cs typeface="+mn-cs"/>
              </a:rPr>
              <a:t>, 2003</a:t>
            </a:r>
            <a:endParaRPr lang="es-ES" sz="1200" kern="1200" dirty="0" smtClean="0">
              <a:solidFill>
                <a:schemeClr val="tx1"/>
              </a:solidFill>
              <a:latin typeface="Geneva" pitchFamily="-16"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38</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pt-PT" dirty="0" smtClean="0"/>
              <a:t>Referência: </a:t>
            </a:r>
            <a:r>
              <a:rPr lang="pt-PT" dirty="0" err="1" smtClean="0"/>
              <a:t>Colette</a:t>
            </a:r>
            <a:r>
              <a:rPr lang="pt-PT" dirty="0" smtClean="0"/>
              <a:t> </a:t>
            </a:r>
            <a:r>
              <a:rPr lang="pt-PT" dirty="0" err="1" smtClean="0"/>
              <a:t>van</a:t>
            </a:r>
            <a:r>
              <a:rPr lang="pt-PT" dirty="0" smtClean="0"/>
              <a:t> </a:t>
            </a:r>
            <a:r>
              <a:rPr lang="pt-PT" dirty="0" err="1" smtClean="0"/>
              <a:t>Hees</a:t>
            </a:r>
            <a:r>
              <a:rPr lang="pt-PT" dirty="0" smtClean="0"/>
              <a:t> &amp; Ben </a:t>
            </a:r>
            <a:r>
              <a:rPr lang="pt-PT" dirty="0" err="1" smtClean="0"/>
              <a:t>Naafs</a:t>
            </a:r>
            <a:r>
              <a:rPr lang="pt-PT" dirty="0" smtClean="0"/>
              <a:t>, Doenças de Pele Comuns na África, 2001 </a:t>
            </a:r>
            <a:endParaRPr lang="es-ES" dirty="0"/>
          </a:p>
        </p:txBody>
      </p:sp>
      <p:sp>
        <p:nvSpPr>
          <p:cNvPr id="4" name="3 Marcador de número de diapositiva"/>
          <p:cNvSpPr>
            <a:spLocks noGrp="1"/>
          </p:cNvSpPr>
          <p:nvPr>
            <p:ph type="sldNum" sz="quarter" idx="10"/>
          </p:nvPr>
        </p:nvSpPr>
        <p:spPr/>
        <p:txBody>
          <a:bodyPr/>
          <a:lstStyle/>
          <a:p>
            <a:pPr>
              <a:defRPr/>
            </a:pPr>
            <a:fld id="{A82A7532-94F2-4558-9716-9B791681020F}" type="slidenum">
              <a:rPr lang="es-ES" smtClean="0"/>
              <a:pPr>
                <a:defRPr/>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Fontes</a:t>
            </a:r>
            <a:r>
              <a:rPr lang="en-US" dirty="0" smtClean="0"/>
              <a:t>: http://www.aids.gov.br/dst/imagem47.jpg e http://www.aids.gov.br/dst/imagem48.jpg</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42</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baseline="0" dirty="0" smtClean="0"/>
              <a:t> </a:t>
            </a:r>
            <a:r>
              <a:rPr lang="en-US" b="1" baseline="0" dirty="0" err="1" smtClean="0"/>
              <a:t>A</a:t>
            </a:r>
            <a:r>
              <a:rPr lang="en-US" b="1" dirty="0" err="1" smtClean="0"/>
              <a:t>dicionais</a:t>
            </a:r>
            <a:r>
              <a:rPr lang="en-US" b="1" dirty="0" smtClean="0"/>
              <a:t>:</a:t>
            </a:r>
          </a:p>
          <a:p>
            <a:r>
              <a:rPr lang="pt-PT" sz="1200" kern="1200" dirty="0" smtClean="0">
                <a:solidFill>
                  <a:schemeClr val="tx1"/>
                </a:solidFill>
                <a:latin typeface="Geneva" pitchFamily="-16" charset="0"/>
                <a:ea typeface="+mn-ea"/>
                <a:cs typeface="+mn-cs"/>
              </a:rPr>
              <a:t>A </a:t>
            </a:r>
            <a:r>
              <a:rPr lang="pt-PT" sz="1200" kern="1200" dirty="0" err="1" smtClean="0">
                <a:solidFill>
                  <a:schemeClr val="tx1"/>
                </a:solidFill>
                <a:latin typeface="Geneva" pitchFamily="-16" charset="0"/>
                <a:ea typeface="+mn-ea"/>
                <a:cs typeface="+mn-cs"/>
              </a:rPr>
              <a:t>escabiose</a:t>
            </a:r>
            <a:r>
              <a:rPr lang="pt-PT" sz="1200" kern="1200" dirty="0" smtClean="0">
                <a:solidFill>
                  <a:schemeClr val="tx1"/>
                </a:solidFill>
                <a:latin typeface="Geneva" pitchFamily="-16" charset="0"/>
                <a:ea typeface="+mn-ea"/>
                <a:cs typeface="+mn-cs"/>
              </a:rPr>
              <a:t> pode apresentar prurido difuso com alguns buracos nos dedos, pulsos, mamilos, abdómen, genitália, nádegas e tornozelos.  </a:t>
            </a:r>
            <a:endParaRPr lang="es-ES" sz="1200" kern="1200" dirty="0" smtClean="0">
              <a:solidFill>
                <a:schemeClr val="tx1"/>
              </a:solidFill>
              <a:latin typeface="Geneva" pitchFamily="-16" charset="0"/>
              <a:ea typeface="+mn-ea"/>
              <a:cs typeface="+mn-cs"/>
            </a:endParaRPr>
          </a:p>
          <a:p>
            <a:endParaRPr lang="pt-PT" sz="1200" kern="1200" dirty="0" smtClean="0">
              <a:solidFill>
                <a:schemeClr val="tx1"/>
              </a:solidFill>
              <a:latin typeface="Geneva" pitchFamily="-16" charset="0"/>
              <a:ea typeface="+mn-ea"/>
              <a:cs typeface="+mn-cs"/>
            </a:endParaRPr>
          </a:p>
          <a:p>
            <a:r>
              <a:rPr lang="pt-PT" sz="1200" kern="1200" dirty="0" smtClean="0">
                <a:solidFill>
                  <a:schemeClr val="tx1"/>
                </a:solidFill>
                <a:latin typeface="Geneva" pitchFamily="-16" charset="0"/>
                <a:ea typeface="+mn-ea"/>
                <a:cs typeface="+mn-cs"/>
              </a:rPr>
              <a:t>A</a:t>
            </a:r>
            <a:r>
              <a:rPr lang="pt-PT" sz="1200" kern="1200" baseline="0" dirty="0" smtClean="0">
                <a:solidFill>
                  <a:schemeClr val="tx1"/>
                </a:solidFill>
                <a:latin typeface="Geneva" pitchFamily="-16" charset="0"/>
                <a:ea typeface="+mn-ea"/>
                <a:cs typeface="+mn-cs"/>
              </a:rPr>
              <a:t> sarna ou </a:t>
            </a:r>
            <a:r>
              <a:rPr lang="pt-PT" sz="1200" kern="1200" baseline="0" dirty="0" err="1" smtClean="0">
                <a:solidFill>
                  <a:schemeClr val="tx1"/>
                </a:solidFill>
                <a:latin typeface="Geneva" pitchFamily="-16" charset="0"/>
                <a:ea typeface="+mn-ea"/>
                <a:cs typeface="+mn-cs"/>
              </a:rPr>
              <a:t>escabiose</a:t>
            </a:r>
            <a:r>
              <a:rPr lang="pt-PT" sz="1200" kern="1200" baseline="0" dirty="0" smtClean="0">
                <a:solidFill>
                  <a:schemeClr val="tx1"/>
                </a:solidFill>
                <a:latin typeface="Geneva" pitchFamily="-16" charset="0"/>
                <a:ea typeface="+mn-ea"/>
                <a:cs typeface="+mn-cs"/>
              </a:rPr>
              <a:t> Norueguesa é uma forma mais agressiva, </a:t>
            </a:r>
            <a:r>
              <a:rPr lang="pt-PT" sz="1200" kern="1200" dirty="0" smtClean="0">
                <a:solidFill>
                  <a:schemeClr val="tx1"/>
                </a:solidFill>
                <a:latin typeface="Geneva" pitchFamily="-16" charset="0"/>
                <a:ea typeface="+mn-ea"/>
                <a:cs typeface="+mn-cs"/>
              </a:rPr>
              <a:t> com lesões difusas incrustadas e envolvimento acima do pescoço nas pessoas imunodeprimidas; pessoas com </a:t>
            </a:r>
            <a:r>
              <a:rPr lang="pt-PT" sz="1200" kern="1200" dirty="0" err="1" smtClean="0">
                <a:solidFill>
                  <a:schemeClr val="tx1"/>
                </a:solidFill>
                <a:latin typeface="Geneva" pitchFamily="-16" charset="0"/>
                <a:ea typeface="+mn-ea"/>
                <a:cs typeface="+mn-cs"/>
              </a:rPr>
              <a:t>escabiose</a:t>
            </a:r>
            <a:r>
              <a:rPr lang="pt-PT" sz="1200" kern="1200" dirty="0" smtClean="0">
                <a:solidFill>
                  <a:schemeClr val="tx1"/>
                </a:solidFill>
                <a:latin typeface="Geneva" pitchFamily="-16" charset="0"/>
                <a:ea typeface="+mn-ea"/>
                <a:cs typeface="+mn-cs"/>
              </a:rPr>
              <a:t> ou sarna Norueguesa podem possuir milhares de ácaros.</a:t>
            </a:r>
            <a:endParaRPr lang="es-ES"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t-PT"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PT" sz="1200" kern="1200" dirty="0" smtClean="0">
                <a:solidFill>
                  <a:schemeClr val="tx1"/>
                </a:solidFill>
                <a:latin typeface="Geneva" pitchFamily="-16" charset="0"/>
                <a:ea typeface="+mn-ea"/>
                <a:cs typeface="+mn-cs"/>
              </a:rPr>
              <a:t>Imagem usada com a permissão do Dr. Rui Bastos, Maputo, Moçambique</a:t>
            </a:r>
            <a:endParaRPr lang="es-ES"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latin typeface="Geneva" pitchFamily="-16"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sz="1200" kern="1200" dirty="0" smtClean="0">
                <a:solidFill>
                  <a:schemeClr val="tx1"/>
                </a:solidFill>
                <a:latin typeface="Geneva" pitchFamily="-16" charset="0"/>
                <a:ea typeface="+mn-ea"/>
                <a:cs typeface="+mn-cs"/>
              </a:rPr>
              <a:t>Imagem usada com a permissão do Dr. Rui Bastos, Maputo, Moçambique</a:t>
            </a:r>
            <a:endParaRPr lang="es-ES"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latin typeface="Geneva" pitchFamily="-16"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45</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sz="1200" kern="1200" dirty="0" smtClean="0">
                <a:solidFill>
                  <a:schemeClr val="tx1"/>
                </a:solidFill>
                <a:latin typeface="Geneva" pitchFamily="-16" charset="0"/>
                <a:ea typeface="+mn-ea"/>
                <a:cs typeface="+mn-cs"/>
              </a:rPr>
              <a:t>Imagem usada com a permissão do Dr. Rui Bastos, Maputo, Moçambique</a:t>
            </a:r>
            <a:endParaRPr lang="es-ES" sz="1200" kern="1200" dirty="0" smtClean="0">
              <a:solidFill>
                <a:schemeClr val="tx1"/>
              </a:solidFill>
              <a:latin typeface="Geneva" pitchFamily="-16"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latin typeface="Geneva" pitchFamily="-16"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46</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noProof="0" dirty="0" smtClean="0"/>
              <a:t>Notas Adicionais:</a:t>
            </a:r>
          </a:p>
          <a:p>
            <a:r>
              <a:rPr lang="pt-PT" noProof="0" dirty="0" smtClean="0"/>
              <a:t>Para poder evitar a transmissão ulterior (posterior) da </a:t>
            </a:r>
            <a:r>
              <a:rPr lang="pt-PT" noProof="0" dirty="0" err="1" smtClean="0"/>
              <a:t>escabiose</a:t>
            </a:r>
            <a:r>
              <a:rPr lang="pt-PT" noProof="0" dirty="0" smtClean="0"/>
              <a:t>, as roupas e itens pessoais devem ser lavados e isolados (os ácaros e os seus ovos e larvas morrem em 10 dias). </a:t>
            </a:r>
          </a:p>
          <a:p>
            <a:pPr lvl="0"/>
            <a:r>
              <a:rPr lang="pt-PT" noProof="0" dirty="0" smtClean="0"/>
              <a:t>Lavagem com água quente e secar ao sol toda a roupa</a:t>
            </a:r>
          </a:p>
          <a:p>
            <a:pPr lvl="0"/>
            <a:r>
              <a:rPr lang="pt-PT" noProof="0" dirty="0" smtClean="0"/>
              <a:t>Colocar os itens pessoais em sacos plásticos durante 10 dias</a:t>
            </a:r>
          </a:p>
          <a:p>
            <a:r>
              <a:rPr lang="pt-PT" noProof="0" dirty="0" smtClean="0"/>
              <a:t>Apesar de se matar os ácaros de forma eficaz com a terapia tópica ou oral, são frequentemente necessários esteróides tópicos para controlar o prurido.</a:t>
            </a:r>
          </a:p>
          <a:p>
            <a:r>
              <a:rPr lang="pt-PT" noProof="0" dirty="0" smtClean="0"/>
              <a:t>Nomes</a:t>
            </a:r>
            <a:r>
              <a:rPr lang="pt-PT" baseline="0" noProof="0" dirty="0" smtClean="0"/>
              <a:t> comuns dos fármacos usados no tratamento da sarna: </a:t>
            </a:r>
            <a:r>
              <a:rPr lang="pt-PT" sz="1200" kern="1200" noProof="0" dirty="0" err="1" smtClean="0">
                <a:solidFill>
                  <a:schemeClr val="tx1"/>
                </a:solidFill>
                <a:latin typeface="Geneva" pitchFamily="-16" charset="0"/>
                <a:ea typeface="+mn-ea"/>
                <a:cs typeface="+mn-cs"/>
              </a:rPr>
              <a:t>HEXACLORETO</a:t>
            </a:r>
            <a:r>
              <a:rPr lang="pt-PT" sz="1200" kern="1200" noProof="0" dirty="0" smtClean="0">
                <a:solidFill>
                  <a:schemeClr val="tx1"/>
                </a:solidFill>
                <a:latin typeface="Geneva" pitchFamily="-16" charset="0"/>
                <a:ea typeface="+mn-ea"/>
                <a:cs typeface="+mn-cs"/>
              </a:rPr>
              <a:t> DE BENZENO</a:t>
            </a:r>
            <a:r>
              <a:rPr lang="pt-PT" sz="1200" kern="1200" baseline="0" noProof="0" dirty="0" smtClean="0">
                <a:solidFill>
                  <a:schemeClr val="tx1"/>
                </a:solidFill>
                <a:latin typeface="Geneva" pitchFamily="-16" charset="0"/>
                <a:ea typeface="+mn-ea"/>
                <a:cs typeface="+mn-cs"/>
              </a:rPr>
              <a:t> ou </a:t>
            </a:r>
            <a:r>
              <a:rPr lang="pt-PT" sz="1200" kern="1200" noProof="0" dirty="0" err="1" smtClean="0">
                <a:solidFill>
                  <a:schemeClr val="tx1"/>
                </a:solidFill>
                <a:latin typeface="Geneva" pitchFamily="-16" charset="0"/>
                <a:ea typeface="+mn-ea"/>
                <a:cs typeface="+mn-cs"/>
              </a:rPr>
              <a:t>BENZIL-BENZOATO</a:t>
            </a:r>
            <a:endParaRPr lang="pt-PT" sz="1200" kern="1200" noProof="0" dirty="0" smtClean="0">
              <a:solidFill>
                <a:schemeClr val="tx1"/>
              </a:solidFill>
              <a:latin typeface="Geneva" pitchFamily="-16" charset="0"/>
              <a:ea typeface="+mn-ea"/>
              <a:cs typeface="+mn-cs"/>
            </a:endParaRPr>
          </a:p>
          <a:p>
            <a:endParaRPr lang="pt-PT" noProof="0"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48</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b="1" dirty="0" smtClean="0"/>
              <a:t>Instrução para o Docente:</a:t>
            </a:r>
            <a:r>
              <a:rPr lang="pt-PT" sz="1200" kern="1200" noProof="0" dirty="0" smtClean="0">
                <a:solidFill>
                  <a:schemeClr val="tx1"/>
                </a:solidFill>
                <a:latin typeface="Geneva" pitchFamily="-16" charset="0"/>
                <a:ea typeface="+mn-ea"/>
                <a:cs typeface="+mn-cs"/>
              </a:rPr>
              <a:t> Informe aos formandos </a:t>
            </a:r>
            <a:r>
              <a:rPr lang="pt-PT" sz="1200" kern="1200" baseline="0" noProof="0" dirty="0" smtClean="0">
                <a:solidFill>
                  <a:schemeClr val="tx1"/>
                </a:solidFill>
                <a:latin typeface="Geneva" pitchFamily="-16" charset="0"/>
                <a:ea typeface="+mn-ea"/>
                <a:cs typeface="+mn-cs"/>
              </a:rPr>
              <a:t>que o tratamento desta doença pode ser consultado na Unidade 7.2 do MR</a:t>
            </a:r>
            <a:endParaRPr lang="pt-PT" sz="1200" kern="1200" noProof="0" dirty="0" smtClean="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noProof="0" dirty="0" smtClean="0"/>
              <a:t>Nota</a:t>
            </a:r>
            <a:r>
              <a:rPr lang="pt-PT" b="1" baseline="0" noProof="0" dirty="0" smtClean="0"/>
              <a:t> para o Docente</a:t>
            </a:r>
            <a:r>
              <a:rPr lang="pt-PT" baseline="0" noProof="0" dirty="0" smtClean="0"/>
              <a:t>: </a:t>
            </a:r>
          </a:p>
          <a:p>
            <a:r>
              <a:rPr lang="pt-PT" baseline="0" noProof="0" dirty="0" smtClean="0"/>
              <a:t>Há outras doenças que podem envolver a pele como TB, criptococose, linfoma...</a:t>
            </a:r>
            <a:endParaRPr lang="pt-PT" noProof="0"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50</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51</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Geneva" pitchFamily="-16" charset="0"/>
                <a:ea typeface="+mn-ea"/>
                <a:cs typeface="+mn-cs"/>
              </a:rPr>
              <a:t>Fonte</a:t>
            </a:r>
            <a:r>
              <a:rPr lang="en-US" sz="1200" kern="1200" dirty="0" smtClean="0">
                <a:solidFill>
                  <a:schemeClr val="tx1"/>
                </a:solidFill>
                <a:latin typeface="Geneva" pitchFamily="-16" charset="0"/>
                <a:ea typeface="+mn-ea"/>
                <a:cs typeface="+mn-cs"/>
              </a:rPr>
              <a:t>:  ©</a:t>
            </a:r>
            <a:r>
              <a:rPr lang="en-US" sz="1200" kern="1200" dirty="0" err="1" smtClean="0">
                <a:solidFill>
                  <a:schemeClr val="tx1"/>
                </a:solidFill>
                <a:latin typeface="Geneva" pitchFamily="-16" charset="0"/>
                <a:ea typeface="+mn-ea"/>
                <a:cs typeface="+mn-cs"/>
              </a:rPr>
              <a:t>Wellcome</a:t>
            </a:r>
            <a:r>
              <a:rPr lang="en-US" sz="1200" kern="1200" dirty="0" smtClean="0">
                <a:solidFill>
                  <a:schemeClr val="tx1"/>
                </a:solidFill>
                <a:latin typeface="Geneva" pitchFamily="-16" charset="0"/>
                <a:ea typeface="+mn-ea"/>
                <a:cs typeface="+mn-cs"/>
              </a:rPr>
              <a:t> Trust, 2003 </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52</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53</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54</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55</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56</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a:t>
            </a:r>
            <a:r>
              <a:rPr lang="pt-PT" sz="1200" i="1" kern="1200" dirty="0" err="1" smtClean="0">
                <a:solidFill>
                  <a:schemeClr val="tx1"/>
                </a:solidFill>
                <a:latin typeface="Geneva" pitchFamily="-16" charset="0"/>
                <a:ea typeface="+mn-ea"/>
                <a:cs typeface="+mn-cs"/>
              </a:rPr>
              <a:t>capitis</a:t>
            </a:r>
            <a:r>
              <a:rPr lang="pt-PT" sz="1200" kern="1200" dirty="0" smtClean="0">
                <a:solidFill>
                  <a:schemeClr val="tx1"/>
                </a:solidFill>
                <a:latin typeface="Geneva" pitchFamily="-16" charset="0"/>
                <a:ea typeface="+mn-ea"/>
                <a:cs typeface="+mn-cs"/>
              </a:rPr>
              <a:t>, a aparência clínica da infecção fúngica do escalpe varia dependendo do tipo de invasão capilar. A alopecia (queda de cabelo), normalmente está presente quando os cabelos se partem na superfície do escalpe.</a:t>
            </a:r>
            <a:endParaRPr lang="es-ES" sz="1200" kern="1200" dirty="0" smtClean="0">
              <a:solidFill>
                <a:schemeClr val="tx1"/>
              </a:solidFill>
              <a:latin typeface="Geneva" pitchFamily="-16" charset="0"/>
              <a:ea typeface="+mn-ea"/>
              <a:cs typeface="+mn-cs"/>
            </a:endParaRPr>
          </a:p>
          <a:p>
            <a:r>
              <a:rPr lang="en-US" dirty="0" err="1" smtClean="0"/>
              <a:t>Fonte</a:t>
            </a:r>
            <a:r>
              <a:rPr lang="en-US" dirty="0" smtClean="0"/>
              <a:t>: </a:t>
            </a:r>
            <a:r>
              <a:rPr lang="pt-PT" sz="1200" kern="1200" dirty="0" smtClean="0">
                <a:solidFill>
                  <a:schemeClr val="tx1"/>
                </a:solidFill>
                <a:latin typeface="Geneva" pitchFamily="-16" charset="0"/>
                <a:ea typeface="+mn-ea"/>
                <a:cs typeface="+mn-cs"/>
              </a:rPr>
              <a:t>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57</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lvl="0"/>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a:t>
            </a:r>
            <a:r>
              <a:rPr lang="pt-PT" sz="1200" i="1" kern="1200" dirty="0" err="1" smtClean="0">
                <a:solidFill>
                  <a:schemeClr val="tx1"/>
                </a:solidFill>
                <a:latin typeface="Geneva" pitchFamily="-16" charset="0"/>
                <a:ea typeface="+mn-ea"/>
                <a:cs typeface="+mn-cs"/>
              </a:rPr>
              <a:t>corporis</a:t>
            </a:r>
            <a:r>
              <a:rPr lang="pt-PT" sz="1200" kern="1200" dirty="0" smtClean="0">
                <a:solidFill>
                  <a:schemeClr val="tx1"/>
                </a:solidFill>
                <a:latin typeface="Geneva" pitchFamily="-16" charset="0"/>
                <a:ea typeface="+mn-ea"/>
                <a:cs typeface="+mn-cs"/>
              </a:rPr>
              <a:t>, a infecção está tipicamente na pele exposta do tronco e extremidades. Caracteriza-se por placas anulares escamosas com bordas levantadas, pústulas, e vesículas.</a:t>
            </a:r>
          </a:p>
          <a:p>
            <a:pPr lvl="0"/>
            <a:r>
              <a:rPr lang="pt-PT" sz="1200" kern="1200" dirty="0" smtClean="0">
                <a:solidFill>
                  <a:schemeClr val="tx1"/>
                </a:solidFill>
                <a:latin typeface="Geneva" pitchFamily="-16" charset="0"/>
                <a:ea typeface="+mn-ea"/>
                <a:cs typeface="+mn-cs"/>
              </a:rPr>
              <a:t>Fonte: 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es-ES" sz="1200" kern="1200" dirty="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58</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lvl="0"/>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pedis</a:t>
            </a:r>
            <a:r>
              <a:rPr lang="pt-PT" sz="1200" kern="1200" dirty="0" smtClean="0">
                <a:solidFill>
                  <a:schemeClr val="tx1"/>
                </a:solidFill>
                <a:latin typeface="Geneva" pitchFamily="-16" charset="0"/>
                <a:ea typeface="+mn-ea"/>
                <a:cs typeface="+mn-cs"/>
              </a:rPr>
              <a:t>, é uma infecção fúngica das redes dos dedos dos pés e da superfície da planta, ocorre frequentemente afectando somente um dos pés. Aparece escamação, fissuração e maceração da rede dos dedos dos pés; podem estar presentes escamação das solas e superfícies laterais; eritema; vesículas; pústulas; e bolhas.</a:t>
            </a:r>
            <a:r>
              <a:rPr lang="en-US" sz="1200" kern="1200" dirty="0" smtClean="0">
                <a:solidFill>
                  <a:schemeClr val="tx1"/>
                </a:solidFill>
                <a:latin typeface="Geneva" pitchFamily="-16" charset="0"/>
                <a:ea typeface="+mn-ea"/>
                <a:cs typeface="+mn-cs"/>
              </a:rPr>
              <a:t>･</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Fonte: 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es-ES" sz="1200" kern="1200" dirty="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59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6</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lvl="0"/>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a:t>
            </a:r>
            <a:r>
              <a:rPr lang="pt-PT" sz="1200" i="1" kern="1200" dirty="0" err="1" smtClean="0">
                <a:solidFill>
                  <a:schemeClr val="tx1"/>
                </a:solidFill>
                <a:latin typeface="Geneva" pitchFamily="-16" charset="0"/>
                <a:ea typeface="+mn-ea"/>
                <a:cs typeface="+mn-cs"/>
              </a:rPr>
              <a:t>manuum</a:t>
            </a:r>
            <a:r>
              <a:rPr lang="pt-PT" sz="1200" i="0" kern="1200" baseline="0" dirty="0" smtClean="0">
                <a:solidFill>
                  <a:schemeClr val="tx1"/>
                </a:solidFill>
                <a:latin typeface="Geneva" pitchFamily="-16" charset="0"/>
                <a:ea typeface="+mn-ea"/>
                <a:cs typeface="+mn-cs"/>
              </a:rPr>
              <a:t> - </a:t>
            </a:r>
            <a:r>
              <a:rPr lang="pt-PT" sz="1200" kern="1200" dirty="0" smtClean="0">
                <a:solidFill>
                  <a:schemeClr val="tx1"/>
                </a:solidFill>
                <a:latin typeface="Geneva" pitchFamily="-16" charset="0"/>
                <a:ea typeface="+mn-ea"/>
                <a:cs typeface="+mn-cs"/>
              </a:rPr>
              <a:t>é uma infecção fúngica das palmas e das redes dos dedos que normalmente ocorre em associação com a </a:t>
            </a:r>
            <a:r>
              <a:rPr lang="pt-PT" sz="1200" kern="1200" dirty="0" err="1" smtClean="0">
                <a:solidFill>
                  <a:schemeClr val="tx1"/>
                </a:solidFill>
                <a:latin typeface="Geneva" pitchFamily="-16" charset="0"/>
                <a:ea typeface="+mn-ea"/>
                <a:cs typeface="+mn-cs"/>
              </a:rPr>
              <a:t>tinea</a:t>
            </a:r>
            <a:r>
              <a:rPr lang="pt-PT" sz="1200" kern="1200" dirty="0" smtClean="0">
                <a:solidFill>
                  <a:schemeClr val="tx1"/>
                </a:solidFill>
                <a:latin typeface="Geneva" pitchFamily="-16" charset="0"/>
                <a:ea typeface="+mn-ea"/>
                <a:cs typeface="+mn-cs"/>
              </a:rPr>
              <a:t> pedis. Normalmente só está envolvida numa das mãos.</a:t>
            </a:r>
            <a:r>
              <a:rPr lang="en-US" sz="1200" kern="1200" dirty="0" smtClean="0">
                <a:solidFill>
                  <a:schemeClr val="tx1"/>
                </a:solidFill>
                <a:latin typeface="Geneva" pitchFamily="-16" charset="0"/>
                <a:ea typeface="+mn-ea"/>
                <a:cs typeface="+mn-cs"/>
              </a:rPr>
              <a:t>･</a:t>
            </a:r>
            <a:r>
              <a:rPr lang="pt-PT" sz="1200" kern="1200" dirty="0" smtClean="0">
                <a:solidFill>
                  <a:schemeClr val="tx1"/>
                </a:solidFill>
                <a:latin typeface="Geneva" pitchFamily="-16" charset="0"/>
                <a:ea typeface="+mn-ea"/>
                <a:cs typeface="+mn-cs"/>
              </a:rPr>
              <a:t> Podem estar presentes a escamação e eritema.</a:t>
            </a:r>
            <a:r>
              <a:rPr lang="en-US" sz="1200" kern="1200" dirty="0" smtClean="0">
                <a:solidFill>
                  <a:schemeClr val="tx1"/>
                </a:solidFill>
                <a:latin typeface="Geneva" pitchFamily="-16" charset="0"/>
                <a:ea typeface="+mn-ea"/>
                <a:cs typeface="+mn-cs"/>
              </a:rPr>
              <a:t>･</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Fonte: 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es-ES" sz="1200" kern="1200" dirty="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60</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lvl="0"/>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a:t>
            </a:r>
            <a:r>
              <a:rPr lang="pt-PT" sz="1200" i="1" kern="1200" dirty="0" err="1" smtClean="0">
                <a:solidFill>
                  <a:schemeClr val="tx1"/>
                </a:solidFill>
                <a:latin typeface="Geneva" pitchFamily="-16" charset="0"/>
                <a:ea typeface="+mn-ea"/>
                <a:cs typeface="+mn-cs"/>
              </a:rPr>
              <a:t>cruris</a:t>
            </a:r>
            <a:r>
              <a:rPr lang="pt-PT" sz="1200" i="0" kern="1200" baseline="0" dirty="0" smtClean="0">
                <a:solidFill>
                  <a:schemeClr val="tx1"/>
                </a:solidFill>
                <a:latin typeface="Geneva" pitchFamily="-16" charset="0"/>
                <a:ea typeface="+mn-ea"/>
                <a:cs typeface="+mn-cs"/>
              </a:rPr>
              <a:t> - </a:t>
            </a:r>
            <a:r>
              <a:rPr lang="pt-PT" sz="1200" kern="1200" dirty="0" smtClean="0">
                <a:solidFill>
                  <a:schemeClr val="tx1"/>
                </a:solidFill>
                <a:latin typeface="Geneva" pitchFamily="-16" charset="0"/>
                <a:ea typeface="+mn-ea"/>
                <a:cs typeface="+mn-cs"/>
              </a:rPr>
              <a:t>é uma infecção </a:t>
            </a:r>
            <a:r>
              <a:rPr lang="pt-PT" sz="1200" kern="1200" dirty="0" err="1" smtClean="0">
                <a:solidFill>
                  <a:schemeClr val="tx1"/>
                </a:solidFill>
                <a:latin typeface="Geneva" pitchFamily="-16" charset="0"/>
                <a:ea typeface="+mn-ea"/>
                <a:cs typeface="+mn-cs"/>
              </a:rPr>
              <a:t>dermatófita</a:t>
            </a:r>
            <a:r>
              <a:rPr lang="pt-PT" sz="1200" kern="1200" dirty="0" smtClean="0">
                <a:solidFill>
                  <a:schemeClr val="tx1"/>
                </a:solidFill>
                <a:latin typeface="Geneva" pitchFamily="-16" charset="0"/>
                <a:ea typeface="+mn-ea"/>
                <a:cs typeface="+mn-cs"/>
              </a:rPr>
              <a:t> da região púbica e da virilha, caracteriza-se por lesões eritematosas.</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Fonte: 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es-ES" sz="1200" kern="1200" dirty="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61</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lvl="0"/>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a:t>
            </a:r>
            <a:r>
              <a:rPr lang="pt-PT" sz="1200" i="1" kern="1200" dirty="0" err="1" smtClean="0">
                <a:solidFill>
                  <a:schemeClr val="tx1"/>
                </a:solidFill>
                <a:latin typeface="Geneva" pitchFamily="-16" charset="0"/>
                <a:ea typeface="+mn-ea"/>
                <a:cs typeface="+mn-cs"/>
              </a:rPr>
              <a:t>barbae</a:t>
            </a:r>
            <a:r>
              <a:rPr lang="pt-PT" sz="1200" i="0" kern="1200" baseline="0" dirty="0" smtClean="0">
                <a:solidFill>
                  <a:schemeClr val="tx1"/>
                </a:solidFill>
                <a:latin typeface="Geneva" pitchFamily="-16" charset="0"/>
                <a:ea typeface="+mn-ea"/>
                <a:cs typeface="+mn-cs"/>
              </a:rPr>
              <a:t> -</a:t>
            </a:r>
            <a:r>
              <a:rPr lang="pt-PT" sz="1200" kern="1200" dirty="0" smtClean="0">
                <a:solidFill>
                  <a:schemeClr val="tx1"/>
                </a:solidFill>
                <a:latin typeface="Geneva" pitchFamily="-16" charset="0"/>
                <a:ea typeface="+mn-ea"/>
                <a:cs typeface="+mn-cs"/>
              </a:rPr>
              <a:t> são afectadas as áreas da barba e pescoço, estão presentes o eritema, escamação e pústulas.</a:t>
            </a:r>
            <a:r>
              <a:rPr lang="en-US" sz="1200" kern="1200" dirty="0" smtClean="0">
                <a:solidFill>
                  <a:schemeClr val="tx1"/>
                </a:solidFill>
                <a:latin typeface="Geneva" pitchFamily="-16" charset="0"/>
                <a:ea typeface="+mn-ea"/>
                <a:cs typeface="+mn-cs"/>
              </a:rPr>
              <a:t>･</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Fonte: 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es-ES" sz="1200" kern="1200" dirty="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62</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Notas</a:t>
            </a:r>
            <a:r>
              <a:rPr lang="en-US" b="1" dirty="0" smtClean="0"/>
              <a:t> </a:t>
            </a:r>
            <a:r>
              <a:rPr lang="en-US" b="1" dirty="0" err="1" smtClean="0"/>
              <a:t>Adicionais</a:t>
            </a:r>
            <a:r>
              <a:rPr lang="en-US" b="1" dirty="0" smtClean="0"/>
              <a:t>:</a:t>
            </a:r>
          </a:p>
          <a:p>
            <a:pPr lvl="0"/>
            <a:r>
              <a:rPr lang="pt-PT" sz="1200" i="1" kern="1200" dirty="0" err="1" smtClean="0">
                <a:solidFill>
                  <a:schemeClr val="tx1"/>
                </a:solidFill>
                <a:latin typeface="Geneva" pitchFamily="-16" charset="0"/>
                <a:ea typeface="+mn-ea"/>
                <a:cs typeface="+mn-cs"/>
              </a:rPr>
              <a:t>Tinea</a:t>
            </a:r>
            <a:r>
              <a:rPr lang="pt-PT" sz="1200" i="1" kern="1200" dirty="0" smtClean="0">
                <a:solidFill>
                  <a:schemeClr val="tx1"/>
                </a:solidFill>
                <a:latin typeface="Geneva" pitchFamily="-16" charset="0"/>
                <a:ea typeface="+mn-ea"/>
                <a:cs typeface="+mn-cs"/>
              </a:rPr>
              <a:t> </a:t>
            </a:r>
            <a:r>
              <a:rPr lang="pt-PT" sz="1200" i="1" kern="1200" dirty="0" err="1" smtClean="0">
                <a:solidFill>
                  <a:schemeClr val="tx1"/>
                </a:solidFill>
                <a:latin typeface="Geneva" pitchFamily="-16" charset="0"/>
                <a:ea typeface="+mn-ea"/>
                <a:cs typeface="+mn-cs"/>
              </a:rPr>
              <a:t>unguiu</a:t>
            </a:r>
            <a:r>
              <a:rPr lang="pt-PT" sz="1200" i="1" kern="1200" baseline="0" dirty="0" smtClean="0">
                <a:solidFill>
                  <a:schemeClr val="tx1"/>
                </a:solidFill>
                <a:latin typeface="Geneva" pitchFamily="-16" charset="0"/>
                <a:ea typeface="+mn-ea"/>
                <a:cs typeface="+mn-cs"/>
              </a:rPr>
              <a:t> - </a:t>
            </a:r>
            <a:r>
              <a:rPr lang="pt-PT" sz="1200" kern="1200" dirty="0" smtClean="0">
                <a:solidFill>
                  <a:schemeClr val="tx1"/>
                </a:solidFill>
                <a:latin typeface="Geneva" pitchFamily="-16" charset="0"/>
                <a:ea typeface="+mn-ea"/>
                <a:cs typeface="+mn-cs"/>
              </a:rPr>
              <a:t>também chamada de </a:t>
            </a:r>
            <a:r>
              <a:rPr lang="pt-PT" sz="1200" kern="1200" dirty="0" err="1" smtClean="0">
                <a:solidFill>
                  <a:schemeClr val="tx1"/>
                </a:solidFill>
                <a:latin typeface="Geneva" pitchFamily="-16" charset="0"/>
                <a:ea typeface="+mn-ea"/>
                <a:cs typeface="+mn-cs"/>
              </a:rPr>
              <a:t>onicomicose</a:t>
            </a:r>
            <a:r>
              <a:rPr lang="pt-PT" sz="1200" kern="1200" dirty="0" smtClean="0">
                <a:solidFill>
                  <a:schemeClr val="tx1"/>
                </a:solidFill>
                <a:latin typeface="Geneva" pitchFamily="-16" charset="0"/>
                <a:ea typeface="+mn-ea"/>
                <a:cs typeface="+mn-cs"/>
              </a:rPr>
              <a:t>, esta é uma infecção da unha. É caracterizada por </a:t>
            </a:r>
            <a:r>
              <a:rPr lang="pt-PT" sz="1200" kern="1200" dirty="0" err="1" smtClean="0">
                <a:solidFill>
                  <a:schemeClr val="tx1"/>
                </a:solidFill>
                <a:latin typeface="Geneva" pitchFamily="-16" charset="0"/>
                <a:ea typeface="+mn-ea"/>
                <a:cs typeface="+mn-cs"/>
              </a:rPr>
              <a:t>onicólise</a:t>
            </a:r>
            <a:r>
              <a:rPr lang="pt-PT" sz="1200" kern="1200" dirty="0" smtClean="0">
                <a:solidFill>
                  <a:schemeClr val="tx1"/>
                </a:solidFill>
                <a:latin typeface="Geneva" pitchFamily="-16" charset="0"/>
                <a:ea typeface="+mn-ea"/>
                <a:cs typeface="+mn-cs"/>
              </a:rPr>
              <a:t> (separação da placa da unha da sua cama) e por unhas mais espessas, descoradas (brancas, amarelas, castanhas, pretas), partidas e </a:t>
            </a:r>
            <a:r>
              <a:rPr lang="pt-PT" sz="1200" kern="1200" dirty="0" err="1" smtClean="0">
                <a:solidFill>
                  <a:schemeClr val="tx1"/>
                </a:solidFill>
                <a:latin typeface="Geneva" pitchFamily="-16" charset="0"/>
                <a:ea typeface="+mn-ea"/>
                <a:cs typeface="+mn-cs"/>
              </a:rPr>
              <a:t>distróficas</a:t>
            </a:r>
            <a:r>
              <a:rPr lang="pt-PT" sz="1200" kern="1200" dirty="0" smtClean="0">
                <a:solidFill>
                  <a:schemeClr val="tx1"/>
                </a:solidFill>
                <a:latin typeface="Geneva" pitchFamily="-16" charset="0"/>
                <a:ea typeface="+mn-ea"/>
                <a:cs typeface="+mn-cs"/>
              </a:rPr>
              <a:t>. A unha branca dermatofítica é muito característica da infecção pelo HIV.</a:t>
            </a:r>
            <a:endParaRPr lang="es-ES" sz="1200" kern="1200" dirty="0" smtClean="0">
              <a:solidFill>
                <a:schemeClr val="tx1"/>
              </a:solidFill>
              <a:latin typeface="Geneva" pitchFamily="-16" charset="0"/>
              <a:ea typeface="+mn-ea"/>
              <a:cs typeface="+mn-cs"/>
            </a:endParaRPr>
          </a:p>
          <a:p>
            <a:pPr lvl="0"/>
            <a:r>
              <a:rPr lang="pt-PT" sz="1200" kern="1200" dirty="0" smtClean="0">
                <a:solidFill>
                  <a:schemeClr val="tx1"/>
                </a:solidFill>
                <a:latin typeface="Geneva" pitchFamily="-16" charset="0"/>
                <a:ea typeface="+mn-ea"/>
                <a:cs typeface="+mn-cs"/>
              </a:rPr>
              <a:t>Fonte: © 2001-2009, </a:t>
            </a:r>
            <a:r>
              <a:rPr lang="pt-PT" sz="1200" u="sng" kern="1200" dirty="0" err="1" smtClean="0">
                <a:solidFill>
                  <a:schemeClr val="tx1"/>
                </a:solidFill>
                <a:latin typeface="Geneva" pitchFamily="-16" charset="0"/>
                <a:ea typeface="+mn-ea"/>
                <a:cs typeface="+mn-cs"/>
                <a:hlinkClick r:id="rId3"/>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4"/>
              </a:rPr>
              <a:t>http://www.dermatlas.org/derm/IndexDisplay.cfm?ImageID=-</a:t>
            </a:r>
            <a:r>
              <a:rPr lang="pt-PT" sz="1200" u="sng" kern="1200" dirty="0" smtClean="0">
                <a:solidFill>
                  <a:schemeClr val="tx1"/>
                </a:solidFill>
                <a:latin typeface="Geneva" pitchFamily="-16" charset="0"/>
                <a:ea typeface="+mn-ea"/>
                <a:cs typeface="+mn-cs"/>
              </a:rPr>
              <a:t>1797656110</a:t>
            </a:r>
            <a:endParaRPr lang="es-ES" sz="1200" kern="1200" dirty="0">
              <a:solidFill>
                <a:schemeClr val="tx1"/>
              </a:solidFill>
              <a:latin typeface="Geneva" pitchFamily="-16" charset="0"/>
              <a:ea typeface="+mn-ea"/>
              <a:cs typeface="+mn-cs"/>
            </a:endParaRP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63</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dirty="0" smtClean="0"/>
              <a:t>Instruções</a:t>
            </a:r>
            <a:r>
              <a:rPr lang="pt-PT" b="1" baseline="0" dirty="0" smtClean="0"/>
              <a:t> para o Docente:</a:t>
            </a:r>
          </a:p>
          <a:p>
            <a:pPr>
              <a:buFont typeface="Arial" pitchFamily="34" charset="0"/>
              <a:buChar char="•"/>
            </a:pPr>
            <a:r>
              <a:rPr lang="pt-PT" b="0" baseline="0" dirty="0" smtClean="0"/>
              <a:t>Apresente aos formandos os seguintes slides com imagens dando tempo em cada um deles</a:t>
            </a:r>
          </a:p>
          <a:p>
            <a:pPr>
              <a:buFont typeface="Arial" pitchFamily="34" charset="0"/>
              <a:buChar char="•"/>
            </a:pPr>
            <a:r>
              <a:rPr lang="pt-BR" sz="1200" i="0" kern="1200" dirty="0" smtClean="0">
                <a:solidFill>
                  <a:schemeClr val="tx1"/>
                </a:solidFill>
                <a:latin typeface="Arial" charset="0"/>
                <a:ea typeface="ＭＳ Ｐゴシック" pitchFamily="80" charset="-128"/>
                <a:cs typeface="+mn-cs"/>
              </a:rPr>
              <a:t>Peça aos formandos para analisarem e descreverem</a:t>
            </a:r>
            <a:r>
              <a:rPr lang="pt-BR" sz="1200" i="0" kern="1200" baseline="0" dirty="0" smtClean="0">
                <a:solidFill>
                  <a:schemeClr val="tx1"/>
                </a:solidFill>
                <a:latin typeface="Arial" charset="0"/>
                <a:ea typeface="ＭＳ Ｐゴシック" pitchFamily="80" charset="-128"/>
                <a:cs typeface="+mn-cs"/>
              </a:rPr>
              <a:t> o que pode ser cada uma das lesões que se apresentam e que façam um diagnóstico</a:t>
            </a:r>
            <a:endParaRPr lang="en-US" sz="1200" i="0" kern="1200" baseline="0" dirty="0" smtClean="0">
              <a:solidFill>
                <a:schemeClr val="tx1"/>
              </a:solidFill>
              <a:latin typeface="Arial" charset="0"/>
              <a:ea typeface="ＭＳ Ｐゴシック" pitchFamily="80" charset="-128"/>
              <a:cs typeface="+mn-cs"/>
            </a:endParaRPr>
          </a:p>
          <a:p>
            <a:pPr>
              <a:buFont typeface="Arial" pitchFamily="34" charset="0"/>
              <a:buChar char="•"/>
            </a:pPr>
            <a:r>
              <a:rPr lang="pt-PT" sz="1200" i="0" kern="1200" dirty="0" smtClean="0">
                <a:solidFill>
                  <a:schemeClr val="tx1"/>
                </a:solidFill>
                <a:latin typeface="Arial" charset="0"/>
                <a:ea typeface="ＭＳ Ｐゴシック" pitchFamily="80" charset="-128"/>
                <a:cs typeface="+mn-cs"/>
              </a:rPr>
              <a:t>Promova um debate com todos os formandos para analisar as respostas</a:t>
            </a:r>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64</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noProof="0" dirty="0" smtClean="0"/>
              <a:t>Resposta:</a:t>
            </a:r>
            <a:r>
              <a:rPr lang="pt-PT" noProof="0" dirty="0" smtClean="0"/>
              <a:t> </a:t>
            </a:r>
          </a:p>
          <a:p>
            <a:pPr>
              <a:buFont typeface="Arial" pitchFamily="34" charset="0"/>
              <a:buChar char="•"/>
            </a:pPr>
            <a:r>
              <a:rPr lang="pt-PT" noProof="0" dirty="0" smtClean="0"/>
              <a:t>Candidíase</a:t>
            </a:r>
          </a:p>
          <a:p>
            <a:endParaRPr lang="pt-PT" noProof="0" dirty="0" smtClean="0"/>
          </a:p>
          <a:p>
            <a:r>
              <a:rPr lang="en-US" dirty="0" err="1" smtClean="0"/>
              <a:t>Fonte</a:t>
            </a:r>
            <a:r>
              <a:rPr lang="en-US" dirty="0" smtClean="0"/>
              <a:t>: </a:t>
            </a:r>
            <a:r>
              <a:rPr lang="pt-PT" sz="1200" kern="1200" dirty="0" smtClean="0">
                <a:solidFill>
                  <a:schemeClr val="tx1"/>
                </a:solidFill>
                <a:latin typeface="Geneva" pitchFamily="-16" charset="0"/>
                <a:ea typeface="+mn-ea"/>
                <a:cs typeface="+mn-cs"/>
              </a:rPr>
              <a:t>Imagens © </a:t>
            </a:r>
            <a:r>
              <a:rPr lang="pt-PT" sz="1200" kern="1200" dirty="0" err="1" smtClean="0">
                <a:solidFill>
                  <a:schemeClr val="tx1"/>
                </a:solidFill>
                <a:latin typeface="Geneva" pitchFamily="-16" charset="0"/>
                <a:ea typeface="+mn-ea"/>
                <a:cs typeface="+mn-cs"/>
              </a:rPr>
              <a:t>DermAtlas</a:t>
            </a:r>
            <a:r>
              <a:rPr lang="pt-PT" sz="1200" kern="1200" dirty="0" smtClean="0">
                <a:solidFill>
                  <a:schemeClr val="tx1"/>
                </a:solidFill>
                <a:latin typeface="Geneva" pitchFamily="-16" charset="0"/>
                <a:ea typeface="+mn-ea"/>
                <a:cs typeface="+mn-cs"/>
              </a:rPr>
              <a:t>; </a:t>
            </a:r>
            <a:r>
              <a:rPr lang="pt-PT" sz="1200" u="sng" kern="1200" dirty="0" smtClean="0">
                <a:solidFill>
                  <a:schemeClr val="tx1"/>
                </a:solidFill>
                <a:latin typeface="Geneva" pitchFamily="-16" charset="0"/>
                <a:ea typeface="+mn-ea"/>
                <a:cs typeface="+mn-cs"/>
                <a:hlinkClick r:id="rId3"/>
              </a:rPr>
              <a:t>http://www.DermAtlas.org</a:t>
            </a:r>
            <a:endParaRPr lang="pt-PT" noProof="0"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65</a:t>
            </a:fld>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noProof="0" dirty="0" smtClean="0"/>
              <a:t>Fonte: © 2001-2008, </a:t>
            </a:r>
            <a:r>
              <a:rPr lang="pt-PT" noProof="0" dirty="0" err="1" smtClean="0">
                <a:hlinkClick r:id="rId3"/>
              </a:rPr>
              <a:t>DermAtlas</a:t>
            </a:r>
            <a:endParaRPr lang="pt-PT" noProof="0" dirty="0" smtClean="0"/>
          </a:p>
          <a:p>
            <a:endParaRPr lang="pt-PT" noProof="0" dirty="0" smtClean="0"/>
          </a:p>
          <a:p>
            <a:r>
              <a:rPr lang="pt-PT" b="1" noProof="0" dirty="0" smtClean="0"/>
              <a:t>Resposta: </a:t>
            </a:r>
          </a:p>
          <a:p>
            <a:pPr>
              <a:buFont typeface="Arial" pitchFamily="34" charset="0"/>
              <a:buChar char="•"/>
            </a:pPr>
            <a:r>
              <a:rPr lang="pt-PT" noProof="0" dirty="0" smtClean="0"/>
              <a:t>Dermatite atópica. </a:t>
            </a:r>
            <a:r>
              <a:rPr lang="pt-PT" noProof="0" dirty="0" err="1" smtClean="0"/>
              <a:t>Ezcema</a:t>
            </a:r>
            <a:endParaRPr lang="pt-PT" noProof="0"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66</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noProof="0" dirty="0" smtClean="0"/>
              <a:t>Fonte: AIDS-HOSPICE.com</a:t>
            </a:r>
          </a:p>
          <a:p>
            <a:endParaRPr lang="pt-PT" noProof="0" dirty="0" smtClean="0"/>
          </a:p>
          <a:p>
            <a:r>
              <a:rPr lang="pt-PT" b="1" noProof="0" dirty="0" smtClean="0"/>
              <a:t>Resposta:</a:t>
            </a:r>
            <a:r>
              <a:rPr lang="pt-PT" b="1" baseline="0" noProof="0" dirty="0" smtClean="0"/>
              <a:t> </a:t>
            </a:r>
          </a:p>
          <a:p>
            <a:pPr>
              <a:buFont typeface="Arial" pitchFamily="34" charset="0"/>
              <a:buChar char="•"/>
            </a:pPr>
            <a:r>
              <a:rPr lang="pt-PT" baseline="0" noProof="0" dirty="0" smtClean="0"/>
              <a:t>Criptococose: Infecção disseminada com lesões características da pele</a:t>
            </a:r>
            <a:endParaRPr lang="pt-PT" noProof="0"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67</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noProof="0" dirty="0" smtClean="0"/>
              <a:t>Fonte: </a:t>
            </a:r>
            <a:r>
              <a:rPr lang="pt-PT" noProof="0" dirty="0" err="1" smtClean="0"/>
              <a:t>AIDS-HOSPICE.com</a:t>
            </a:r>
            <a:endParaRPr lang="pt-PT" noProof="0" dirty="0" smtClean="0"/>
          </a:p>
          <a:p>
            <a:endParaRPr lang="es-ES" dirty="0" smtClean="0"/>
          </a:p>
          <a:p>
            <a:r>
              <a:rPr lang="es-ES" b="1" dirty="0" err="1" smtClean="0"/>
              <a:t>Resposta</a:t>
            </a:r>
            <a:r>
              <a:rPr lang="es-ES" b="1" dirty="0" smtClean="0"/>
              <a:t>: </a:t>
            </a:r>
          </a:p>
          <a:p>
            <a:pPr>
              <a:buFont typeface="Arial" pitchFamily="34" charset="0"/>
              <a:buChar char="•"/>
            </a:pPr>
            <a:r>
              <a:rPr lang="es-ES" dirty="0" err="1" smtClean="0"/>
              <a:t>Herpex</a:t>
            </a:r>
            <a:r>
              <a:rPr lang="es-ES" dirty="0" smtClean="0"/>
              <a:t> Simplex</a:t>
            </a:r>
            <a:r>
              <a:rPr lang="es-ES" baseline="0" dirty="0" smtClean="0"/>
              <a:t> </a:t>
            </a:r>
            <a:r>
              <a:rPr lang="es-ES" baseline="0" dirty="0" err="1" smtClean="0"/>
              <a:t>na</a:t>
            </a:r>
            <a:r>
              <a:rPr lang="es-ES" baseline="0" dirty="0" smtClean="0"/>
              <a:t> boca</a:t>
            </a:r>
            <a:endParaRPr lang="es-ES"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68</a:t>
            </a:fld>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noProof="0" dirty="0" smtClean="0"/>
              <a:t>Fonte: </a:t>
            </a:r>
            <a:r>
              <a:rPr lang="pt-PT" noProof="0" dirty="0" err="1" smtClean="0"/>
              <a:t>AIDS-HOSPICE.com</a:t>
            </a:r>
            <a:endParaRPr lang="pt-PT" noProof="0" dirty="0" smtClean="0"/>
          </a:p>
          <a:p>
            <a:endParaRPr lang="es-ES" dirty="0" smtClean="0"/>
          </a:p>
          <a:p>
            <a:r>
              <a:rPr lang="es-ES" b="1" dirty="0" err="1" smtClean="0"/>
              <a:t>Resposta</a:t>
            </a:r>
            <a:r>
              <a:rPr lang="es-ES" b="1" dirty="0" smtClean="0"/>
              <a:t>:</a:t>
            </a:r>
            <a:r>
              <a:rPr lang="es-ES" b="1" baseline="0" dirty="0" smtClean="0"/>
              <a:t> </a:t>
            </a:r>
          </a:p>
          <a:p>
            <a:pPr>
              <a:buFont typeface="Arial" pitchFamily="34" charset="0"/>
              <a:buChar char="•"/>
            </a:pPr>
            <a:r>
              <a:rPr lang="es-ES" baseline="0" dirty="0" err="1" smtClean="0"/>
              <a:t>Molluscum</a:t>
            </a:r>
            <a:r>
              <a:rPr lang="es-ES" baseline="0" dirty="0" smtClean="0"/>
              <a:t> Contagioso</a:t>
            </a:r>
            <a:endParaRPr lang="es-ES" dirty="0" smtClean="0"/>
          </a:p>
        </p:txBody>
      </p:sp>
      <p:sp>
        <p:nvSpPr>
          <p:cNvPr id="4" name="Slide Number Placeholder 3"/>
          <p:cNvSpPr>
            <a:spLocks noGrp="1"/>
          </p:cNvSpPr>
          <p:nvPr>
            <p:ph type="sldNum" sz="quarter" idx="10"/>
          </p:nvPr>
        </p:nvSpPr>
        <p:spPr/>
        <p:txBody>
          <a:bodyPr/>
          <a:lstStyle/>
          <a:p>
            <a:fld id="{D01C5A10-6D15-4468-B2BB-EE5A973BBD30}" type="slidenum">
              <a:rPr lang="es-ES" smtClean="0"/>
              <a:pPr/>
              <a:t>69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7</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noProof="0" dirty="0" smtClean="0"/>
              <a:t>Fonte: </a:t>
            </a:r>
            <a:r>
              <a:rPr lang="pt-PT" noProof="0" dirty="0" err="1" smtClean="0"/>
              <a:t>AIDS-HOSPICE.com</a:t>
            </a:r>
            <a:endParaRPr lang="pt-PT" noProof="0" dirty="0" smtClean="0"/>
          </a:p>
          <a:p>
            <a:endParaRPr lang="es-ES" dirty="0" smtClean="0"/>
          </a:p>
          <a:p>
            <a:r>
              <a:rPr lang="es-ES" b="1" dirty="0" err="1" smtClean="0"/>
              <a:t>Resposta</a:t>
            </a:r>
            <a:r>
              <a:rPr lang="es-ES" b="1" dirty="0" smtClean="0"/>
              <a:t>:</a:t>
            </a:r>
            <a:r>
              <a:rPr lang="es-ES" b="1" baseline="0" dirty="0" smtClean="0"/>
              <a:t> </a:t>
            </a:r>
          </a:p>
          <a:p>
            <a:pPr>
              <a:buFont typeface="Arial" pitchFamily="34" charset="0"/>
              <a:buChar char="•"/>
            </a:pPr>
            <a:r>
              <a:rPr lang="es-ES" dirty="0" smtClean="0"/>
              <a:t>Inicio da Síndrome de Stevens-Johnson/eritema multiforme</a:t>
            </a:r>
            <a:endParaRPr lang="es-ES"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70</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noProof="0" dirty="0" smtClean="0"/>
              <a:t>Fonte: </a:t>
            </a:r>
            <a:r>
              <a:rPr lang="pt-PT" noProof="0" dirty="0" err="1" smtClean="0"/>
              <a:t>AIDS-HOSPICE.com</a:t>
            </a:r>
            <a:endParaRPr lang="pt-PT" noProof="0" dirty="0" smtClean="0"/>
          </a:p>
          <a:p>
            <a:endParaRPr lang="es-ES" dirty="0" smtClean="0"/>
          </a:p>
          <a:p>
            <a:r>
              <a:rPr lang="es-ES" b="1" dirty="0" err="1" smtClean="0"/>
              <a:t>Resposta</a:t>
            </a:r>
            <a:r>
              <a:rPr lang="es-ES" b="1" dirty="0" smtClean="0"/>
              <a:t>: </a:t>
            </a:r>
          </a:p>
          <a:p>
            <a:pPr>
              <a:buFont typeface="Arial" pitchFamily="34" charset="0"/>
              <a:buChar char="•"/>
            </a:pPr>
            <a:r>
              <a:rPr lang="es-ES" dirty="0" err="1" smtClean="0"/>
              <a:t>Tínea</a:t>
            </a:r>
            <a:r>
              <a:rPr lang="es-ES" dirty="0" smtClean="0"/>
              <a:t> </a:t>
            </a:r>
            <a:r>
              <a:rPr lang="es-ES" dirty="0" err="1" smtClean="0"/>
              <a:t>Corporis</a:t>
            </a:r>
            <a:endParaRPr lang="es-ES"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71</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noProof="0" dirty="0" smtClean="0"/>
              <a:t>Fonte: </a:t>
            </a:r>
            <a:r>
              <a:rPr lang="pt-PT" noProof="0" dirty="0" err="1" smtClean="0"/>
              <a:t>AIDS-HOSPICE.com</a:t>
            </a:r>
            <a:endParaRPr lang="pt-PT" noProof="0" dirty="0" smtClean="0"/>
          </a:p>
          <a:p>
            <a:endParaRPr lang="es-ES" dirty="0" smtClean="0"/>
          </a:p>
          <a:p>
            <a:r>
              <a:rPr lang="es-ES" b="1" dirty="0" err="1" smtClean="0"/>
              <a:t>Resposta</a:t>
            </a:r>
            <a:r>
              <a:rPr lang="es-ES" b="1" dirty="0" smtClean="0"/>
              <a:t>:</a:t>
            </a:r>
            <a:r>
              <a:rPr lang="es-ES" b="1" baseline="0" dirty="0" smtClean="0"/>
              <a:t> </a:t>
            </a:r>
          </a:p>
          <a:p>
            <a:pPr>
              <a:buFont typeface="Arial" pitchFamily="34" charset="0"/>
              <a:buChar char="•"/>
            </a:pPr>
            <a:r>
              <a:rPr lang="es-ES" baseline="0" dirty="0" smtClean="0"/>
              <a:t>Herpes Zóster</a:t>
            </a:r>
            <a:endParaRPr lang="es-ES"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72</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err="1" smtClean="0"/>
              <a:t>Fonte</a:t>
            </a:r>
            <a:r>
              <a:rPr lang="es-ES" dirty="0" smtClean="0"/>
              <a:t>: © 2001-2008, </a:t>
            </a:r>
            <a:r>
              <a:rPr lang="es-ES" dirty="0" err="1" smtClean="0">
                <a:hlinkClick r:id="rId3"/>
              </a:rPr>
              <a:t>DermAtlas</a:t>
            </a:r>
            <a:endParaRPr lang="es-ES" dirty="0" smtClean="0"/>
          </a:p>
          <a:p>
            <a:endParaRPr lang="es-ES" dirty="0" smtClean="0"/>
          </a:p>
          <a:p>
            <a:r>
              <a:rPr lang="es-ES" b="1" dirty="0" err="1" smtClean="0"/>
              <a:t>Resposta</a:t>
            </a:r>
            <a:r>
              <a:rPr lang="es-ES" b="1" dirty="0" smtClean="0"/>
              <a:t>:</a:t>
            </a:r>
            <a:r>
              <a:rPr lang="es-ES" b="1" baseline="0" dirty="0" smtClean="0"/>
              <a:t> </a:t>
            </a:r>
          </a:p>
          <a:p>
            <a:pPr>
              <a:buFont typeface="Arial" pitchFamily="34" charset="0"/>
              <a:buChar char="•"/>
            </a:pPr>
            <a:r>
              <a:rPr lang="es-ES" baseline="0" dirty="0" err="1" smtClean="0"/>
              <a:t>Onicomicosis</a:t>
            </a:r>
            <a:endParaRPr lang="es-ES" dirty="0"/>
          </a:p>
        </p:txBody>
      </p:sp>
      <p:sp>
        <p:nvSpPr>
          <p:cNvPr id="4" name="Slide Number Placeholder 3"/>
          <p:cNvSpPr>
            <a:spLocks noGrp="1"/>
          </p:cNvSpPr>
          <p:nvPr>
            <p:ph type="sldNum" sz="quarter" idx="10"/>
          </p:nvPr>
        </p:nvSpPr>
        <p:spPr/>
        <p:txBody>
          <a:bodyPr/>
          <a:lstStyle/>
          <a:p>
            <a:fld id="{D01C5A10-6D15-4468-B2BB-EE5A973BBD30}" type="slidenum">
              <a:rPr lang="es-ES" smtClean="0"/>
              <a:pPr/>
              <a:t>73</a:t>
            </a:fld>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i="0" dirty="0" smtClean="0"/>
              <a:t>Instru</a:t>
            </a:r>
            <a:r>
              <a:rPr lang="pt-BR" b="1" i="0" dirty="0" smtClean="0"/>
              <a:t>ções</a:t>
            </a:r>
            <a:r>
              <a:rPr lang="pt-PT" b="1" i="0" dirty="0" smtClean="0"/>
              <a:t> para o Docente:</a:t>
            </a:r>
          </a:p>
          <a:p>
            <a:pPr>
              <a:buFont typeface="Arial" pitchFamily="34" charset="0"/>
              <a:buChar char="•"/>
            </a:pPr>
            <a:r>
              <a:rPr lang="pt-PT" b="0" i="0" dirty="0" smtClean="0"/>
              <a:t>Peça</a:t>
            </a:r>
            <a:r>
              <a:rPr lang="pt-PT" b="0" i="0" baseline="0" dirty="0" smtClean="0"/>
              <a:t> aos formandos para consultarem a Folha de Exercício da Unidade 7.2 “</a:t>
            </a:r>
            <a:r>
              <a:rPr lang="pt-PT" sz="1200" dirty="0" smtClean="0"/>
              <a:t>Caso Clínico para Lesões de Pele e Mucosas” </a:t>
            </a:r>
            <a:r>
              <a:rPr lang="pt-PT" b="0" i="0" baseline="0" dirty="0" smtClean="0"/>
              <a:t>do Caderno de </a:t>
            </a:r>
            <a:r>
              <a:rPr lang="pt-PT" sz="1200" kern="1200" dirty="0" smtClean="0">
                <a:solidFill>
                  <a:schemeClr val="tx1"/>
                </a:solidFill>
                <a:latin typeface="Geneva" pitchFamily="-16" charset="0"/>
                <a:ea typeface="+mn-ea"/>
                <a:cs typeface="+mn-cs"/>
              </a:rPr>
              <a:t>Exercícios</a:t>
            </a:r>
            <a:endParaRPr lang="pt-PT" sz="1200" kern="1200" baseline="0" noProof="0" dirty="0" smtClean="0">
              <a:solidFill>
                <a:schemeClr val="tx1"/>
              </a:solidFill>
              <a:latin typeface="Geneva" pitchFamily="-16" charset="0"/>
              <a:ea typeface="+mn-ea"/>
              <a:cs typeface="+mn-cs"/>
            </a:endParaRPr>
          </a:p>
          <a:p>
            <a:pPr>
              <a:buFont typeface="Arial" pitchFamily="34" charset="0"/>
              <a:buChar char="•"/>
            </a:pPr>
            <a:r>
              <a:rPr lang="pt-PT" sz="1200" b="0" i="0" kern="1200" baseline="0" noProof="0" dirty="0" smtClean="0">
                <a:solidFill>
                  <a:schemeClr val="tx1"/>
                </a:solidFill>
                <a:latin typeface="Geneva" pitchFamily="-16" charset="0"/>
                <a:ea typeface="+mn-ea"/>
                <a:cs typeface="+mn-cs"/>
              </a:rPr>
              <a:t>Consultar as instruç</a:t>
            </a:r>
            <a:r>
              <a:rPr lang="pt-BR" b="0" i="0" dirty="0" smtClean="0"/>
              <a:t>ões na Folha de Exercicio a seguir para realizar a actividade</a:t>
            </a:r>
            <a:endParaRPr lang="pt-PT" b="0" i="0" dirty="0" smtClean="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74</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75</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76</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2A7532-94F2-4558-9716-9B791681020F}"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A584615F-FEC4-4FE8-B9D7-0EED1F53A078}" type="slidenum">
              <a:rPr lang="en-US" sz="1200">
                <a:ea typeface="Geneva" pitchFamily="-16" charset="0"/>
                <a:cs typeface="Geneva" pitchFamily="-16" charset="0"/>
              </a:rPr>
              <a:pPr algn="r" eaLnBrk="0" hangingPunct="0"/>
              <a:t>9</a:t>
            </a:fld>
            <a:endParaRPr lang="en-US" sz="1200">
              <a:ea typeface="Geneva" pitchFamily="-16" charset="0"/>
              <a:cs typeface="Geneva" pitchFamily="-16" charset="0"/>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GB" smtClean="0">
              <a:latin typeface="Arial" charset="0"/>
              <a:ea typeface="Geneva" pitchFamily="-16" charset="0"/>
              <a:cs typeface="Geneva"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66800" y="2133600"/>
            <a:ext cx="7772400" cy="1470025"/>
          </a:xfrm>
        </p:spPr>
        <p:txBody>
          <a:bodyPr/>
          <a:lstStyle>
            <a:lvl1pPr>
              <a:defRPr/>
            </a:lvl1pPr>
          </a:lstStyle>
          <a:p>
            <a:r>
              <a:rPr lang="en-US" smtClean="0"/>
              <a:t>Click to edit Master title style</a:t>
            </a:r>
            <a:endParaRPr lang="pt-PT"/>
          </a:p>
        </p:txBody>
      </p:sp>
      <p:sp>
        <p:nvSpPr>
          <p:cNvPr id="287747"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r>
              <a:rPr lang="en-US" smtClean="0"/>
              <a:t>Click to edit Master subtitle style</a:t>
            </a:r>
            <a:endParaRPr lang="pt-PT"/>
          </a:p>
        </p:txBody>
      </p:sp>
      <p:sp>
        <p:nvSpPr>
          <p:cNvPr id="144389" name="Rectangle 5"/>
          <p:cNvSpPr>
            <a:spLocks noChangeArrowheads="1"/>
          </p:cNvSpPr>
          <p:nvPr/>
        </p:nvSpPr>
        <p:spPr bwMode="auto">
          <a:xfrm>
            <a:off x="7620000" y="6381750"/>
            <a:ext cx="1066800" cy="476250"/>
          </a:xfrm>
          <a:prstGeom prst="rect">
            <a:avLst/>
          </a:prstGeom>
          <a:noFill/>
          <a:ln w="9525">
            <a:noFill/>
            <a:miter lim="800000"/>
            <a:headEnd/>
            <a:tailEnd/>
          </a:ln>
          <a:effectLst/>
        </p:spPr>
        <p:txBody>
          <a:bodyPr/>
          <a:lstStyle/>
          <a:p>
            <a:pPr algn="r">
              <a:defRPr/>
            </a:pPr>
            <a:fld id="{23D1501D-C516-42CE-B0B4-D54E51725D62}" type="slidenum">
              <a:rPr lang="en-US" sz="1200"/>
              <a:pPr algn="r">
                <a:defRPr/>
              </a:pPr>
              <a:t>‹#›</a:t>
            </a:fld>
            <a:endParaRPr lang="en-US" sz="1200"/>
          </a:p>
        </p:txBody>
      </p:sp>
      <p:sp>
        <p:nvSpPr>
          <p:cNvPr id="144392" name="Rectangle 8"/>
          <p:cNvSpPr>
            <a:spLocks noChangeArrowheads="1"/>
          </p:cNvSpPr>
          <p:nvPr/>
        </p:nvSpPr>
        <p:spPr bwMode="auto">
          <a:xfrm>
            <a:off x="0" y="2544763"/>
            <a:ext cx="184150" cy="457200"/>
          </a:xfrm>
          <a:prstGeom prst="rect">
            <a:avLst/>
          </a:prstGeom>
          <a:noFill/>
          <a:ln w="9525">
            <a:noFill/>
            <a:miter lim="800000"/>
            <a:headEnd/>
            <a:tailEnd/>
          </a:ln>
          <a:effectLst/>
        </p:spPr>
        <p:txBody>
          <a:bodyPr wrap="none" anchor="ctr">
            <a:spAutoFit/>
          </a:bodyPr>
          <a:lstStyle/>
          <a:p>
            <a:pPr>
              <a:defRPr/>
            </a:pPr>
            <a:endParaRPr lang="af-ZA" sz="2400"/>
          </a:p>
        </p:txBody>
      </p:sp>
      <p:sp>
        <p:nvSpPr>
          <p:cNvPr id="10" name="Line 4"/>
          <p:cNvSpPr>
            <a:spLocks noChangeShapeType="1"/>
          </p:cNvSpPr>
          <p:nvPr/>
        </p:nvSpPr>
        <p:spPr bwMode="auto">
          <a:xfrm>
            <a:off x="577850" y="381000"/>
            <a:ext cx="0" cy="6096000"/>
          </a:xfrm>
          <a:prstGeom prst="line">
            <a:avLst/>
          </a:prstGeom>
          <a:noFill/>
          <a:ln w="44450">
            <a:solidFill>
              <a:srgbClr val="FF0000"/>
            </a:solidFill>
            <a:round/>
            <a:headEnd/>
            <a:tailEnd/>
          </a:ln>
          <a:effectLst/>
        </p:spPr>
        <p:txBody>
          <a:bodyPr/>
          <a:lstStyle/>
          <a:p>
            <a:pPr>
              <a:defRPr/>
            </a:pPr>
            <a:endParaRPr lang="af-ZA" sz="2400"/>
          </a:p>
        </p:txBody>
      </p:sp>
      <p:sp>
        <p:nvSpPr>
          <p:cNvPr id="11" name="Line 5"/>
          <p:cNvSpPr>
            <a:spLocks noChangeShapeType="1"/>
          </p:cNvSpPr>
          <p:nvPr/>
        </p:nvSpPr>
        <p:spPr bwMode="auto">
          <a:xfrm>
            <a:off x="457200" y="381000"/>
            <a:ext cx="0" cy="6096000"/>
          </a:xfrm>
          <a:prstGeom prst="line">
            <a:avLst/>
          </a:prstGeom>
          <a:noFill/>
          <a:ln w="44450">
            <a:solidFill>
              <a:srgbClr val="FFCC00"/>
            </a:solidFill>
            <a:round/>
            <a:headEnd/>
            <a:tailEnd/>
          </a:ln>
          <a:effectLst/>
        </p:spPr>
        <p:txBody>
          <a:bodyPr/>
          <a:lstStyle/>
          <a:p>
            <a:pPr>
              <a:defRPr/>
            </a:pPr>
            <a:endParaRPr lang="af-ZA" sz="2400"/>
          </a:p>
        </p:txBody>
      </p:sp>
      <p:sp>
        <p:nvSpPr>
          <p:cNvPr id="12" name="Line 6"/>
          <p:cNvSpPr>
            <a:spLocks noChangeShapeType="1"/>
          </p:cNvSpPr>
          <p:nvPr/>
        </p:nvSpPr>
        <p:spPr bwMode="auto">
          <a:xfrm>
            <a:off x="347663" y="381000"/>
            <a:ext cx="0" cy="6096000"/>
          </a:xfrm>
          <a:prstGeom prst="line">
            <a:avLst/>
          </a:prstGeom>
          <a:noFill/>
          <a:ln w="44450">
            <a:solidFill>
              <a:srgbClr val="008000"/>
            </a:solidFill>
            <a:round/>
            <a:headEnd/>
            <a:tailEnd/>
          </a:ln>
          <a:effectLst/>
        </p:spPr>
        <p:txBody>
          <a:bodyPr/>
          <a:lstStyle/>
          <a:p>
            <a:pPr>
              <a:defRPr/>
            </a:pPr>
            <a:endParaRPr lang="af-ZA" sz="2400"/>
          </a:p>
        </p:txBody>
      </p:sp>
      <p:pic>
        <p:nvPicPr>
          <p:cNvPr id="287753" name="Object 8"/>
          <p:cNvPicPr>
            <a:picLocks noChangeAspect="1"/>
          </p:cNvPicPr>
          <p:nvPr/>
        </p:nvPicPr>
        <p:blipFill>
          <a:blip r:embed="rId2" cstate="print"/>
          <a:stretch>
            <a:fillRect/>
          </a:stretch>
        </p:blipFill>
        <p:spPr>
          <a:xfrm>
            <a:off x="762000" y="457200"/>
            <a:ext cx="1517650" cy="16002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67400"/>
          </a:xfrm>
        </p:spPr>
        <p:txBody>
          <a:bodyPr vert="eaVert"/>
          <a:lstStyle/>
          <a:p>
            <a:r>
              <a:rPr lang="en-US" smtClean="0"/>
              <a:t>Click to edit Master title style</a:t>
            </a:r>
            <a:endParaRPr lang="af-ZA"/>
          </a:p>
        </p:txBody>
      </p:sp>
      <p:sp>
        <p:nvSpPr>
          <p:cNvPr id="3" name="Vertical Text Placeholder 2"/>
          <p:cNvSpPr>
            <a:spLocks noGrp="1"/>
          </p:cNvSpPr>
          <p:nvPr>
            <p:ph type="body" orient="vert" idx="1"/>
          </p:nvPr>
        </p:nvSpPr>
        <p:spPr>
          <a:xfrm>
            <a:off x="457200" y="3048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f-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f-Z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af-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f-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af-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af-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f-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af-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af-ZA"/>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f-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f-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af-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f-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af-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f-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457200" y="30480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286723"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p:txBody>
      </p:sp>
      <p:sp>
        <p:nvSpPr>
          <p:cNvPr id="144390" name="Line 6"/>
          <p:cNvSpPr>
            <a:spLocks noChangeShapeType="1"/>
          </p:cNvSpPr>
          <p:nvPr/>
        </p:nvSpPr>
        <p:spPr bwMode="auto">
          <a:xfrm>
            <a:off x="457200" y="1447800"/>
            <a:ext cx="8229600" cy="0"/>
          </a:xfrm>
          <a:prstGeom prst="line">
            <a:avLst/>
          </a:prstGeom>
          <a:noFill/>
          <a:ln w="38100">
            <a:solidFill>
              <a:srgbClr val="FFCC00"/>
            </a:solidFill>
            <a:round/>
            <a:headEnd/>
            <a:tailEnd/>
          </a:ln>
          <a:effectLst/>
        </p:spPr>
        <p:txBody>
          <a:bodyPr/>
          <a:lstStyle/>
          <a:p>
            <a:pPr>
              <a:defRPr/>
            </a:pPr>
            <a:endParaRPr lang="af-ZA" sz="2400"/>
          </a:p>
        </p:txBody>
      </p:sp>
      <p:sp>
        <p:nvSpPr>
          <p:cNvPr id="144391" name="Line 7"/>
          <p:cNvSpPr>
            <a:spLocks noChangeShapeType="1"/>
          </p:cNvSpPr>
          <p:nvPr/>
        </p:nvSpPr>
        <p:spPr bwMode="auto">
          <a:xfrm>
            <a:off x="457200" y="1385888"/>
            <a:ext cx="8229600" cy="0"/>
          </a:xfrm>
          <a:prstGeom prst="line">
            <a:avLst/>
          </a:prstGeom>
          <a:noFill/>
          <a:ln w="38100">
            <a:solidFill>
              <a:srgbClr val="FF0000"/>
            </a:solidFill>
            <a:round/>
            <a:headEnd/>
            <a:tailEnd/>
          </a:ln>
          <a:effectLst/>
        </p:spPr>
        <p:txBody>
          <a:bodyPr/>
          <a:lstStyle/>
          <a:p>
            <a:pPr>
              <a:defRPr/>
            </a:pPr>
            <a:endParaRPr lang="af-ZA" sz="2400"/>
          </a:p>
        </p:txBody>
      </p:sp>
      <p:sp>
        <p:nvSpPr>
          <p:cNvPr id="144392" name="Rectangle 8"/>
          <p:cNvSpPr>
            <a:spLocks noChangeArrowheads="1"/>
          </p:cNvSpPr>
          <p:nvPr/>
        </p:nvSpPr>
        <p:spPr bwMode="auto">
          <a:xfrm>
            <a:off x="0" y="2544763"/>
            <a:ext cx="184150" cy="457200"/>
          </a:xfrm>
          <a:prstGeom prst="rect">
            <a:avLst/>
          </a:prstGeom>
          <a:noFill/>
          <a:ln w="9525">
            <a:noFill/>
            <a:miter lim="800000"/>
            <a:headEnd/>
            <a:tailEnd/>
          </a:ln>
          <a:effectLst/>
        </p:spPr>
        <p:txBody>
          <a:bodyPr wrap="none" anchor="ctr">
            <a:spAutoFit/>
          </a:bodyPr>
          <a:lstStyle/>
          <a:p>
            <a:pPr>
              <a:defRPr/>
            </a:pPr>
            <a:endParaRPr lang="af-ZA" sz="2400"/>
          </a:p>
        </p:txBody>
      </p:sp>
      <p:pic>
        <p:nvPicPr>
          <p:cNvPr id="286728" name="Object 9"/>
          <p:cNvPicPr>
            <a:picLocks noChangeAspect="1"/>
          </p:cNvPicPr>
          <p:nvPr/>
        </p:nvPicPr>
        <p:blipFill>
          <a:blip r:embed="rId21" cstate="print"/>
          <a:stretch>
            <a:fillRect/>
          </a:stretch>
        </p:blipFill>
        <p:spPr>
          <a:xfrm>
            <a:off x="8001000" y="304800"/>
            <a:ext cx="866775" cy="914400"/>
          </a:xfrm>
          <a:prstGeom prst="rect">
            <a:avLst/>
          </a:prstGeom>
        </p:spPr>
      </p:pic>
      <p:sp>
        <p:nvSpPr>
          <p:cNvPr id="144394" name="Line 10"/>
          <p:cNvSpPr>
            <a:spLocks noChangeShapeType="1"/>
          </p:cNvSpPr>
          <p:nvPr/>
        </p:nvSpPr>
        <p:spPr bwMode="auto">
          <a:xfrm>
            <a:off x="457200" y="1524000"/>
            <a:ext cx="8229600" cy="0"/>
          </a:xfrm>
          <a:prstGeom prst="line">
            <a:avLst/>
          </a:prstGeom>
          <a:noFill/>
          <a:ln w="38100">
            <a:solidFill>
              <a:srgbClr val="008000"/>
            </a:solidFill>
            <a:round/>
            <a:headEnd/>
            <a:tailEnd/>
          </a:ln>
          <a:effectLst/>
        </p:spPr>
        <p:txBody>
          <a:bodyPr/>
          <a:lstStyle/>
          <a:p>
            <a:pPr>
              <a:defRPr/>
            </a:pPr>
            <a:endParaRPr lang="af-ZA" sz="2400"/>
          </a:p>
        </p:txBody>
      </p:sp>
      <p:sp>
        <p:nvSpPr>
          <p:cNvPr id="11" name="Rectangle 5"/>
          <p:cNvSpPr>
            <a:spLocks noChangeArrowheads="1"/>
          </p:cNvSpPr>
          <p:nvPr userDrawn="1"/>
        </p:nvSpPr>
        <p:spPr bwMode="auto">
          <a:xfrm>
            <a:off x="7620000" y="6381750"/>
            <a:ext cx="1066800" cy="476250"/>
          </a:xfrm>
          <a:prstGeom prst="rect">
            <a:avLst/>
          </a:prstGeom>
          <a:noFill/>
          <a:ln w="9525">
            <a:noFill/>
            <a:miter lim="800000"/>
            <a:headEnd/>
            <a:tailEnd/>
          </a:ln>
          <a:effectLst/>
        </p:spPr>
        <p:txBody>
          <a:bodyPr/>
          <a:lstStyle/>
          <a:p>
            <a:pPr algn="r">
              <a:defRPr/>
            </a:pPr>
            <a:fld id="{D29C9D46-3726-4E6E-94C4-EA81F4D282ED}" type="slidenum">
              <a:rPr lang="en-US" sz="1200" baseline="0">
                <a:solidFill>
                  <a:schemeClr val="bg1">
                    <a:lumMod val="50000"/>
                  </a:schemeClr>
                </a:solidFill>
              </a:rPr>
              <a:pPr algn="r">
                <a:defRPr/>
              </a:pPr>
              <a:t>‹#›</a:t>
            </a:fld>
            <a:endParaRPr lang="en-US" sz="1200" baseline="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rgbClr val="FF330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Char char="•"/>
        <a:defRPr sz="2600">
          <a:solidFill>
            <a:schemeClr val="tx1"/>
          </a:solidFill>
          <a:latin typeface="+mn-lt"/>
        </a:defRPr>
      </a:lvl2pPr>
      <a:lvl3pPr marL="1143000" indent="-228600" algn="l" rtl="0" eaLnBrk="1" fontAlgn="base" hangingPunct="1">
        <a:spcBef>
          <a:spcPct val="20000"/>
        </a:spcBef>
        <a:spcAft>
          <a:spcPct val="0"/>
        </a:spcAft>
        <a:buClr>
          <a:srgbClr val="008000"/>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609600" y="2286000"/>
            <a:ext cx="78486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144389" name="Rectangle 5"/>
          <p:cNvSpPr>
            <a:spLocks noChangeArrowheads="1"/>
          </p:cNvSpPr>
          <p:nvPr/>
        </p:nvSpPr>
        <p:spPr bwMode="auto">
          <a:xfrm>
            <a:off x="7620000" y="6381750"/>
            <a:ext cx="1066800" cy="476250"/>
          </a:xfrm>
          <a:prstGeom prst="rect">
            <a:avLst/>
          </a:prstGeom>
          <a:noFill/>
          <a:ln w="9525">
            <a:noFill/>
            <a:miter lim="800000"/>
            <a:headEnd/>
            <a:tailEnd/>
          </a:ln>
          <a:effectLst/>
        </p:spPr>
        <p:txBody>
          <a:bodyPr/>
          <a:lstStyle/>
          <a:p>
            <a:pPr algn="r">
              <a:defRPr/>
            </a:pPr>
            <a:fld id="{73D3A694-45D9-4C56-99B0-28C1F76CF60F}" type="slidenum">
              <a:rPr lang="en-US" sz="1200"/>
              <a:pPr algn="r">
                <a:defRPr/>
              </a:pPr>
              <a:t>‹#›</a:t>
            </a:fld>
            <a:endParaRPr lang="en-US" sz="1200"/>
          </a:p>
        </p:txBody>
      </p:sp>
      <p:sp>
        <p:nvSpPr>
          <p:cNvPr id="144392" name="Rectangle 8"/>
          <p:cNvSpPr>
            <a:spLocks noChangeArrowheads="1"/>
          </p:cNvSpPr>
          <p:nvPr/>
        </p:nvSpPr>
        <p:spPr bwMode="auto">
          <a:xfrm>
            <a:off x="0" y="2544763"/>
            <a:ext cx="184150" cy="457200"/>
          </a:xfrm>
          <a:prstGeom prst="rect">
            <a:avLst/>
          </a:prstGeom>
          <a:noFill/>
          <a:ln w="9525">
            <a:noFill/>
            <a:miter lim="800000"/>
            <a:headEnd/>
            <a:tailEnd/>
          </a:ln>
          <a:effectLst/>
        </p:spPr>
        <p:txBody>
          <a:bodyPr wrap="none" anchor="ctr">
            <a:spAutoFit/>
          </a:bodyPr>
          <a:lstStyle/>
          <a:p>
            <a:pPr>
              <a:defRPr/>
            </a:pPr>
            <a:endParaRPr lang="af-ZA" sz="2400"/>
          </a:p>
        </p:txBody>
      </p:sp>
      <p:pic>
        <p:nvPicPr>
          <p:cNvPr id="288773" name="Object 9"/>
          <p:cNvPicPr>
            <a:picLocks noChangeAspect="1"/>
          </p:cNvPicPr>
          <p:nvPr/>
        </p:nvPicPr>
        <p:blipFill>
          <a:blip r:embed="rId14" cstate="print"/>
          <a:stretch>
            <a:fillRect/>
          </a:stretch>
        </p:blipFill>
        <p:spPr>
          <a:xfrm>
            <a:off x="8001000" y="304800"/>
            <a:ext cx="866775" cy="914400"/>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par>
    </p:tnLst>
  </p:timing>
  <p:txStyles>
    <p:title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3600" b="1">
          <a:solidFill>
            <a:schemeClr val="tx1"/>
          </a:solidFill>
          <a:latin typeface="Arial" charset="0"/>
        </a:defRPr>
      </a:lvl2pPr>
      <a:lvl3pPr algn="ctr" rtl="0" eaLnBrk="1" fontAlgn="base" hangingPunct="1">
        <a:spcBef>
          <a:spcPct val="0"/>
        </a:spcBef>
        <a:spcAft>
          <a:spcPct val="0"/>
        </a:spcAft>
        <a:defRPr sz="3600" b="1">
          <a:solidFill>
            <a:schemeClr val="tx1"/>
          </a:solidFill>
          <a:latin typeface="Arial" charset="0"/>
        </a:defRPr>
      </a:lvl3pPr>
      <a:lvl4pPr algn="ctr" rtl="0" eaLnBrk="1" fontAlgn="base" hangingPunct="1">
        <a:spcBef>
          <a:spcPct val="0"/>
        </a:spcBef>
        <a:spcAft>
          <a:spcPct val="0"/>
        </a:spcAft>
        <a:defRPr sz="3600" b="1">
          <a:solidFill>
            <a:schemeClr val="tx1"/>
          </a:solidFill>
          <a:latin typeface="Arial" charset="0"/>
        </a:defRPr>
      </a:lvl4pPr>
      <a:lvl5pPr algn="ctr" rtl="0" eaLnBrk="1" fontAlgn="base" hangingPunct="1">
        <a:spcBef>
          <a:spcPct val="0"/>
        </a:spcBef>
        <a:spcAft>
          <a:spcPct val="0"/>
        </a:spcAft>
        <a:defRPr sz="3600" b="1">
          <a:solidFill>
            <a:schemeClr val="tx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rgbClr val="FF330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Char char="•"/>
        <a:defRPr sz="2600">
          <a:solidFill>
            <a:schemeClr val="tx1"/>
          </a:solidFill>
          <a:latin typeface="+mn-lt"/>
        </a:defRPr>
      </a:lvl2pPr>
      <a:lvl3pPr marL="1143000" indent="-228600" algn="l" rtl="0" eaLnBrk="1" fontAlgn="base" hangingPunct="1">
        <a:spcBef>
          <a:spcPct val="20000"/>
        </a:spcBef>
        <a:spcAft>
          <a:spcPct val="0"/>
        </a:spcAft>
        <a:buClr>
          <a:srgbClr val="008000"/>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a:xfrm>
            <a:off x="8777288" y="6408738"/>
            <a:ext cx="366712" cy="365125"/>
          </a:xfrm>
          <a:prstGeom prst="rect">
            <a:avLst/>
          </a:prstGeom>
          <a:noFill/>
        </p:spPr>
        <p:txBody>
          <a:bodyPr anchor="b"/>
          <a:lstStyle/>
          <a:p>
            <a:fld id="{8F9D22E7-E642-46D2-8574-BDD7B3F9B728}" type="slidenum">
              <a:rPr lang="es-ES" sz="1000" smtClean="0">
                <a:solidFill>
                  <a:srgbClr val="FFFFFF"/>
                </a:solidFill>
                <a:latin typeface="Lucida Sans Unicode" pitchFamily="34" charset="0"/>
              </a:rPr>
              <a:pPr/>
              <a:t>1</a:t>
            </a:fld>
            <a:endParaRPr lang="es-ES" sz="1000" smtClean="0">
              <a:solidFill>
                <a:srgbClr val="FFFFFF"/>
              </a:solidFill>
              <a:latin typeface="Lucida Sans Unicode" pitchFamily="34" charset="0"/>
            </a:endParaRPr>
          </a:p>
        </p:txBody>
      </p:sp>
      <p:sp>
        <p:nvSpPr>
          <p:cNvPr id="8" name="Title 3"/>
          <p:cNvSpPr txBox="1">
            <a:spLocks/>
          </p:cNvSpPr>
          <p:nvPr/>
        </p:nvSpPr>
        <p:spPr bwMode="auto">
          <a:xfrm>
            <a:off x="1066800" y="2133600"/>
            <a:ext cx="7772400" cy="2819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1" i="0" u="none" strike="noStrike" kern="0" cap="none" spc="0" normalizeH="0" baseline="0" noProof="0" dirty="0" smtClean="0">
                <a:ln>
                  <a:noFill/>
                </a:ln>
                <a:solidFill>
                  <a:schemeClr val="tx1"/>
                </a:solidFill>
                <a:effectLst/>
                <a:uLnTx/>
                <a:uFillTx/>
                <a:latin typeface="+mj-lt"/>
                <a:ea typeface="+mj-ea"/>
                <a:cs typeface="+mj-cs"/>
              </a:rPr>
              <a:t/>
            </a:r>
            <a:br>
              <a:rPr kumimoji="0" lang="en-US" sz="3600" b="1" i="0" u="none" strike="noStrike" kern="0" cap="none" spc="0" normalizeH="0" baseline="0" noProof="0" dirty="0" smtClean="0">
                <a:ln>
                  <a:noFill/>
                </a:ln>
                <a:solidFill>
                  <a:schemeClr val="tx1"/>
                </a:solidFill>
                <a:effectLst/>
                <a:uLnTx/>
                <a:uFillTx/>
                <a:latin typeface="+mj-lt"/>
                <a:ea typeface="+mj-ea"/>
                <a:cs typeface="+mj-cs"/>
              </a:rPr>
            </a:br>
            <a:r>
              <a:rPr kumimoji="0" lang="en-US" sz="3600" b="1" i="0" u="none" strike="noStrike" kern="0" cap="none" spc="0" normalizeH="0" baseline="0" noProof="0" dirty="0" smtClean="0">
                <a:ln>
                  <a:noFill/>
                </a:ln>
                <a:solidFill>
                  <a:schemeClr val="tx1"/>
                </a:solidFill>
                <a:effectLst/>
                <a:uLnTx/>
                <a:uFillTx/>
                <a:latin typeface="+mj-lt"/>
                <a:ea typeface="+mj-ea"/>
                <a:cs typeface="+mj-cs"/>
              </a:rPr>
              <a:t/>
            </a:r>
            <a:br>
              <a:rPr kumimoji="0" lang="en-US" sz="3600" b="1" i="0" u="none" strike="noStrike" kern="0" cap="none" spc="0" normalizeH="0" baseline="0" noProof="0" dirty="0" smtClean="0">
                <a:ln>
                  <a:noFill/>
                </a:ln>
                <a:solidFill>
                  <a:schemeClr val="tx1"/>
                </a:solidFill>
                <a:effectLst/>
                <a:uLnTx/>
                <a:uFillTx/>
                <a:latin typeface="+mj-lt"/>
                <a:ea typeface="+mj-ea"/>
                <a:cs typeface="+mj-cs"/>
              </a:rPr>
            </a:br>
            <a:r>
              <a:rPr lang="pt-PT" sz="3600" b="1" kern="0" dirty="0" smtClean="0">
                <a:latin typeface="Arial"/>
                <a:ea typeface="+mj-ea"/>
                <a:cs typeface="+mj-cs"/>
              </a:rPr>
              <a:t> </a:t>
            </a:r>
            <a:r>
              <a:rPr lang="pt-PT" sz="4000" b="1" kern="0" dirty="0" smtClean="0">
                <a:latin typeface="Arial"/>
                <a:ea typeface="+mj-ea"/>
                <a:cs typeface="+mj-cs"/>
              </a:rPr>
              <a:t>Unidade 7.2</a:t>
            </a:r>
          </a:p>
          <a:p>
            <a:pPr lvl="0" algn="ctr"/>
            <a:r>
              <a:rPr lang="pt-PT" sz="3600" b="1" kern="0" dirty="0" smtClean="0">
                <a:latin typeface="Arial"/>
                <a:ea typeface="+mj-ea"/>
                <a:cs typeface="+mj-cs"/>
              </a:rPr>
              <a:t>Doenças </a:t>
            </a:r>
            <a:r>
              <a:rPr lang="pt-PT" sz="4000" b="1" kern="0" dirty="0" smtClean="0">
                <a:latin typeface="Arial"/>
                <a:ea typeface="+mj-ea"/>
                <a:cs typeface="+mj-cs"/>
              </a:rPr>
              <a:t>Dermatológicas</a:t>
            </a:r>
            <a:r>
              <a:rPr lang="pt-PT" sz="3600" b="1" kern="0" dirty="0" smtClean="0">
                <a:latin typeface="Arial"/>
                <a:ea typeface="+mj-ea"/>
                <a:cs typeface="+mj-cs"/>
              </a:rPr>
              <a:t> </a:t>
            </a:r>
            <a:r>
              <a:rPr lang="pt-PT" sz="4000" b="1" kern="0" dirty="0" smtClean="0">
                <a:latin typeface="Arial"/>
                <a:ea typeface="+mj-ea"/>
                <a:cs typeface="+mj-cs"/>
              </a:rPr>
              <a:t>no Doente com HIV/SIDA</a:t>
            </a:r>
            <a:endParaRPr kumimoji="0" lang="af-ZA" sz="4000"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Infecção criptocócica disseminada</a:t>
            </a:r>
            <a:endParaRPr lang="pt-PT" sz="4000" dirty="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Infecção Criptocócica Disseminada (1)</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120000"/>
              </a:lnSpc>
            </a:pPr>
            <a:r>
              <a:rPr lang="pt-PT" sz="4200" dirty="0" smtClean="0"/>
              <a:t>Não afecta exclusivamente a pele, pode também afectar os pulmões e as meninges</a:t>
            </a:r>
            <a:endParaRPr lang="es-ES" sz="4200" dirty="0" smtClean="0"/>
          </a:p>
          <a:p>
            <a:pPr algn="just">
              <a:lnSpc>
                <a:spcPct val="120000"/>
              </a:lnSpc>
            </a:pPr>
            <a:r>
              <a:rPr lang="pt-PT" sz="4200" dirty="0" smtClean="0"/>
              <a:t>Causada pelo </a:t>
            </a:r>
            <a:r>
              <a:rPr lang="pt-PT" sz="4200" i="1" dirty="0" smtClean="0"/>
              <a:t>Cryptococcus neoformans var. neoformans</a:t>
            </a:r>
            <a:endParaRPr lang="es-ES" sz="4200" dirty="0" smtClean="0"/>
          </a:p>
          <a:p>
            <a:pPr algn="just">
              <a:lnSpc>
                <a:spcPct val="120000"/>
              </a:lnSpc>
            </a:pPr>
            <a:r>
              <a:rPr lang="pt-PT" sz="4200" dirty="0" smtClean="0"/>
              <a:t>A infecção inicial ocorre no pulmão</a:t>
            </a:r>
          </a:p>
          <a:p>
            <a:pPr algn="just">
              <a:lnSpc>
                <a:spcPct val="120000"/>
              </a:lnSpc>
            </a:pPr>
            <a:r>
              <a:rPr lang="pt-PT" sz="4200" dirty="0" smtClean="0"/>
              <a:t>A infecção disseminada pode resultar em foco meníngeo, lesões ósseas e cutâneas</a:t>
            </a:r>
            <a:endParaRPr lang="es-ES" sz="4200" dirty="0" smtClean="0"/>
          </a:p>
          <a:p>
            <a:pPr algn="just">
              <a:lnSpc>
                <a:spcPct val="120000"/>
              </a:lnSpc>
              <a:buNone/>
            </a:pPr>
            <a:r>
              <a:rPr lang="pt-PT" sz="4200" dirty="0" smtClean="0"/>
              <a:t> </a:t>
            </a:r>
            <a:endParaRPr lang="en-US" sz="3400" dirty="0" smtClean="0"/>
          </a:p>
          <a:p>
            <a:pPr algn="just">
              <a:lnSpc>
                <a:spcPct val="120000"/>
              </a:lnSpc>
              <a:buNone/>
            </a:pPr>
            <a:endParaRPr lang="en-US" dirty="0" smtClean="0"/>
          </a:p>
          <a:p>
            <a:pPr marL="514350" indent="-514350">
              <a:lnSpc>
                <a:spcPct val="120000"/>
              </a:lnSpc>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Infecção Criptocócica Disseminada (2)</a:t>
            </a:r>
            <a:endParaRPr lang="en-US" dirty="0"/>
          </a:p>
        </p:txBody>
      </p:sp>
      <p:sp>
        <p:nvSpPr>
          <p:cNvPr id="3" name="Content Placeholder 2"/>
          <p:cNvSpPr>
            <a:spLocks noGrp="1"/>
          </p:cNvSpPr>
          <p:nvPr>
            <p:ph idx="1"/>
          </p:nvPr>
        </p:nvSpPr>
        <p:spPr/>
        <p:txBody>
          <a:bodyPr>
            <a:normAutofit fontScale="85000" lnSpcReduction="10000"/>
          </a:bodyPr>
          <a:lstStyle/>
          <a:p>
            <a:endParaRPr lang="es-ES" b="1" dirty="0" smtClean="0"/>
          </a:p>
          <a:p>
            <a:pPr algn="just"/>
            <a:r>
              <a:rPr lang="pt-PT" sz="3000" dirty="0" smtClean="0"/>
              <a:t>A infecção criptocócica disseminada é uma doença que define o </a:t>
            </a:r>
            <a:r>
              <a:rPr lang="pt-PT" sz="3000" dirty="0" err="1" smtClean="0"/>
              <a:t>Estadio</a:t>
            </a:r>
            <a:r>
              <a:rPr lang="pt-PT" sz="3000" dirty="0" smtClean="0"/>
              <a:t> IV do SIDA da OMS, geralmente ocorre com contagens de CD4 &lt;100 </a:t>
            </a:r>
            <a:r>
              <a:rPr lang="pt-PT" sz="3000" dirty="0" err="1" smtClean="0"/>
              <a:t>cels</a:t>
            </a:r>
            <a:r>
              <a:rPr lang="pt-PT" sz="3000" dirty="0" smtClean="0"/>
              <a:t>/</a:t>
            </a:r>
            <a:r>
              <a:rPr lang="pt-PT" sz="3000" dirty="0" err="1" smtClean="0"/>
              <a:t>mm</a:t>
            </a:r>
            <a:r>
              <a:rPr lang="pt-PT" sz="3000" baseline="30000" dirty="0" err="1" smtClean="0"/>
              <a:t>3</a:t>
            </a:r>
            <a:endParaRPr lang="pt-PT" sz="3000" dirty="0" smtClean="0"/>
          </a:p>
          <a:p>
            <a:pPr algn="just">
              <a:buNone/>
            </a:pPr>
            <a:endParaRPr lang="es-ES" sz="3000" dirty="0" smtClean="0"/>
          </a:p>
          <a:p>
            <a:pPr algn="just"/>
            <a:r>
              <a:rPr lang="pt-PT" sz="3000" dirty="0" smtClean="0"/>
              <a:t>Caso apareçam lesões suspeitas de criptococose e o paciente esteja iniciando TARV, deverá suspeitar-se  de SIR (Síndrome de Imuno-Restauração)</a:t>
            </a:r>
            <a:endParaRPr lang="es-ES" sz="3000"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Anamnese e Exame Físico</a:t>
            </a:r>
            <a:endParaRPr lang="en-US" dirty="0"/>
          </a:p>
        </p:txBody>
      </p:sp>
      <p:sp>
        <p:nvSpPr>
          <p:cNvPr id="3" name="Content Placeholder 2"/>
          <p:cNvSpPr>
            <a:spLocks noGrp="1"/>
          </p:cNvSpPr>
          <p:nvPr>
            <p:ph idx="1"/>
          </p:nvPr>
        </p:nvSpPr>
        <p:spPr/>
        <p:txBody>
          <a:bodyPr>
            <a:noAutofit/>
          </a:bodyPr>
          <a:lstStyle/>
          <a:p>
            <a:pPr algn="just"/>
            <a:r>
              <a:rPr lang="pt-PT" i="1" dirty="0" smtClean="0"/>
              <a:t>Anamnese: </a:t>
            </a:r>
          </a:p>
          <a:p>
            <a:pPr lvl="1" algn="just"/>
            <a:r>
              <a:rPr lang="pt-PT" sz="2800" dirty="0" smtClean="0"/>
              <a:t>Perguntar ao paciente sobre a duração e o aparecimento da erupção cutânea e sobre quaisquer sintomas neurológicos.</a:t>
            </a:r>
            <a:endParaRPr lang="es-ES" sz="2800" dirty="0" smtClean="0"/>
          </a:p>
          <a:p>
            <a:pPr algn="just">
              <a:buNone/>
            </a:pPr>
            <a:r>
              <a:rPr lang="pt-PT" i="1" dirty="0" smtClean="0"/>
              <a:t> </a:t>
            </a:r>
            <a:endParaRPr lang="es-ES" dirty="0" smtClean="0"/>
          </a:p>
          <a:p>
            <a:pPr algn="just"/>
            <a:r>
              <a:rPr lang="pt-PT" i="1" dirty="0" smtClean="0"/>
              <a:t>Exame Físico: </a:t>
            </a:r>
          </a:p>
          <a:p>
            <a:pPr lvl="1" algn="just"/>
            <a:r>
              <a:rPr lang="pt-PT" sz="2800" dirty="0" smtClean="0"/>
              <a:t>Erupção papular disseminada, lesões ulcerosas, umbilicadas em alguns casos (semelhantes ao </a:t>
            </a:r>
            <a:r>
              <a:rPr lang="pt-PT" sz="2800" dirty="0" err="1" smtClean="0"/>
              <a:t>molluscum</a:t>
            </a:r>
            <a:r>
              <a:rPr lang="pt-PT" sz="2800" dirty="0" smtClean="0"/>
              <a:t>).</a:t>
            </a:r>
            <a:endParaRPr lang="es-ES" sz="2800"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Infecção Criptocócica Disseminada</a:t>
            </a:r>
            <a:endParaRPr lang="en-US" dirty="0"/>
          </a:p>
        </p:txBody>
      </p:sp>
      <p:sp>
        <p:nvSpPr>
          <p:cNvPr id="3" name="Content Placeholder 2"/>
          <p:cNvSpPr>
            <a:spLocks noGrp="1"/>
          </p:cNvSpPr>
          <p:nvPr>
            <p:ph idx="1"/>
          </p:nvPr>
        </p:nvSpPr>
        <p:spPr/>
        <p:txBody>
          <a:bodyPr>
            <a:normAutofit/>
          </a:bodyPr>
          <a:lstStyle/>
          <a:p>
            <a:pPr>
              <a:buNone/>
            </a:pPr>
            <a:endParaRPr lang="es-ES"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pic>
        <p:nvPicPr>
          <p:cNvPr id="4" name="Picture 3" descr="2 slide10 small"/>
          <p:cNvPicPr/>
          <p:nvPr/>
        </p:nvPicPr>
        <p:blipFill>
          <a:blip r:embed="rId3" cstate="print"/>
          <a:srcRect/>
          <a:stretch>
            <a:fillRect/>
          </a:stretch>
        </p:blipFill>
        <p:spPr bwMode="auto">
          <a:xfrm>
            <a:off x="457200" y="1752600"/>
            <a:ext cx="3657600" cy="4495800"/>
          </a:xfrm>
          <a:prstGeom prst="rect">
            <a:avLst/>
          </a:prstGeom>
          <a:noFill/>
          <a:ln w="9525">
            <a:noFill/>
            <a:miter lim="800000"/>
            <a:headEnd/>
            <a:tailEnd/>
          </a:ln>
        </p:spPr>
      </p:pic>
      <p:pic>
        <p:nvPicPr>
          <p:cNvPr id="5" name="Picture 4" descr="2 slide 11 small"/>
          <p:cNvPicPr/>
          <p:nvPr/>
        </p:nvPicPr>
        <p:blipFill>
          <a:blip r:embed="rId4" cstate="print"/>
          <a:srcRect/>
          <a:stretch>
            <a:fillRect/>
          </a:stretch>
        </p:blipFill>
        <p:spPr bwMode="auto">
          <a:xfrm>
            <a:off x="4572000" y="1676400"/>
            <a:ext cx="41529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Diagnóstico e Tratamento</a:t>
            </a:r>
            <a:endParaRPr lang="es-ES" dirty="0" smtClean="0"/>
          </a:p>
        </p:txBody>
      </p:sp>
      <p:sp>
        <p:nvSpPr>
          <p:cNvPr id="3" name="Content Placeholder 2"/>
          <p:cNvSpPr>
            <a:spLocks noGrp="1"/>
          </p:cNvSpPr>
          <p:nvPr>
            <p:ph idx="1"/>
          </p:nvPr>
        </p:nvSpPr>
        <p:spPr/>
        <p:txBody>
          <a:bodyPr>
            <a:noAutofit/>
          </a:bodyPr>
          <a:lstStyle/>
          <a:p>
            <a:pPr algn="just"/>
            <a:r>
              <a:rPr lang="pt-PT" i="1" dirty="0" smtClean="0"/>
              <a:t>Diagnóstico clínico:</a:t>
            </a:r>
            <a:r>
              <a:rPr lang="pt-PT" dirty="0" smtClean="0"/>
              <a:t> </a:t>
            </a:r>
          </a:p>
          <a:p>
            <a:pPr lvl="1" algn="just"/>
            <a:r>
              <a:rPr lang="pt-PT" sz="2800" dirty="0" smtClean="0"/>
              <a:t>Diferenciar do </a:t>
            </a:r>
            <a:r>
              <a:rPr lang="pt-PT" sz="2800" i="1" dirty="0" err="1" smtClean="0"/>
              <a:t>molluscum</a:t>
            </a:r>
            <a:r>
              <a:rPr lang="pt-PT" sz="2800" i="1" dirty="0" smtClean="0"/>
              <a:t> </a:t>
            </a:r>
            <a:r>
              <a:rPr lang="pt-PT" sz="2800" i="1" dirty="0" err="1" smtClean="0"/>
              <a:t>contagiousum</a:t>
            </a:r>
            <a:r>
              <a:rPr lang="pt-PT" sz="2800" i="1" dirty="0" smtClean="0"/>
              <a:t>, Sarcoma de </a:t>
            </a:r>
            <a:r>
              <a:rPr lang="pt-PT" sz="2800" i="1" dirty="0" err="1" smtClean="0"/>
              <a:t>Kaposi</a:t>
            </a:r>
            <a:endParaRPr lang="es-ES" sz="2800" i="1" dirty="0" smtClean="0"/>
          </a:p>
          <a:p>
            <a:pPr lvl="1" algn="just"/>
            <a:r>
              <a:rPr lang="pt-PT" sz="2800" dirty="0" smtClean="0"/>
              <a:t>Verificar CD4</a:t>
            </a:r>
            <a:endParaRPr lang="es-ES" sz="2800" dirty="0" smtClean="0"/>
          </a:p>
          <a:p>
            <a:pPr algn="just"/>
            <a:r>
              <a:rPr lang="pt-PT" i="1" dirty="0" smtClean="0"/>
              <a:t>Tratamento</a:t>
            </a:r>
            <a:r>
              <a:rPr lang="pt-PT" dirty="0" smtClean="0"/>
              <a:t>: </a:t>
            </a:r>
          </a:p>
          <a:p>
            <a:pPr lvl="1" algn="just"/>
            <a:r>
              <a:rPr lang="pt-PT" sz="2800" dirty="0" smtClean="0"/>
              <a:t>Deverá ser referido para a confirmação do diagnóstico pelo médico </a:t>
            </a:r>
          </a:p>
          <a:p>
            <a:pPr lvl="1" algn="just"/>
            <a:r>
              <a:rPr lang="pt-PT" sz="2800" dirty="0" smtClean="0"/>
              <a:t>Antifúngicos de acordo com as directrizes nacionais</a:t>
            </a:r>
            <a:endParaRPr lang="es-ES" sz="2800"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Problemas</a:t>
            </a:r>
            <a:r>
              <a:rPr lang="pt-PT" sz="4000" dirty="0" smtClean="0">
                <a:solidFill>
                  <a:srgbClr val="FF0000"/>
                </a:solidFill>
              </a:rPr>
              <a:t> </a:t>
            </a:r>
            <a:r>
              <a:rPr lang="pt-PT" sz="4000" dirty="0" smtClean="0"/>
              <a:t>Causados por outras Doenças</a:t>
            </a:r>
            <a:endParaRPr lang="es-E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Dermatite Seborreica</a:t>
            </a:r>
            <a:endParaRPr lang="es-ES" sz="4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Dermatite Seborreica</a:t>
            </a:r>
            <a:endParaRPr lang="es-ES" dirty="0" smtClean="0"/>
          </a:p>
        </p:txBody>
      </p:sp>
      <p:sp>
        <p:nvSpPr>
          <p:cNvPr id="3" name="Content Placeholder 2"/>
          <p:cNvSpPr>
            <a:spLocks noGrp="1"/>
          </p:cNvSpPr>
          <p:nvPr>
            <p:ph idx="1"/>
          </p:nvPr>
        </p:nvSpPr>
        <p:spPr/>
        <p:txBody>
          <a:bodyPr>
            <a:noAutofit/>
          </a:bodyPr>
          <a:lstStyle/>
          <a:p>
            <a:pPr algn="just"/>
            <a:r>
              <a:rPr lang="pt-PT" sz="2400" dirty="0" smtClean="0"/>
              <a:t>É um distúrbio </a:t>
            </a:r>
            <a:r>
              <a:rPr lang="pt-PT" sz="2400" dirty="0" err="1" smtClean="0"/>
              <a:t>papulo-eritematoso</a:t>
            </a:r>
            <a:r>
              <a:rPr lang="pt-PT" sz="2400" dirty="0" smtClean="0"/>
              <a:t> com escamas gordurosas predominantemente encontrado nas áreas da pele, ricas em </a:t>
            </a:r>
            <a:r>
              <a:rPr lang="pt-PT" sz="2400" dirty="0" err="1" smtClean="0"/>
              <a:t>sebum</a:t>
            </a:r>
            <a:r>
              <a:rPr lang="pt-PT" sz="2400" dirty="0" smtClean="0"/>
              <a:t> (escalpe, face, tronco) comum no paciente com SIDA. </a:t>
            </a:r>
          </a:p>
          <a:p>
            <a:pPr algn="just"/>
            <a:r>
              <a:rPr lang="pt-PT" sz="2400" dirty="0" smtClean="0"/>
              <a:t>A forma generalizada (eritrodérmica-esfoliativa) pode ocorrer com maior frequência.</a:t>
            </a:r>
            <a:endParaRPr lang="es-ES" sz="2400" dirty="0" smtClean="0"/>
          </a:p>
          <a:p>
            <a:pPr algn="just"/>
            <a:r>
              <a:rPr lang="pt-PT" sz="2400" dirty="0" smtClean="0"/>
              <a:t>Define o ESTADIO II de acordo com a OMS, e geralmente ocorre com contagens de CD4 &lt;500 </a:t>
            </a:r>
            <a:r>
              <a:rPr lang="pt-PT" sz="2400" dirty="0" err="1" smtClean="0"/>
              <a:t>cels</a:t>
            </a:r>
            <a:r>
              <a:rPr lang="pt-PT" sz="2400" dirty="0" smtClean="0"/>
              <a:t>/</a:t>
            </a:r>
            <a:r>
              <a:rPr lang="pt-PT" sz="2400" dirty="0" err="1" smtClean="0"/>
              <a:t>mm</a:t>
            </a:r>
            <a:r>
              <a:rPr lang="pt-PT" sz="2400" baseline="30000" dirty="0" err="1" smtClean="0"/>
              <a:t>3</a:t>
            </a:r>
            <a:r>
              <a:rPr lang="pt-PT" sz="2400" dirty="0" smtClean="0"/>
              <a:t>. </a:t>
            </a:r>
            <a:endParaRPr lang="es-ES" sz="2400" dirty="0" smtClean="0"/>
          </a:p>
          <a:p>
            <a:pPr algn="just"/>
            <a:r>
              <a:rPr lang="pt-PT" sz="2400" dirty="0" smtClean="0"/>
              <a:t>A dermatite seborreica pode ser a manifestação cutânea inicial da doença por HIV</a:t>
            </a:r>
            <a:endParaRPr lang="es-ES" sz="2400"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Dermatite Seborreica</a:t>
            </a:r>
            <a:endParaRPr lang="es-ES" dirty="0" smtClean="0"/>
          </a:p>
        </p:txBody>
      </p:sp>
      <p:sp>
        <p:nvSpPr>
          <p:cNvPr id="3" name="Content Placeholder 2"/>
          <p:cNvSpPr>
            <a:spLocks noGrp="1"/>
          </p:cNvSpPr>
          <p:nvPr>
            <p:ph idx="1"/>
          </p:nvPr>
        </p:nvSpPr>
        <p:spPr/>
        <p:txBody>
          <a:bodyPr>
            <a:normAutofit/>
          </a:bodyPr>
          <a:lstStyle/>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pic>
        <p:nvPicPr>
          <p:cNvPr id="4" name="Picture 3" descr="3 slide 5 small"/>
          <p:cNvPicPr/>
          <p:nvPr/>
        </p:nvPicPr>
        <p:blipFill>
          <a:blip r:embed="rId3" cstate="print"/>
          <a:srcRect/>
          <a:stretch>
            <a:fillRect/>
          </a:stretch>
        </p:blipFill>
        <p:spPr bwMode="auto">
          <a:xfrm>
            <a:off x="2133600" y="1676400"/>
            <a:ext cx="4648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Introdução</a:t>
            </a:r>
            <a:endParaRPr lang="en-US" dirty="0"/>
          </a:p>
        </p:txBody>
      </p:sp>
      <p:sp>
        <p:nvSpPr>
          <p:cNvPr id="3" name="Content Placeholder 2"/>
          <p:cNvSpPr>
            <a:spLocks noGrp="1"/>
          </p:cNvSpPr>
          <p:nvPr>
            <p:ph idx="1"/>
          </p:nvPr>
        </p:nvSpPr>
        <p:spPr/>
        <p:txBody>
          <a:bodyPr>
            <a:normAutofit lnSpcReduction="10000"/>
          </a:bodyPr>
          <a:lstStyle/>
          <a:p>
            <a:pPr algn="just"/>
            <a:r>
              <a:rPr lang="pt-PT" sz="2400" dirty="0" smtClean="0"/>
              <a:t>As doenças dermatológicas são muito frequentes nos doentes HIV+, e são mais persistentes ou graves do que em pacientes HIV-</a:t>
            </a:r>
          </a:p>
          <a:p>
            <a:pPr algn="just"/>
            <a:r>
              <a:rPr lang="pt-PT" sz="2400" dirty="0" smtClean="0"/>
              <a:t>Correlacionam-se com o status imunológico do paciente e com a progressão da doença</a:t>
            </a:r>
          </a:p>
          <a:p>
            <a:pPr algn="just"/>
            <a:r>
              <a:rPr lang="pt-PT" sz="2400" dirty="0" smtClean="0"/>
              <a:t>Muitas vezes, são condições de estadio clínico da OMS</a:t>
            </a:r>
            <a:endParaRPr lang="es-ES" sz="2400" dirty="0" smtClean="0"/>
          </a:p>
          <a:p>
            <a:pPr algn="just"/>
            <a:r>
              <a:rPr lang="pt-PT" sz="2400" dirty="0" smtClean="0"/>
              <a:t>Pelos motivos acima mencionados, é pertinente diagnosticá-las precocemente, fazer o diagnóstico diferencial de todas elas e o tratamento adequado para curá-las e/ou para evitar complicações</a:t>
            </a:r>
            <a:endParaRPr lang="es-ES" sz="2400" dirty="0" smtClean="0"/>
          </a:p>
          <a:p>
            <a:pPr>
              <a:buNone/>
            </a:pPr>
            <a:endParaRPr lang="es-ES" sz="2400" dirty="0" smtClean="0"/>
          </a:p>
          <a:p>
            <a:pPr algn="just">
              <a:buNone/>
            </a:pPr>
            <a:r>
              <a:rPr lang="pt-PT" sz="2400" dirty="0" smtClean="0"/>
              <a:t> </a:t>
            </a:r>
            <a:endParaRPr lang="en-US" sz="2400" dirty="0" smtClean="0"/>
          </a:p>
          <a:p>
            <a:pPr algn="just">
              <a:buNone/>
            </a:pPr>
            <a:endParaRPr lang="en-US" sz="2400" dirty="0" smtClean="0"/>
          </a:p>
          <a:p>
            <a:pPr marL="514350" indent="-514350">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Prúrigo </a:t>
            </a:r>
            <a:r>
              <a:rPr lang="pt-PT" sz="4000" dirty="0" err="1" smtClean="0"/>
              <a:t>Nodularis</a:t>
            </a:r>
            <a:endParaRPr lang="es-ES" sz="4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Prúrigo </a:t>
            </a:r>
            <a:r>
              <a:rPr lang="pt-PT" dirty="0" err="1" smtClean="0"/>
              <a:t>Nodularis</a:t>
            </a:r>
            <a:r>
              <a:rPr lang="pt-PT" dirty="0" smtClean="0"/>
              <a:t> (1)</a:t>
            </a:r>
            <a:endParaRPr lang="es-ES" dirty="0" smtClean="0"/>
          </a:p>
        </p:txBody>
      </p:sp>
      <p:sp>
        <p:nvSpPr>
          <p:cNvPr id="3" name="Content Placeholder 2"/>
          <p:cNvSpPr>
            <a:spLocks noGrp="1"/>
          </p:cNvSpPr>
          <p:nvPr>
            <p:ph idx="1"/>
          </p:nvPr>
        </p:nvSpPr>
        <p:spPr/>
        <p:txBody>
          <a:bodyPr>
            <a:normAutofit fontScale="92500" lnSpcReduction="20000"/>
          </a:bodyPr>
          <a:lstStyle/>
          <a:p>
            <a:pPr algn="just"/>
            <a:r>
              <a:rPr lang="pt-PT" dirty="0" smtClean="0"/>
              <a:t>Uma das primeiras manifestações da infecção pelo HIV. </a:t>
            </a:r>
          </a:p>
          <a:p>
            <a:pPr algn="just"/>
            <a:r>
              <a:rPr lang="pt-PT" dirty="0" smtClean="0"/>
              <a:t>Dermatose muito pruriginosa, de carácter crónico e recidivo. </a:t>
            </a:r>
          </a:p>
          <a:p>
            <a:pPr algn="just"/>
            <a:r>
              <a:rPr lang="pt-PT" dirty="0" smtClean="0"/>
              <a:t>É caracterizado por erupção de pápulas ou nódulos, centrados por vesícula ou crosta, localizados simetricamente sobre as faces de extensão dos membros, dorso e, por vezes, na face, que provocam muita coceira. </a:t>
            </a:r>
          </a:p>
          <a:p>
            <a:pPr algn="just"/>
            <a:r>
              <a:rPr lang="pt-PT" dirty="0" smtClean="0"/>
              <a:t>É uma condição do estadio II da OMS.</a:t>
            </a:r>
            <a:endParaRPr lang="es-ES"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Prúrigo </a:t>
            </a:r>
            <a:r>
              <a:rPr lang="pt-PT" dirty="0" err="1" smtClean="0"/>
              <a:t>Nodularis</a:t>
            </a:r>
            <a:r>
              <a:rPr lang="pt-PT" dirty="0" smtClean="0"/>
              <a:t> (2)</a:t>
            </a:r>
            <a:endParaRPr lang="es-ES" dirty="0" smtClean="0"/>
          </a:p>
        </p:txBody>
      </p:sp>
      <p:sp>
        <p:nvSpPr>
          <p:cNvPr id="3" name="Content Placeholder 2"/>
          <p:cNvSpPr>
            <a:spLocks noGrp="1"/>
          </p:cNvSpPr>
          <p:nvPr>
            <p:ph idx="1"/>
          </p:nvPr>
        </p:nvSpPr>
        <p:spPr/>
        <p:txBody>
          <a:bodyPr>
            <a:normAutofit/>
          </a:bodyPr>
          <a:lstStyle/>
          <a:p>
            <a:pPr algn="just"/>
            <a:r>
              <a:rPr lang="pt-PT" dirty="0" smtClean="0"/>
              <a:t>Normalmente evolui com cicatriz </a:t>
            </a:r>
            <a:r>
              <a:rPr lang="pt-PT" dirty="0" err="1" smtClean="0"/>
              <a:t>hiperpigmentada</a:t>
            </a:r>
            <a:r>
              <a:rPr lang="pt-PT" dirty="0" smtClean="0"/>
              <a:t>. Às vezes complica-se com infecção bacteriana.</a:t>
            </a:r>
            <a:endParaRPr lang="es-ES" dirty="0" smtClean="0"/>
          </a:p>
          <a:p>
            <a:pPr algn="just"/>
            <a:r>
              <a:rPr lang="pt-PT" dirty="0" smtClean="0"/>
              <a:t>O tratamento é com anti-histamínicos via oral e administram-se loções de Calamina e esteróides tópicos. Se for muito intenso e resistente, referir ao médico. Muitas vezes, o tratamento não tem sucesso e só acaba melhorando com TARV.</a:t>
            </a:r>
            <a:endParaRPr lang="es-ES" dirty="0" smtClean="0"/>
          </a:p>
          <a:p>
            <a:pPr algn="just">
              <a:buNone/>
            </a:pPr>
            <a:endParaRPr lang="en-US" dirty="0" smtClean="0"/>
          </a:p>
          <a:p>
            <a:pPr algn="just">
              <a:buNone/>
            </a:pPr>
            <a:endParaRPr lang="en-U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Prúrigo </a:t>
            </a:r>
            <a:r>
              <a:rPr lang="pt-PT" dirty="0" err="1" smtClean="0"/>
              <a:t>Nodularis</a:t>
            </a:r>
            <a:endParaRPr lang="es-ES" dirty="0" smtClean="0"/>
          </a:p>
        </p:txBody>
      </p:sp>
      <p:sp>
        <p:nvSpPr>
          <p:cNvPr id="3" name="Content Placeholder 2"/>
          <p:cNvSpPr>
            <a:spLocks noGrp="1"/>
          </p:cNvSpPr>
          <p:nvPr>
            <p:ph idx="1"/>
          </p:nvPr>
        </p:nvSpPr>
        <p:spPr/>
        <p:txBody>
          <a:bodyPr>
            <a:normAutofit/>
          </a:bodyPr>
          <a:lstStyle/>
          <a:p>
            <a:pPr algn="just">
              <a:buNone/>
            </a:pPr>
            <a:endParaRPr lang="en-US" dirty="0" smtClean="0"/>
          </a:p>
          <a:p>
            <a:pPr algn="just">
              <a:buNone/>
            </a:pPr>
            <a:endParaRPr lang="en-US" dirty="0" smtClean="0"/>
          </a:p>
          <a:p>
            <a:pPr marL="514350" indent="-514350">
              <a:buNone/>
            </a:pPr>
            <a:endParaRPr lang="en-US" dirty="0"/>
          </a:p>
        </p:txBody>
      </p:sp>
      <p:pic>
        <p:nvPicPr>
          <p:cNvPr id="4" name="Picture 3"/>
          <p:cNvPicPr/>
          <p:nvPr/>
        </p:nvPicPr>
        <p:blipFill>
          <a:blip r:embed="rId3" cstate="print"/>
          <a:srcRect/>
          <a:stretch>
            <a:fillRect/>
          </a:stretch>
        </p:blipFill>
        <p:spPr bwMode="auto">
          <a:xfrm>
            <a:off x="304800" y="1524000"/>
            <a:ext cx="4267200" cy="48006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648200" y="1600200"/>
            <a:ext cx="4267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Psoríase</a:t>
            </a:r>
            <a:endParaRPr lang="es-ES" sz="4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Psoríase</a:t>
            </a:r>
            <a:endParaRPr lang="es-ES" dirty="0" smtClean="0"/>
          </a:p>
        </p:txBody>
      </p:sp>
      <p:sp>
        <p:nvSpPr>
          <p:cNvPr id="3" name="Content Placeholder 2"/>
          <p:cNvSpPr>
            <a:spLocks noGrp="1"/>
          </p:cNvSpPr>
          <p:nvPr>
            <p:ph idx="1"/>
          </p:nvPr>
        </p:nvSpPr>
        <p:spPr/>
        <p:txBody>
          <a:bodyPr>
            <a:normAutofit/>
          </a:bodyPr>
          <a:lstStyle/>
          <a:p>
            <a:pPr algn="just"/>
            <a:r>
              <a:rPr lang="pt-PT" dirty="0" smtClean="0"/>
              <a:t>Comum nos pacientes com HIV como nos pacientes não infectados pelo HIV, no entanto, as apresentações tendem a ser mais graves nos primeiros, e são difíceis de tratar. </a:t>
            </a:r>
          </a:p>
          <a:p>
            <a:pPr algn="just"/>
            <a:r>
              <a:rPr lang="pt-PT" dirty="0" smtClean="0"/>
              <a:t>O tratamento anti-retroviral pode melhorar a psoríase, mas a doença pode não estar curada.</a:t>
            </a:r>
            <a:endParaRPr lang="es-ES" dirty="0" smtClean="0"/>
          </a:p>
          <a:p>
            <a:pPr algn="just"/>
            <a:r>
              <a:rPr lang="pt-PT" dirty="0" smtClean="0"/>
              <a:t>Em Moçambique, não estão disponíveis tratamentos avançados para esta doença e os casos complicados devem ser encaminhados.</a:t>
            </a:r>
            <a:endParaRPr lang="es-ES" dirty="0" smtClean="0"/>
          </a:p>
          <a:p>
            <a:pPr algn="just">
              <a:buNone/>
            </a:pPr>
            <a:endParaRPr lang="en-US" dirty="0" smtClean="0"/>
          </a:p>
          <a:p>
            <a:pPr algn="just">
              <a:buNone/>
            </a:pPr>
            <a:endParaRPr lang="en-U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Psoríase</a:t>
            </a:r>
            <a:endParaRPr lang="es-ES" dirty="0" smtClean="0"/>
          </a:p>
        </p:txBody>
      </p:sp>
      <p:sp>
        <p:nvSpPr>
          <p:cNvPr id="3" name="Content Placeholder 2"/>
          <p:cNvSpPr>
            <a:spLocks noGrp="1"/>
          </p:cNvSpPr>
          <p:nvPr>
            <p:ph idx="1"/>
          </p:nvPr>
        </p:nvSpPr>
        <p:spPr/>
        <p:txBody>
          <a:bodyPr>
            <a:normAutofit/>
          </a:bodyPr>
          <a:lstStyle/>
          <a:p>
            <a:pPr algn="just">
              <a:buNone/>
            </a:pPr>
            <a:endParaRPr lang="en-US" dirty="0" smtClean="0"/>
          </a:p>
          <a:p>
            <a:pPr algn="just">
              <a:buNone/>
            </a:pPr>
            <a:endParaRPr lang="en-US" dirty="0" smtClean="0"/>
          </a:p>
          <a:p>
            <a:pPr marL="514350" indent="-514350">
              <a:buNone/>
            </a:pPr>
            <a:endParaRPr lang="en-US" dirty="0"/>
          </a:p>
        </p:txBody>
      </p:sp>
      <p:pic>
        <p:nvPicPr>
          <p:cNvPr id="4" name="Picture 3" descr="3 slide 8a small"/>
          <p:cNvPicPr/>
          <p:nvPr/>
        </p:nvPicPr>
        <p:blipFill>
          <a:blip r:embed="rId3" cstate="print"/>
          <a:srcRect/>
          <a:stretch>
            <a:fillRect/>
          </a:stretch>
        </p:blipFill>
        <p:spPr bwMode="auto">
          <a:xfrm>
            <a:off x="228600" y="1600200"/>
            <a:ext cx="4495801" cy="4953000"/>
          </a:xfrm>
          <a:prstGeom prst="rect">
            <a:avLst/>
          </a:prstGeom>
          <a:noFill/>
          <a:ln w="9525">
            <a:noFill/>
            <a:miter lim="800000"/>
            <a:headEnd/>
            <a:tailEnd/>
          </a:ln>
        </p:spPr>
      </p:pic>
      <p:pic>
        <p:nvPicPr>
          <p:cNvPr id="5" name="Picture 4" descr="3 slide 8b small"/>
          <p:cNvPicPr/>
          <p:nvPr/>
        </p:nvPicPr>
        <p:blipFill>
          <a:blip r:embed="rId4" cstate="print"/>
          <a:srcRect/>
          <a:stretch>
            <a:fillRect/>
          </a:stretch>
        </p:blipFill>
        <p:spPr bwMode="auto">
          <a:xfrm>
            <a:off x="4800600" y="1676400"/>
            <a:ext cx="4114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Psoríase</a:t>
            </a:r>
            <a:endParaRPr lang="es-ES" dirty="0" smtClean="0"/>
          </a:p>
        </p:txBody>
      </p:sp>
      <p:sp>
        <p:nvSpPr>
          <p:cNvPr id="3" name="Content Placeholder 2"/>
          <p:cNvSpPr>
            <a:spLocks noGrp="1"/>
          </p:cNvSpPr>
          <p:nvPr>
            <p:ph idx="1"/>
          </p:nvPr>
        </p:nvSpPr>
        <p:spPr/>
        <p:txBody>
          <a:bodyPr>
            <a:normAutofit/>
          </a:bodyPr>
          <a:lstStyle/>
          <a:p>
            <a:pPr algn="just">
              <a:buNone/>
            </a:pPr>
            <a:endParaRPr lang="en-US" dirty="0" smtClean="0"/>
          </a:p>
          <a:p>
            <a:pPr algn="just">
              <a:buNone/>
            </a:pPr>
            <a:endParaRPr lang="en-US" dirty="0" smtClean="0"/>
          </a:p>
          <a:p>
            <a:pPr marL="514350" indent="-514350">
              <a:buNone/>
            </a:pPr>
            <a:endParaRPr lang="en-US" dirty="0"/>
          </a:p>
        </p:txBody>
      </p:sp>
      <p:pic>
        <p:nvPicPr>
          <p:cNvPr id="6" name="Picture 5" descr="3 slide 9a small"/>
          <p:cNvPicPr/>
          <p:nvPr/>
        </p:nvPicPr>
        <p:blipFill>
          <a:blip r:embed="rId3" cstate="print"/>
          <a:srcRect/>
          <a:stretch>
            <a:fillRect/>
          </a:stretch>
        </p:blipFill>
        <p:spPr bwMode="auto">
          <a:xfrm>
            <a:off x="228600" y="1676400"/>
            <a:ext cx="4419600" cy="4876800"/>
          </a:xfrm>
          <a:prstGeom prst="rect">
            <a:avLst/>
          </a:prstGeom>
          <a:noFill/>
          <a:ln w="9525">
            <a:noFill/>
            <a:miter lim="800000"/>
            <a:headEnd/>
            <a:tailEnd/>
          </a:ln>
        </p:spPr>
      </p:pic>
      <p:pic>
        <p:nvPicPr>
          <p:cNvPr id="7" name="Picture 6" descr="3 slide 9b small"/>
          <p:cNvPicPr/>
          <p:nvPr/>
        </p:nvPicPr>
        <p:blipFill>
          <a:blip r:embed="rId4" cstate="print"/>
          <a:srcRect/>
          <a:stretch>
            <a:fillRect/>
          </a:stretch>
        </p:blipFill>
        <p:spPr bwMode="auto">
          <a:xfrm>
            <a:off x="4800600" y="1676400"/>
            <a:ext cx="413194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Psoríase</a:t>
            </a:r>
            <a:endParaRPr lang="es-ES" dirty="0" smtClean="0"/>
          </a:p>
        </p:txBody>
      </p:sp>
      <p:sp>
        <p:nvSpPr>
          <p:cNvPr id="3" name="Content Placeholder 2"/>
          <p:cNvSpPr>
            <a:spLocks noGrp="1"/>
          </p:cNvSpPr>
          <p:nvPr>
            <p:ph idx="1"/>
          </p:nvPr>
        </p:nvSpPr>
        <p:spPr/>
        <p:txBody>
          <a:bodyPr>
            <a:normAutofit/>
          </a:bodyPr>
          <a:lstStyle/>
          <a:p>
            <a:pPr algn="just">
              <a:buNone/>
            </a:pPr>
            <a:endParaRPr lang="en-US" dirty="0" smtClean="0"/>
          </a:p>
          <a:p>
            <a:pPr algn="just">
              <a:buNone/>
            </a:pPr>
            <a:endParaRPr lang="en-US" dirty="0" smtClean="0"/>
          </a:p>
          <a:p>
            <a:pPr marL="514350" indent="-514350">
              <a:buNone/>
            </a:pPr>
            <a:endParaRPr lang="en-US" dirty="0"/>
          </a:p>
        </p:txBody>
      </p:sp>
      <p:pic>
        <p:nvPicPr>
          <p:cNvPr id="8" name="Picture 7" descr="3 slide 9c small"/>
          <p:cNvPicPr/>
          <p:nvPr/>
        </p:nvPicPr>
        <p:blipFill>
          <a:blip r:embed="rId3" cstate="print"/>
          <a:srcRect/>
          <a:stretch>
            <a:fillRect/>
          </a:stretch>
        </p:blipFill>
        <p:spPr bwMode="auto">
          <a:xfrm>
            <a:off x="304800" y="1600200"/>
            <a:ext cx="4343400" cy="4876800"/>
          </a:xfrm>
          <a:prstGeom prst="rect">
            <a:avLst/>
          </a:prstGeom>
          <a:noFill/>
          <a:ln w="9525">
            <a:noFill/>
            <a:miter lim="800000"/>
            <a:headEnd/>
            <a:tailEnd/>
          </a:ln>
        </p:spPr>
      </p:pic>
      <p:pic>
        <p:nvPicPr>
          <p:cNvPr id="9" name="Picture 8" descr="3 slide 9d small"/>
          <p:cNvPicPr/>
          <p:nvPr/>
        </p:nvPicPr>
        <p:blipFill>
          <a:blip r:embed="rId4" cstate="print"/>
          <a:srcRect/>
          <a:stretch>
            <a:fillRect/>
          </a:stretch>
        </p:blipFill>
        <p:spPr bwMode="auto">
          <a:xfrm>
            <a:off x="4800600" y="1600200"/>
            <a:ext cx="406527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Herpes Zóster</a:t>
            </a:r>
            <a:br>
              <a:rPr lang="pt-PT" sz="4000" dirty="0" smtClean="0"/>
            </a:br>
            <a:r>
              <a:rPr lang="pt-PT" sz="4000" dirty="0" smtClean="0"/>
              <a:t>(Zona, lume da noite, etc.)</a:t>
            </a:r>
            <a:endParaRPr lang="es-ES"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Objectivos</a:t>
            </a:r>
            <a:r>
              <a:rPr lang="en-US" dirty="0" smtClean="0"/>
              <a:t> </a:t>
            </a:r>
            <a:endParaRPr lang="en-US" dirty="0"/>
          </a:p>
        </p:txBody>
      </p:sp>
      <p:sp>
        <p:nvSpPr>
          <p:cNvPr id="3" name="Content Placeholder 2"/>
          <p:cNvSpPr>
            <a:spLocks noGrp="1"/>
          </p:cNvSpPr>
          <p:nvPr>
            <p:ph idx="1"/>
          </p:nvPr>
        </p:nvSpPr>
        <p:spPr/>
        <p:txBody>
          <a:bodyPr>
            <a:normAutofit/>
          </a:bodyPr>
          <a:lstStyle/>
          <a:p>
            <a:pPr algn="just">
              <a:buNone/>
            </a:pPr>
            <a:r>
              <a:rPr lang="en-US" dirty="0" smtClean="0"/>
              <a:t>No final </a:t>
            </a:r>
            <a:r>
              <a:rPr lang="en-US" dirty="0" err="1" smtClean="0"/>
              <a:t>desta</a:t>
            </a:r>
            <a:r>
              <a:rPr lang="en-US" dirty="0" smtClean="0"/>
              <a:t> </a:t>
            </a:r>
            <a:r>
              <a:rPr lang="en-US" dirty="0" err="1" smtClean="0"/>
              <a:t>unidade</a:t>
            </a:r>
            <a:r>
              <a:rPr lang="en-US" dirty="0" smtClean="0"/>
              <a:t>, </a:t>
            </a:r>
            <a:r>
              <a:rPr lang="en-US" dirty="0" err="1" smtClean="0"/>
              <a:t>os</a:t>
            </a:r>
            <a:r>
              <a:rPr lang="en-US" dirty="0" smtClean="0"/>
              <a:t> </a:t>
            </a:r>
            <a:r>
              <a:rPr lang="en-US" dirty="0" err="1" smtClean="0"/>
              <a:t>formandos</a:t>
            </a:r>
            <a:r>
              <a:rPr lang="en-US" dirty="0" smtClean="0"/>
              <a:t> </a:t>
            </a:r>
            <a:r>
              <a:rPr lang="en-US" dirty="0" err="1" smtClean="0"/>
              <a:t>devem</a:t>
            </a:r>
            <a:r>
              <a:rPr lang="en-US" dirty="0" smtClean="0"/>
              <a:t> ser </a:t>
            </a:r>
            <a:r>
              <a:rPr lang="en-US" dirty="0" err="1" smtClean="0"/>
              <a:t>capazes</a:t>
            </a:r>
            <a:r>
              <a:rPr lang="en-US" dirty="0" smtClean="0"/>
              <a:t> de:</a:t>
            </a:r>
          </a:p>
          <a:p>
            <a:pPr algn="just"/>
            <a:r>
              <a:rPr lang="pt-PT" sz="2400" dirty="0" smtClean="0">
                <a:latin typeface="Arial" pitchFamily="34" charset="0"/>
                <a:cs typeface="Arial" pitchFamily="34" charset="0"/>
              </a:rPr>
              <a:t>Identificar os sinais e sintomas de complicações no HIV/SIDA  que afectam a pele</a:t>
            </a:r>
          </a:p>
          <a:p>
            <a:pPr algn="just"/>
            <a:r>
              <a:rPr lang="pt-PT" sz="2400" dirty="0" smtClean="0">
                <a:latin typeface="Arial" pitchFamily="34" charset="0"/>
                <a:cs typeface="Arial" pitchFamily="34" charset="0"/>
              </a:rPr>
              <a:t>Explicar a etiologia das doenças da pele</a:t>
            </a:r>
          </a:p>
          <a:p>
            <a:pPr algn="just"/>
            <a:r>
              <a:rPr lang="pt-PT" sz="2400" dirty="0" smtClean="0">
                <a:latin typeface="Arial" pitchFamily="34" charset="0"/>
                <a:cs typeface="Arial" pitchFamily="34" charset="0"/>
              </a:rPr>
              <a:t>Fazer o exame da pele</a:t>
            </a:r>
          </a:p>
          <a:p>
            <a:pPr algn="just">
              <a:lnSpc>
                <a:spcPct val="150000"/>
              </a:lnSpc>
            </a:pPr>
            <a:r>
              <a:rPr lang="pt-PT" sz="2400" dirty="0" smtClean="0"/>
              <a:t>Tratar os problemas comuns  da pele nos doentes HIV+</a:t>
            </a:r>
          </a:p>
          <a:p>
            <a:pPr algn="just">
              <a:lnSpc>
                <a:spcPct val="150000"/>
              </a:lnSpc>
            </a:pPr>
            <a:r>
              <a:rPr lang="pt-PT" sz="2400" dirty="0" smtClean="0"/>
              <a:t>Identificar os casos e situações onde se recomenda a transferência para Unidades de Saúde especializadas</a:t>
            </a:r>
          </a:p>
          <a:p>
            <a:pPr algn="just">
              <a:buNone/>
            </a:pP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Herpes Zóster (1)</a:t>
            </a:r>
            <a:endParaRPr lang="es-ES" dirty="0" smtClean="0"/>
          </a:p>
        </p:txBody>
      </p:sp>
      <p:sp>
        <p:nvSpPr>
          <p:cNvPr id="3" name="Content Placeholder 2"/>
          <p:cNvSpPr>
            <a:spLocks noGrp="1"/>
          </p:cNvSpPr>
          <p:nvPr>
            <p:ph idx="1"/>
          </p:nvPr>
        </p:nvSpPr>
        <p:spPr/>
        <p:txBody>
          <a:bodyPr>
            <a:normAutofit lnSpcReduction="10000"/>
          </a:bodyPr>
          <a:lstStyle/>
          <a:p>
            <a:pPr algn="just"/>
            <a:r>
              <a:rPr lang="pt-PT" dirty="0" smtClean="0"/>
              <a:t>É uma das primeiras manifestações da infecção pelo HIV </a:t>
            </a:r>
          </a:p>
          <a:p>
            <a:pPr algn="just"/>
            <a:r>
              <a:rPr lang="pt-PT" dirty="0" smtClean="0"/>
              <a:t>O agente causal é o vírus da varicela zóster (VVZ)</a:t>
            </a:r>
            <a:endParaRPr lang="es-ES" dirty="0" smtClean="0"/>
          </a:p>
          <a:p>
            <a:pPr algn="just"/>
            <a:r>
              <a:rPr lang="pt-PT" dirty="0" smtClean="0"/>
              <a:t>Erupção de vesículas e bolhas unilateral, com dor local intensa e distribuição ao longo do trajecto dum nervo cutâneo </a:t>
            </a:r>
          </a:p>
          <a:p>
            <a:pPr algn="just"/>
            <a:r>
              <a:rPr lang="pt-PT" dirty="0" smtClean="0"/>
              <a:t>É comum no peito, mas também ocorre nas pernas, nos braços ou no rosto</a:t>
            </a:r>
          </a:p>
          <a:p>
            <a:pPr algn="just"/>
            <a:r>
              <a:rPr lang="pt-PT" dirty="0" smtClean="0"/>
              <a:t>Define estadio </a:t>
            </a:r>
            <a:r>
              <a:rPr lang="pt-PT" dirty="0" err="1" smtClean="0"/>
              <a:t>II</a:t>
            </a:r>
            <a:r>
              <a:rPr lang="pt-PT" dirty="0" smtClean="0"/>
              <a:t> da OMS</a:t>
            </a:r>
            <a:endParaRPr lang="es-ES" dirty="0" smtClean="0"/>
          </a:p>
          <a:p>
            <a:pPr algn="just">
              <a:buNone/>
            </a:pPr>
            <a:endParaRPr lang="en-U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Infecção por Herpes Zóster </a:t>
            </a:r>
            <a:endParaRPr lang="es-ES" dirty="0" smtClean="0"/>
          </a:p>
        </p:txBody>
      </p:sp>
      <p:pic>
        <p:nvPicPr>
          <p:cNvPr id="6" name="Content Placeholder 5" descr="3 slide 18 small"/>
          <p:cNvPicPr>
            <a:picLocks noGrp="1"/>
          </p:cNvPicPr>
          <p:nvPr>
            <p:ph idx="1"/>
          </p:nvPr>
        </p:nvPicPr>
        <p:blipFill>
          <a:blip r:embed="rId3" cstate="print"/>
          <a:srcRect/>
          <a:stretch>
            <a:fillRect/>
          </a:stretch>
        </p:blipFill>
        <p:spPr bwMode="auto">
          <a:xfrm>
            <a:off x="457200" y="1676400"/>
            <a:ext cx="3810000" cy="4495800"/>
          </a:xfrm>
          <a:prstGeom prst="rect">
            <a:avLst/>
          </a:prstGeom>
          <a:noFill/>
          <a:ln w="9525">
            <a:noFill/>
            <a:miter lim="800000"/>
            <a:headEnd/>
            <a:tailEnd/>
          </a:ln>
        </p:spPr>
      </p:pic>
      <p:pic>
        <p:nvPicPr>
          <p:cNvPr id="7" name="Picture 6" descr="3 slide17 small"/>
          <p:cNvPicPr/>
          <p:nvPr/>
        </p:nvPicPr>
        <p:blipFill>
          <a:blip r:embed="rId4" cstate="print"/>
          <a:srcRect/>
          <a:stretch>
            <a:fillRect/>
          </a:stretch>
        </p:blipFill>
        <p:spPr bwMode="auto">
          <a:xfrm>
            <a:off x="4495800" y="1676400"/>
            <a:ext cx="4343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Tratamento</a:t>
            </a:r>
            <a:endParaRPr lang="es-ES" dirty="0" smtClean="0"/>
          </a:p>
        </p:txBody>
      </p:sp>
      <p:sp>
        <p:nvSpPr>
          <p:cNvPr id="3" name="Content Placeholder 2"/>
          <p:cNvSpPr>
            <a:spLocks noGrp="1"/>
          </p:cNvSpPr>
          <p:nvPr>
            <p:ph idx="1"/>
          </p:nvPr>
        </p:nvSpPr>
        <p:spPr/>
        <p:txBody>
          <a:bodyPr>
            <a:normAutofit/>
          </a:bodyPr>
          <a:lstStyle/>
          <a:p>
            <a:pPr lvl="0" algn="just"/>
            <a:r>
              <a:rPr lang="pt-PT" dirty="0" smtClean="0"/>
              <a:t>Limpeza e desinfecção local com anti-sépticos</a:t>
            </a:r>
            <a:endParaRPr lang="es-ES" dirty="0" smtClean="0"/>
          </a:p>
          <a:p>
            <a:pPr lvl="0" algn="just"/>
            <a:r>
              <a:rPr lang="pt-PT" dirty="0" smtClean="0"/>
              <a:t>Analgésicos: AAS, Paracetamol, </a:t>
            </a:r>
            <a:r>
              <a:rPr lang="pt-PT" dirty="0" err="1" smtClean="0"/>
              <a:t>Diclofenac</a:t>
            </a:r>
            <a:r>
              <a:rPr lang="pt-PT" dirty="0" smtClean="0"/>
              <a:t> ou </a:t>
            </a:r>
            <a:r>
              <a:rPr lang="pt-PT" dirty="0" err="1" smtClean="0"/>
              <a:t>Iboprufeno</a:t>
            </a:r>
            <a:endParaRPr lang="es-ES" dirty="0" smtClean="0"/>
          </a:p>
          <a:p>
            <a:pPr lvl="0" algn="just"/>
            <a:r>
              <a:rPr lang="pt-PT" dirty="0" err="1" smtClean="0"/>
              <a:t>Aciclovir</a:t>
            </a:r>
            <a:r>
              <a:rPr lang="pt-PT" dirty="0" smtClean="0"/>
              <a:t> oral: 800mg por “os”, de 4/4 horas (5 vezes ao dia) durante 7 a 10 dias. Deverá ser prescrito dentro das primeiras 72 horas da após a aparição das vesículas</a:t>
            </a:r>
            <a:endParaRPr lang="es-ES" dirty="0" smtClean="0"/>
          </a:p>
          <a:p>
            <a:pPr lvl="0" algn="just"/>
            <a:r>
              <a:rPr lang="pt-PT" dirty="0" smtClean="0"/>
              <a:t>Antibioterapia se infecção secundária</a:t>
            </a:r>
            <a:endParaRPr lang="es-ES" dirty="0" smtClean="0"/>
          </a:p>
          <a:p>
            <a:pPr algn="just">
              <a:buNone/>
            </a:pPr>
            <a:endParaRPr lang="en-U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Sífilis</a:t>
            </a:r>
            <a:endParaRPr lang="es-ES" sz="4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Sífilis</a:t>
            </a:r>
            <a:endParaRPr lang="es-ES" dirty="0" smtClean="0"/>
          </a:p>
        </p:txBody>
      </p:sp>
      <p:sp>
        <p:nvSpPr>
          <p:cNvPr id="3" name="Content Placeholder 2"/>
          <p:cNvSpPr>
            <a:spLocks noGrp="1"/>
          </p:cNvSpPr>
          <p:nvPr>
            <p:ph idx="1"/>
          </p:nvPr>
        </p:nvSpPr>
        <p:spPr/>
        <p:txBody>
          <a:bodyPr>
            <a:normAutofit/>
          </a:bodyPr>
          <a:lstStyle/>
          <a:p>
            <a:pPr algn="just">
              <a:buNone/>
            </a:pPr>
            <a:r>
              <a:rPr lang="pt-PT" dirty="0" smtClean="0"/>
              <a:t>A sífilis pode apresentar-se com lesões:</a:t>
            </a:r>
          </a:p>
          <a:p>
            <a:pPr algn="just">
              <a:lnSpc>
                <a:spcPct val="150000"/>
              </a:lnSpc>
            </a:pPr>
            <a:r>
              <a:rPr lang="pt-PT" dirty="0" smtClean="0"/>
              <a:t>Primárias (chagas) nas áreas de exposição inicial (lábios, órgãos genitais)</a:t>
            </a:r>
          </a:p>
          <a:p>
            <a:pPr algn="just">
              <a:lnSpc>
                <a:spcPct val="150000"/>
              </a:lnSpc>
            </a:pPr>
            <a:r>
              <a:rPr lang="pt-PT" dirty="0" smtClean="0"/>
              <a:t>Ou como manifestações secundárias, mais dispersas (condiloma lata, manchas mucosas...)</a:t>
            </a:r>
            <a:endParaRPr lang="es-ES" dirty="0" smtClean="0"/>
          </a:p>
          <a:p>
            <a:pPr algn="just">
              <a:lnSpc>
                <a:spcPct val="150000"/>
              </a:lnSpc>
              <a:buNone/>
            </a:pPr>
            <a:endParaRPr lang="en-U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Sífilis Secundária</a:t>
            </a:r>
            <a:endParaRPr lang="es-ES" dirty="0" smtClean="0"/>
          </a:p>
        </p:txBody>
      </p:sp>
      <p:sp>
        <p:nvSpPr>
          <p:cNvPr id="3" name="Content Placeholder 2"/>
          <p:cNvSpPr>
            <a:spLocks noGrp="1"/>
          </p:cNvSpPr>
          <p:nvPr>
            <p:ph idx="1"/>
          </p:nvPr>
        </p:nvSpPr>
        <p:spPr/>
        <p:txBody>
          <a:bodyPr>
            <a:normAutofit fontScale="92500" lnSpcReduction="20000"/>
          </a:bodyPr>
          <a:lstStyle/>
          <a:p>
            <a:pPr algn="just">
              <a:buNone/>
            </a:pPr>
            <a:endParaRPr lang="pt-PT" sz="3000" dirty="0" smtClean="0"/>
          </a:p>
          <a:p>
            <a:pPr algn="just"/>
            <a:r>
              <a:rPr lang="pt-PT" sz="3000" dirty="0" smtClean="0"/>
              <a:t>Condiloma lata: lesões dermatológicas indolores, simétricas, altamente infecciosas, elevadas, planas, semelhantes às verrugas, de cor rosa acinzentada pálida. Tipicamente não coçam e o envolvimento das palmas e das plantas é comum.</a:t>
            </a:r>
          </a:p>
          <a:p>
            <a:pPr algn="just">
              <a:buNone/>
            </a:pPr>
            <a:endParaRPr lang="pt-PT" sz="3000" dirty="0" smtClean="0"/>
          </a:p>
          <a:p>
            <a:pPr algn="just"/>
            <a:r>
              <a:rPr lang="pt-PT" sz="3000" dirty="0" smtClean="0"/>
              <a:t>Superfície aparentemente lisa, frequentemente associada a outros sinais de sífilis secundária: febre, adenopatias.</a:t>
            </a:r>
          </a:p>
          <a:p>
            <a:pPr algn="just"/>
            <a:endParaRPr lang="pt-PT" dirty="0" smtClean="0"/>
          </a:p>
          <a:p>
            <a:pPr algn="just"/>
            <a:endParaRPr lang="es-ES" dirty="0" smtClean="0"/>
          </a:p>
          <a:p>
            <a:pPr algn="just">
              <a:buNone/>
            </a:pPr>
            <a:endParaRPr lang="en-U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Diagnóstico e Tratamento</a:t>
            </a:r>
            <a:endParaRPr lang="es-ES" dirty="0" smtClean="0"/>
          </a:p>
        </p:txBody>
      </p:sp>
      <p:sp>
        <p:nvSpPr>
          <p:cNvPr id="3" name="Content Placeholder 2"/>
          <p:cNvSpPr>
            <a:spLocks noGrp="1"/>
          </p:cNvSpPr>
          <p:nvPr>
            <p:ph idx="1"/>
          </p:nvPr>
        </p:nvSpPr>
        <p:spPr/>
        <p:txBody>
          <a:bodyPr>
            <a:normAutofit/>
          </a:bodyPr>
          <a:lstStyle/>
          <a:p>
            <a:endParaRPr lang="pt-PT" dirty="0" smtClean="0"/>
          </a:p>
          <a:p>
            <a:pPr algn="just"/>
            <a:r>
              <a:rPr lang="pt-PT" b="1" dirty="0" smtClean="0"/>
              <a:t>Diagnóstico </a:t>
            </a:r>
            <a:endParaRPr lang="pt-PT" dirty="0" smtClean="0"/>
          </a:p>
          <a:p>
            <a:pPr lvl="1" algn="just"/>
            <a:r>
              <a:rPr lang="pt-PT" dirty="0" smtClean="0"/>
              <a:t>Clínico e de laboratório (testes para sífilis)</a:t>
            </a:r>
            <a:endParaRPr lang="es-ES" dirty="0" smtClean="0"/>
          </a:p>
          <a:p>
            <a:pPr algn="just"/>
            <a:endParaRPr lang="pt-PT" dirty="0" smtClean="0"/>
          </a:p>
          <a:p>
            <a:pPr algn="just"/>
            <a:r>
              <a:rPr lang="pt-PT" b="1" dirty="0" smtClean="0"/>
              <a:t>Tratamento</a:t>
            </a:r>
          </a:p>
          <a:p>
            <a:pPr lvl="1" algn="just"/>
            <a:r>
              <a:rPr lang="pt-PT" dirty="0" smtClean="0"/>
              <a:t>Penicilina Benzatínica, conforme as normas nacionais</a:t>
            </a: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i="1" dirty="0" smtClean="0"/>
              <a:t>Condiloma Lata</a:t>
            </a:r>
            <a:r>
              <a:rPr lang="pt-PT" dirty="0" smtClean="0"/>
              <a:t>: Lesões da Mucosa na Sífilis Secundária</a:t>
            </a:r>
            <a:r>
              <a:rPr lang="es-ES" dirty="0" smtClean="0"/>
              <a:t/>
            </a:r>
            <a:br>
              <a:rPr lang="es-ES" dirty="0" smtClean="0"/>
            </a:br>
            <a:endParaRPr lang="es-ES" dirty="0" smtClean="0"/>
          </a:p>
        </p:txBody>
      </p:sp>
      <p:sp>
        <p:nvSpPr>
          <p:cNvPr id="3" name="Content Placeholder 2"/>
          <p:cNvSpPr>
            <a:spLocks noGrp="1"/>
          </p:cNvSpPr>
          <p:nvPr>
            <p:ph idx="1"/>
          </p:nvPr>
        </p:nvSpPr>
        <p:spPr/>
        <p:txBody>
          <a:bodyPr>
            <a:normAutofit/>
          </a:bodyPr>
          <a:lstStyle/>
          <a:p>
            <a:endParaRPr lang="pt-PT" dirty="0" smtClean="0"/>
          </a:p>
          <a:p>
            <a:pPr algn="just">
              <a:buNone/>
            </a:pPr>
            <a:endParaRPr lang="en-US" dirty="0" smtClean="0"/>
          </a:p>
          <a:p>
            <a:pPr marL="514350" indent="-514350">
              <a:buNone/>
            </a:pPr>
            <a:endParaRPr lang="en-US" dirty="0"/>
          </a:p>
        </p:txBody>
      </p:sp>
      <p:pic>
        <p:nvPicPr>
          <p:cNvPr id="4" name="Picture 3" descr="3 slide 25a small"/>
          <p:cNvPicPr/>
          <p:nvPr/>
        </p:nvPicPr>
        <p:blipFill>
          <a:blip r:embed="rId3" cstate="print"/>
          <a:srcRect/>
          <a:stretch>
            <a:fillRect/>
          </a:stretch>
        </p:blipFill>
        <p:spPr bwMode="auto">
          <a:xfrm>
            <a:off x="304800" y="1676400"/>
            <a:ext cx="4191000" cy="4572000"/>
          </a:xfrm>
          <a:prstGeom prst="rect">
            <a:avLst/>
          </a:prstGeom>
          <a:noFill/>
          <a:ln w="9525">
            <a:noFill/>
            <a:miter lim="800000"/>
            <a:headEnd/>
            <a:tailEnd/>
          </a:ln>
        </p:spPr>
      </p:pic>
      <p:pic>
        <p:nvPicPr>
          <p:cNvPr id="5" name="Picture 4" descr="3 slide 25b small"/>
          <p:cNvPicPr/>
          <p:nvPr/>
        </p:nvPicPr>
        <p:blipFill>
          <a:blip r:embed="rId4" cstate="print"/>
          <a:srcRect/>
          <a:stretch>
            <a:fillRect/>
          </a:stretch>
        </p:blipFill>
        <p:spPr bwMode="auto">
          <a:xfrm>
            <a:off x="4572000" y="1676400"/>
            <a:ext cx="435107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Verrugas Genitais</a:t>
            </a:r>
            <a:endParaRPr lang="es-ES" sz="4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Verrugas Genitais</a:t>
            </a:r>
            <a:endParaRPr lang="es-ES" dirty="0" smtClean="0"/>
          </a:p>
        </p:txBody>
      </p:sp>
      <p:sp>
        <p:nvSpPr>
          <p:cNvPr id="3" name="Content Placeholder 2"/>
          <p:cNvSpPr>
            <a:spLocks noGrp="1"/>
          </p:cNvSpPr>
          <p:nvPr>
            <p:ph idx="1"/>
          </p:nvPr>
        </p:nvSpPr>
        <p:spPr/>
        <p:txBody>
          <a:bodyPr>
            <a:normAutofit/>
          </a:bodyPr>
          <a:lstStyle/>
          <a:p>
            <a:pPr algn="just"/>
            <a:r>
              <a:rPr lang="pt-PT" dirty="0" smtClean="0"/>
              <a:t>Infecção transmitida por via sexual causada pelo vírus do papiloma humano (VPH) </a:t>
            </a:r>
            <a:endParaRPr lang="es-ES" dirty="0" smtClean="0"/>
          </a:p>
          <a:p>
            <a:pPr algn="just"/>
            <a:r>
              <a:rPr lang="pt-PT" dirty="0" smtClean="0"/>
              <a:t>A via de transmissão mais comum é sexual, também de uma verruga activa para outras superfícies corporais</a:t>
            </a:r>
            <a:endParaRPr lang="es-ES" dirty="0" smtClean="0"/>
          </a:p>
          <a:p>
            <a:pPr algn="just"/>
            <a:r>
              <a:rPr lang="pt-PT" dirty="0" smtClean="0"/>
              <a:t>O tratamento local é possível para reduzir as dimensões. Os condilomas grandes e/ou recidivos são de difícil controle em pacientes imunodeprimidos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Problemas Dermatológicos no Doente com HIV/SIDA (1)</a:t>
            </a:r>
            <a:endParaRPr lang="en-US" dirty="0"/>
          </a:p>
        </p:txBody>
      </p:sp>
      <p:sp>
        <p:nvSpPr>
          <p:cNvPr id="3" name="Content Placeholder 2"/>
          <p:cNvSpPr>
            <a:spLocks noGrp="1"/>
          </p:cNvSpPr>
          <p:nvPr>
            <p:ph idx="1"/>
          </p:nvPr>
        </p:nvSpPr>
        <p:spPr>
          <a:xfrm>
            <a:off x="457200" y="1600200"/>
            <a:ext cx="8382000" cy="4876800"/>
          </a:xfrm>
        </p:spPr>
        <p:txBody>
          <a:bodyPr>
            <a:noAutofit/>
          </a:bodyPr>
          <a:lstStyle/>
          <a:p>
            <a:pPr algn="just"/>
            <a:r>
              <a:rPr lang="pt-PT" sz="2400" b="1" dirty="0" smtClean="0"/>
              <a:t>Causados pelo HIV</a:t>
            </a:r>
            <a:r>
              <a:rPr lang="pt-PT" sz="2400" dirty="0" smtClean="0"/>
              <a:t> </a:t>
            </a:r>
            <a:endParaRPr lang="es-ES" sz="2400" dirty="0" smtClean="0"/>
          </a:p>
          <a:p>
            <a:pPr lvl="1" algn="just"/>
            <a:r>
              <a:rPr lang="pt-PT" sz="2400" dirty="0" smtClean="0"/>
              <a:t>Erupção cutânea generalizada associada à seroconversão (infecção aguda pelo HIV) </a:t>
            </a:r>
            <a:endParaRPr lang="es-ES" sz="2400" dirty="0" smtClean="0"/>
          </a:p>
          <a:p>
            <a:pPr algn="just"/>
            <a:r>
              <a:rPr lang="pt-PT" sz="2400" b="1" dirty="0" smtClean="0"/>
              <a:t>Causados por uma infecção oportunista </a:t>
            </a:r>
            <a:endParaRPr lang="es-ES" sz="2400" dirty="0" smtClean="0"/>
          </a:p>
          <a:p>
            <a:pPr lvl="1" algn="just"/>
            <a:r>
              <a:rPr lang="pt-PT" sz="2400" dirty="0" smtClean="0"/>
              <a:t>Infecção criptocócica disseminada</a:t>
            </a:r>
            <a:endParaRPr lang="es-ES" sz="2400" dirty="0" smtClean="0"/>
          </a:p>
          <a:p>
            <a:pPr algn="just"/>
            <a:r>
              <a:rPr lang="pt-PT" sz="2400" b="1" dirty="0" smtClean="0"/>
              <a:t>Doenças associadas à infecção pelo HIV</a:t>
            </a:r>
            <a:r>
              <a:rPr lang="pt-PT" sz="2400" dirty="0" smtClean="0"/>
              <a:t> </a:t>
            </a:r>
            <a:endParaRPr lang="es-ES" sz="2400" dirty="0" smtClean="0"/>
          </a:p>
          <a:p>
            <a:pPr lvl="1" algn="just"/>
            <a:r>
              <a:rPr lang="pt-PT" sz="2400" dirty="0" smtClean="0"/>
              <a:t>Sarcoma de Kaposi </a:t>
            </a:r>
            <a:endParaRPr lang="es-ES" sz="2400" dirty="0" smtClean="0"/>
          </a:p>
          <a:p>
            <a:pPr algn="just"/>
            <a:r>
              <a:rPr lang="pt-PT" sz="2400" b="1" dirty="0" smtClean="0"/>
              <a:t>Complicações da medicação</a:t>
            </a:r>
            <a:r>
              <a:rPr lang="pt-PT" sz="2400" dirty="0" smtClean="0"/>
              <a:t> </a:t>
            </a:r>
            <a:endParaRPr lang="es-ES" sz="2400" dirty="0" smtClean="0"/>
          </a:p>
          <a:p>
            <a:pPr lvl="1" algn="just"/>
            <a:r>
              <a:rPr lang="pt-PT" sz="2400" dirty="0" smtClean="0"/>
              <a:t>Reacção Adversa a Medicamentos (RAM): Sulfamidas, NVP, ABC, EFV</a:t>
            </a:r>
            <a:endParaRPr lang="es-ES" sz="2400" dirty="0" smtClean="0"/>
          </a:p>
          <a:p>
            <a:pPr lvl="1" algn="just"/>
            <a:r>
              <a:rPr lang="pt-PT" sz="2400" dirty="0" smtClean="0"/>
              <a:t>SIR (Síndrome de Imuno-Reconstituição)</a:t>
            </a:r>
            <a:endParaRPr lang="es-ES" sz="2400" dirty="0" smtClean="0"/>
          </a:p>
          <a:p>
            <a:pPr>
              <a:buNone/>
            </a:pPr>
            <a:endParaRPr lang="es-ES" sz="2400" dirty="0" smtClean="0"/>
          </a:p>
          <a:p>
            <a:pPr algn="just">
              <a:buNone/>
            </a:pPr>
            <a:r>
              <a:rPr lang="pt-PT" sz="2400" dirty="0" smtClean="0"/>
              <a:t> </a:t>
            </a:r>
            <a:endParaRPr lang="en-US" sz="2400" dirty="0" smtClean="0"/>
          </a:p>
          <a:p>
            <a:pPr algn="just">
              <a:buNone/>
            </a:pPr>
            <a:endParaRPr lang="en-US" sz="2400" dirty="0" smtClean="0"/>
          </a:p>
          <a:p>
            <a:pPr marL="514350" indent="-514350">
              <a:buNone/>
            </a:pP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PT" dirty="0" smtClean="0"/>
              <a:t>Tratamento das Verrugas Genitais</a:t>
            </a:r>
            <a:endParaRPr lang="pt-PT" dirty="0"/>
          </a:p>
        </p:txBody>
      </p:sp>
      <p:sp>
        <p:nvSpPr>
          <p:cNvPr id="3" name="2 Marcador de contenido"/>
          <p:cNvSpPr>
            <a:spLocks noGrp="1"/>
          </p:cNvSpPr>
          <p:nvPr>
            <p:ph idx="1"/>
          </p:nvPr>
        </p:nvSpPr>
        <p:spPr/>
        <p:txBody>
          <a:bodyPr/>
          <a:lstStyle/>
          <a:p>
            <a:pPr>
              <a:buNone/>
            </a:pPr>
            <a:endParaRPr lang="pt-PT" dirty="0" smtClean="0"/>
          </a:p>
          <a:p>
            <a:pPr algn="just"/>
            <a:r>
              <a:rPr lang="pt-PT" dirty="0" smtClean="0"/>
              <a:t>O tratamento local  (Podofilina, Ácido Tricloroacético, crioterapia com nitrogénio líquido, etc.) pode controlar as lesões de pequenas dimensões, enquanto os condilomas grandes e/ou recidivos são de difícil controlo em pacientes com imunossupressão (podem precisar de cirurgia).  </a:t>
            </a:r>
          </a:p>
          <a:p>
            <a:endParaRPr lang="pt-P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Verrugas Genitais</a:t>
            </a:r>
            <a:endParaRPr lang="es-ES" dirty="0" smtClean="0"/>
          </a:p>
        </p:txBody>
      </p:sp>
      <p:pic>
        <p:nvPicPr>
          <p:cNvPr id="108546" name="Picture 2"/>
          <p:cNvPicPr>
            <a:picLocks noGrp="1" noChangeAspect="1" noChangeArrowheads="1"/>
          </p:cNvPicPr>
          <p:nvPr>
            <p:ph idx="1"/>
          </p:nvPr>
        </p:nvPicPr>
        <p:blipFill>
          <a:blip r:embed="rId3" cstate="print"/>
          <a:srcRect/>
          <a:stretch>
            <a:fillRect/>
          </a:stretch>
        </p:blipFill>
        <p:spPr bwMode="auto">
          <a:xfrm>
            <a:off x="304800" y="1676400"/>
            <a:ext cx="4419600" cy="4800600"/>
          </a:xfrm>
          <a:prstGeom prst="rect">
            <a:avLst/>
          </a:prstGeom>
          <a:noFill/>
          <a:ln w="9525">
            <a:noFill/>
            <a:miter lim="800000"/>
            <a:headEnd/>
            <a:tailEnd/>
          </a:ln>
          <a:effectLst/>
        </p:spPr>
      </p:pic>
      <p:pic>
        <p:nvPicPr>
          <p:cNvPr id="108547" name="Picture 3"/>
          <p:cNvPicPr>
            <a:picLocks noChangeAspect="1" noChangeArrowheads="1"/>
          </p:cNvPicPr>
          <p:nvPr/>
        </p:nvPicPr>
        <p:blipFill>
          <a:blip r:embed="rId4" cstate="print"/>
          <a:srcRect/>
          <a:stretch>
            <a:fillRect/>
          </a:stretch>
        </p:blipFill>
        <p:spPr bwMode="auto">
          <a:xfrm>
            <a:off x="4876800" y="1676399"/>
            <a:ext cx="4029075" cy="47237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err="1" smtClean="0"/>
              <a:t>Escabiose</a:t>
            </a:r>
            <a:endParaRPr lang="es-ES" sz="4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Escabiose</a:t>
            </a:r>
            <a:r>
              <a:rPr lang="pt-PT" dirty="0" smtClean="0"/>
              <a:t> ou Sarna </a:t>
            </a:r>
            <a:endParaRPr lang="es-ES" dirty="0" smtClean="0"/>
          </a:p>
        </p:txBody>
      </p:sp>
      <p:sp>
        <p:nvSpPr>
          <p:cNvPr id="3" name="Content Placeholder 2"/>
          <p:cNvSpPr>
            <a:spLocks noGrp="1"/>
          </p:cNvSpPr>
          <p:nvPr>
            <p:ph idx="1"/>
          </p:nvPr>
        </p:nvSpPr>
        <p:spPr/>
        <p:txBody>
          <a:bodyPr>
            <a:noAutofit/>
          </a:bodyPr>
          <a:lstStyle/>
          <a:p>
            <a:pPr algn="just"/>
            <a:r>
              <a:rPr lang="pt-PT" sz="2400" dirty="0" smtClean="0"/>
              <a:t>É uma infecção dermatológica causada pelo </a:t>
            </a:r>
            <a:r>
              <a:rPr lang="pt-PT" sz="2400" i="1" dirty="0" err="1" smtClean="0"/>
              <a:t>Sarcoptes</a:t>
            </a:r>
            <a:r>
              <a:rPr lang="pt-PT" sz="2400" i="1" dirty="0" smtClean="0"/>
              <a:t> </a:t>
            </a:r>
            <a:r>
              <a:rPr lang="pt-PT" sz="2400" i="1" dirty="0" err="1" smtClean="0"/>
              <a:t>scabiei</a:t>
            </a:r>
            <a:r>
              <a:rPr lang="pt-PT" sz="2400" i="1" dirty="0" smtClean="0"/>
              <a:t>, </a:t>
            </a:r>
            <a:r>
              <a:rPr lang="pt-PT" sz="2400" dirty="0" smtClean="0"/>
              <a:t>cujo ácaro da pele é transmitido por via do contacto prolongado e ocasionalmente pela roupa de cama, etc.</a:t>
            </a:r>
            <a:endParaRPr lang="es-ES" sz="2400" dirty="0" smtClean="0"/>
          </a:p>
          <a:p>
            <a:pPr algn="just"/>
            <a:r>
              <a:rPr lang="pt-PT" sz="2400" dirty="0" smtClean="0"/>
              <a:t>Os principais sintomas são o prurido (dia e noite) e as resultantes escoriações da pele e do corpo </a:t>
            </a:r>
          </a:p>
          <a:p>
            <a:pPr algn="just"/>
            <a:r>
              <a:rPr lang="pt-PT" sz="2400" dirty="0" smtClean="0"/>
              <a:t>Uma constatação comum são as lesões em cova nos espaços entre os dedos</a:t>
            </a:r>
            <a:endParaRPr lang="es-ES" sz="2400" dirty="0" smtClean="0"/>
          </a:p>
          <a:p>
            <a:pPr algn="just"/>
            <a:r>
              <a:rPr lang="pt-PT" sz="2400" dirty="0" smtClean="0"/>
              <a:t>O diagnóstico é clínico; o tratamento inclui o uso de loções que contenham </a:t>
            </a:r>
            <a:r>
              <a:rPr lang="pt-PT" sz="2400" dirty="0" err="1" smtClean="0"/>
              <a:t>Permetrina</a:t>
            </a:r>
            <a:r>
              <a:rPr lang="pt-PT" sz="2400" dirty="0" smtClean="0"/>
              <a:t>.</a:t>
            </a:r>
            <a:r>
              <a:rPr lang="pt-PT" sz="2400" b="1" i="1" dirty="0" smtClean="0"/>
              <a:t> </a:t>
            </a:r>
            <a:endParaRPr lang="es-ES" sz="2400"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Escabiose</a:t>
            </a:r>
            <a:endParaRPr lang="es-ES" dirty="0" smtClean="0"/>
          </a:p>
        </p:txBody>
      </p:sp>
      <p:sp>
        <p:nvSpPr>
          <p:cNvPr id="3" name="Content Placeholder 2"/>
          <p:cNvSpPr>
            <a:spLocks noGrp="1"/>
          </p:cNvSpPr>
          <p:nvPr>
            <p:ph idx="1"/>
          </p:nvPr>
        </p:nvSpPr>
        <p:spPr/>
        <p:txBody>
          <a:bodyPr>
            <a:normAutofit/>
          </a:bodyPr>
          <a:lstStyle/>
          <a:p>
            <a:endParaRPr lang="pt-PT" dirty="0" smtClean="0"/>
          </a:p>
          <a:p>
            <a:pPr marL="514350" indent="-514350">
              <a:buNone/>
            </a:pPr>
            <a:endParaRPr lang="en-US" dirty="0"/>
          </a:p>
        </p:txBody>
      </p:sp>
      <p:pic>
        <p:nvPicPr>
          <p:cNvPr id="5" name="Picture 4" descr="3 slide 29 small"/>
          <p:cNvPicPr/>
          <p:nvPr/>
        </p:nvPicPr>
        <p:blipFill>
          <a:blip r:embed="rId3" cstate="print"/>
          <a:srcRect/>
          <a:stretch>
            <a:fillRect/>
          </a:stretch>
        </p:blipFill>
        <p:spPr bwMode="auto">
          <a:xfrm>
            <a:off x="762000" y="1676400"/>
            <a:ext cx="7696200"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Imagens da Incrustação Extensa da Escabiose</a:t>
            </a:r>
            <a:endParaRPr lang="es-ES" dirty="0"/>
          </a:p>
        </p:txBody>
      </p:sp>
      <p:sp>
        <p:nvSpPr>
          <p:cNvPr id="3" name="Content Placeholder 2"/>
          <p:cNvSpPr>
            <a:spLocks noGrp="1"/>
          </p:cNvSpPr>
          <p:nvPr>
            <p:ph idx="1"/>
          </p:nvPr>
        </p:nvSpPr>
        <p:spPr/>
        <p:txBody>
          <a:bodyPr>
            <a:normAutofit/>
          </a:bodyPr>
          <a:lstStyle/>
          <a:p>
            <a:endParaRPr lang="pt-PT" dirty="0" smtClean="0"/>
          </a:p>
          <a:p>
            <a:pPr marL="514350" indent="-514350">
              <a:buNone/>
            </a:pPr>
            <a:endParaRPr lang="en-US" dirty="0"/>
          </a:p>
        </p:txBody>
      </p:sp>
      <p:pic>
        <p:nvPicPr>
          <p:cNvPr id="6" name="Picture 5" descr="3 slide 30 small"/>
          <p:cNvPicPr/>
          <p:nvPr/>
        </p:nvPicPr>
        <p:blipFill>
          <a:blip r:embed="rId3" cstate="print"/>
          <a:srcRect/>
          <a:stretch>
            <a:fillRect/>
          </a:stretch>
        </p:blipFill>
        <p:spPr bwMode="auto">
          <a:xfrm>
            <a:off x="381000" y="1600200"/>
            <a:ext cx="4191000" cy="4648200"/>
          </a:xfrm>
          <a:prstGeom prst="rect">
            <a:avLst/>
          </a:prstGeom>
          <a:noFill/>
          <a:ln w="9525">
            <a:noFill/>
            <a:miter lim="800000"/>
            <a:headEnd/>
            <a:tailEnd/>
          </a:ln>
        </p:spPr>
      </p:pic>
      <p:pic>
        <p:nvPicPr>
          <p:cNvPr id="7" name="Picture 6" descr="3 slide 30b small"/>
          <p:cNvPicPr/>
          <p:nvPr/>
        </p:nvPicPr>
        <p:blipFill>
          <a:blip r:embed="rId4" cstate="print"/>
          <a:srcRect/>
          <a:stretch>
            <a:fillRect/>
          </a:stretch>
        </p:blipFill>
        <p:spPr bwMode="auto">
          <a:xfrm>
            <a:off x="4724400" y="1600200"/>
            <a:ext cx="414868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Imagem do Envolvimento Grave nos Locais Típicos</a:t>
            </a:r>
            <a:endParaRPr lang="es-ES" dirty="0"/>
          </a:p>
        </p:txBody>
      </p:sp>
      <p:sp>
        <p:nvSpPr>
          <p:cNvPr id="3" name="Content Placeholder 2"/>
          <p:cNvSpPr>
            <a:spLocks noGrp="1"/>
          </p:cNvSpPr>
          <p:nvPr>
            <p:ph idx="1"/>
          </p:nvPr>
        </p:nvSpPr>
        <p:spPr/>
        <p:txBody>
          <a:bodyPr>
            <a:normAutofit/>
          </a:bodyPr>
          <a:lstStyle/>
          <a:p>
            <a:endParaRPr lang="pt-PT" dirty="0" smtClean="0"/>
          </a:p>
          <a:p>
            <a:pPr marL="514350" indent="-514350">
              <a:buNone/>
            </a:pPr>
            <a:endParaRPr lang="en-US" dirty="0"/>
          </a:p>
        </p:txBody>
      </p:sp>
      <p:pic>
        <p:nvPicPr>
          <p:cNvPr id="8" name="Picture 7" descr="3 slide 31 small"/>
          <p:cNvPicPr/>
          <p:nvPr/>
        </p:nvPicPr>
        <p:blipFill>
          <a:blip r:embed="rId3" cstate="print"/>
          <a:srcRect/>
          <a:stretch>
            <a:fillRect/>
          </a:stretch>
        </p:blipFill>
        <p:spPr bwMode="auto">
          <a:xfrm>
            <a:off x="381000" y="1676400"/>
            <a:ext cx="8381999" cy="472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Tratamento Tópico para a </a:t>
            </a:r>
            <a:r>
              <a:rPr lang="pt-PT" dirty="0" err="1" smtClean="0"/>
              <a:t>Escabiose</a:t>
            </a:r>
            <a:endParaRPr lang="es-ES" dirty="0" smtClean="0"/>
          </a:p>
        </p:txBody>
      </p:sp>
      <p:sp>
        <p:nvSpPr>
          <p:cNvPr id="3" name="Content Placeholder 2"/>
          <p:cNvSpPr>
            <a:spLocks noGrp="1"/>
          </p:cNvSpPr>
          <p:nvPr>
            <p:ph idx="1"/>
          </p:nvPr>
        </p:nvSpPr>
        <p:spPr/>
        <p:txBody>
          <a:bodyPr>
            <a:normAutofit lnSpcReduction="10000"/>
          </a:bodyPr>
          <a:lstStyle/>
          <a:p>
            <a:pPr lvl="0" algn="just"/>
            <a:r>
              <a:rPr lang="pt-PT" sz="2200" dirty="0" smtClean="0"/>
              <a:t>Emulsão com 20-25% benzoato de benzilo, </a:t>
            </a:r>
            <a:endParaRPr lang="es-ES" sz="2200" dirty="0" smtClean="0"/>
          </a:p>
          <a:p>
            <a:pPr lvl="0" algn="just"/>
            <a:r>
              <a:rPr lang="pt-PT" sz="2200" dirty="0" smtClean="0"/>
              <a:t>Loção 1% </a:t>
            </a:r>
            <a:r>
              <a:rPr lang="pt-PT" sz="2200" dirty="0" err="1" smtClean="0"/>
              <a:t>gammabenzeno</a:t>
            </a:r>
            <a:r>
              <a:rPr lang="pt-PT" sz="2200" dirty="0" smtClean="0"/>
              <a:t> </a:t>
            </a:r>
            <a:r>
              <a:rPr lang="pt-PT" sz="2200" dirty="0" err="1" smtClean="0"/>
              <a:t>hexaclorado</a:t>
            </a:r>
            <a:r>
              <a:rPr lang="pt-PT" sz="2200" dirty="0" smtClean="0"/>
              <a:t> (</a:t>
            </a:r>
            <a:r>
              <a:rPr lang="pt-PT" sz="2200" dirty="0" err="1" smtClean="0"/>
              <a:t>Scabine</a:t>
            </a:r>
            <a:r>
              <a:rPr lang="pt-PT" sz="2200" dirty="0" smtClean="0"/>
              <a:t>, </a:t>
            </a:r>
            <a:r>
              <a:rPr lang="pt-PT" sz="2200" dirty="0" err="1" smtClean="0"/>
              <a:t>Lindane</a:t>
            </a:r>
            <a:r>
              <a:rPr lang="pt-PT" sz="2200" dirty="0" smtClean="0"/>
              <a:t>), </a:t>
            </a:r>
            <a:endParaRPr lang="es-ES" sz="2200" dirty="0" smtClean="0"/>
          </a:p>
          <a:p>
            <a:pPr lvl="1" algn="just"/>
            <a:r>
              <a:rPr lang="pt-PT" sz="2200" dirty="0" smtClean="0"/>
              <a:t>É muito eficaz, mas apresenta um pequeno risco de toxicidade</a:t>
            </a:r>
            <a:endParaRPr lang="es-ES" sz="2200" dirty="0" smtClean="0"/>
          </a:p>
          <a:p>
            <a:pPr lvl="1" algn="just"/>
            <a:r>
              <a:rPr lang="pt-PT" sz="2200" dirty="0" smtClean="0"/>
              <a:t>Evitar nas crianças &lt;2 anos de idade e nas mulheres grávidas</a:t>
            </a:r>
            <a:endParaRPr lang="es-ES" sz="2200" dirty="0" smtClean="0"/>
          </a:p>
          <a:p>
            <a:pPr lvl="0" algn="just"/>
            <a:r>
              <a:rPr lang="pt-PT" sz="2200" dirty="0" smtClean="0"/>
              <a:t>Creme 5% </a:t>
            </a:r>
            <a:r>
              <a:rPr lang="pt-PT" sz="2200" dirty="0" err="1" smtClean="0"/>
              <a:t>permetrina</a:t>
            </a:r>
            <a:r>
              <a:rPr lang="pt-PT" sz="2200" dirty="0" smtClean="0"/>
              <a:t> (</a:t>
            </a:r>
            <a:r>
              <a:rPr lang="pt-PT" sz="2200" dirty="0" err="1" smtClean="0"/>
              <a:t>Elimite</a:t>
            </a:r>
            <a:r>
              <a:rPr lang="pt-PT" sz="2200" dirty="0" smtClean="0"/>
              <a:t>, </a:t>
            </a:r>
            <a:r>
              <a:rPr lang="pt-PT" sz="2200" dirty="0" err="1" smtClean="0"/>
              <a:t>Acitin</a:t>
            </a:r>
            <a:r>
              <a:rPr lang="pt-PT" sz="2200" dirty="0" smtClean="0"/>
              <a:t>), </a:t>
            </a:r>
            <a:endParaRPr lang="es-ES" sz="2200" dirty="0" smtClean="0"/>
          </a:p>
          <a:p>
            <a:pPr lvl="0" algn="just"/>
            <a:r>
              <a:rPr lang="pt-PT" sz="2200" dirty="0" err="1" smtClean="0"/>
              <a:t>Crotamiton</a:t>
            </a:r>
            <a:r>
              <a:rPr lang="pt-PT" sz="2200" dirty="0" smtClean="0"/>
              <a:t> 10%(</a:t>
            </a:r>
            <a:r>
              <a:rPr lang="pt-PT" sz="2200" dirty="0" err="1" smtClean="0"/>
              <a:t>Eurax</a:t>
            </a:r>
            <a:r>
              <a:rPr lang="pt-PT" sz="2200" dirty="0" smtClean="0"/>
              <a:t>), é menos eficaz</a:t>
            </a:r>
          </a:p>
          <a:p>
            <a:pPr algn="just"/>
            <a:r>
              <a:rPr lang="pt-PT" sz="2200" dirty="0" smtClean="0"/>
              <a:t>Além do paciente, é preciso  tratar todas as pessoas que tenham tido contacto íntimo com ele </a:t>
            </a:r>
          </a:p>
          <a:p>
            <a:pPr algn="just"/>
            <a:r>
              <a:rPr lang="pt-PT" sz="2200" dirty="0" smtClean="0"/>
              <a:t>Em caso de sarna com sobreinfecção secundária, esta deve ser tratada com antibióticos antes de aplicar o tratamento tópico </a:t>
            </a:r>
            <a:endParaRPr lang="es-ES" sz="2200"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Infecções Bacterianas</a:t>
            </a:r>
            <a:endParaRPr lang="es-ES" sz="4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Infecções Bacterianas</a:t>
            </a:r>
            <a:endParaRPr lang="es-ES" dirty="0" smtClean="0"/>
          </a:p>
        </p:txBody>
      </p:sp>
      <p:sp>
        <p:nvSpPr>
          <p:cNvPr id="3" name="Content Placeholder 2"/>
          <p:cNvSpPr>
            <a:spLocks noGrp="1"/>
          </p:cNvSpPr>
          <p:nvPr>
            <p:ph idx="1"/>
          </p:nvPr>
        </p:nvSpPr>
        <p:spPr/>
        <p:txBody>
          <a:bodyPr>
            <a:normAutofit fontScale="77500" lnSpcReduction="20000"/>
          </a:bodyPr>
          <a:lstStyle/>
          <a:p>
            <a:pPr algn="just"/>
            <a:r>
              <a:rPr lang="pt-PT" dirty="0" smtClean="0"/>
              <a:t>Infecções dermatológicas por bactérias são comuns nos doentes HIV+ como nos </a:t>
            </a:r>
            <a:r>
              <a:rPr lang="pt-PT" dirty="0" err="1" smtClean="0"/>
              <a:t>HIV-</a:t>
            </a:r>
            <a:r>
              <a:rPr lang="pt-PT" dirty="0" smtClean="0"/>
              <a:t>.</a:t>
            </a:r>
          </a:p>
          <a:p>
            <a:pPr algn="just"/>
            <a:r>
              <a:rPr lang="pt-PT" dirty="0" smtClean="0"/>
              <a:t>As infecções graves como a </a:t>
            </a:r>
            <a:r>
              <a:rPr lang="pt-PT" dirty="0" err="1" smtClean="0"/>
              <a:t>piomiosite</a:t>
            </a:r>
            <a:r>
              <a:rPr lang="pt-PT" dirty="0" smtClean="0"/>
              <a:t> constituem doenças que definem o </a:t>
            </a:r>
            <a:r>
              <a:rPr lang="pt-PT" dirty="0" err="1" smtClean="0"/>
              <a:t>Estadio</a:t>
            </a:r>
            <a:r>
              <a:rPr lang="pt-PT" dirty="0" smtClean="0"/>
              <a:t> </a:t>
            </a:r>
            <a:r>
              <a:rPr lang="pt-PT" dirty="0" err="1" smtClean="0"/>
              <a:t>III</a:t>
            </a:r>
            <a:r>
              <a:rPr lang="pt-PT" dirty="0" smtClean="0"/>
              <a:t> da doença. </a:t>
            </a:r>
          </a:p>
          <a:p>
            <a:pPr algn="just"/>
            <a:r>
              <a:rPr lang="pt-PT" dirty="0" smtClean="0"/>
              <a:t>Aparecem como foliculite, impetigos, eczemas, erisipela, abcessos subcutâneos, celulites, </a:t>
            </a:r>
            <a:r>
              <a:rPr lang="pt-PT" dirty="0" err="1" smtClean="0"/>
              <a:t>piomiosites</a:t>
            </a:r>
            <a:r>
              <a:rPr lang="pt-PT" dirty="0" smtClean="0"/>
              <a:t> e </a:t>
            </a:r>
            <a:r>
              <a:rPr lang="pt-PT" dirty="0" err="1" smtClean="0"/>
              <a:t>hidrosadenites</a:t>
            </a:r>
            <a:r>
              <a:rPr lang="pt-PT" dirty="0" smtClean="0"/>
              <a:t> supurativas.</a:t>
            </a:r>
            <a:endParaRPr lang="es-ES" dirty="0" smtClean="0"/>
          </a:p>
          <a:p>
            <a:pPr algn="just"/>
            <a:r>
              <a:rPr lang="pt-PT" dirty="0" smtClean="0"/>
              <a:t>Os agentes que as provocam são sobretudo Estafilococos, mas quaisquer  outras bactérias podem ser culpadas por estas infecções.</a:t>
            </a:r>
          </a:p>
          <a:p>
            <a:pPr lvl="0" algn="just"/>
            <a:r>
              <a:rPr lang="pt-PT" dirty="0" smtClean="0"/>
              <a:t>Tratamento: Limpeza e desinfecção das lesões</a:t>
            </a:r>
            <a:r>
              <a:rPr lang="es-ES" dirty="0" smtClean="0"/>
              <a:t>. </a:t>
            </a:r>
            <a:r>
              <a:rPr lang="pt-PT" dirty="0" smtClean="0"/>
              <a:t>Pomada antibiótica. Antibióticos </a:t>
            </a:r>
            <a:endParaRPr lang="es-ES" dirty="0" smtClean="0"/>
          </a:p>
          <a:p>
            <a:pPr algn="just">
              <a:buNone/>
            </a:pPr>
            <a:endParaRPr lang="es-ES" dirty="0" smtClean="0"/>
          </a:p>
          <a:p>
            <a:pPr algn="just">
              <a:buNone/>
            </a:pPr>
            <a:r>
              <a:rPr lang="pt-PT" dirty="0" smtClean="0"/>
              <a:t> </a:t>
            </a:r>
            <a:endParaRPr lang="es-ES" dirty="0" smtClean="0"/>
          </a:p>
          <a:p>
            <a:pPr algn="just">
              <a:buNone/>
            </a:pPr>
            <a:endParaRPr lang="es-E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Problemas Dermatológicos no Doente com HIV/SIDA (2)</a:t>
            </a:r>
            <a:endParaRPr lang="en-US" dirty="0"/>
          </a:p>
        </p:txBody>
      </p:sp>
      <p:sp>
        <p:nvSpPr>
          <p:cNvPr id="3" name="Content Placeholder 2"/>
          <p:cNvSpPr>
            <a:spLocks noGrp="1"/>
          </p:cNvSpPr>
          <p:nvPr>
            <p:ph idx="1"/>
          </p:nvPr>
        </p:nvSpPr>
        <p:spPr/>
        <p:txBody>
          <a:bodyPr>
            <a:normAutofit fontScale="25000" lnSpcReduction="20000"/>
          </a:bodyPr>
          <a:lstStyle/>
          <a:p>
            <a:pPr algn="just"/>
            <a:r>
              <a:rPr lang="pt-PT" sz="9600" b="1" dirty="0" smtClean="0"/>
              <a:t>Outras Doenças</a:t>
            </a:r>
            <a:endParaRPr lang="es-ES" sz="9600" dirty="0" smtClean="0"/>
          </a:p>
          <a:p>
            <a:pPr lvl="1" algn="just"/>
            <a:r>
              <a:rPr lang="pt-PT" sz="9600" dirty="0" smtClean="0"/>
              <a:t>Dermatite Seborreica</a:t>
            </a:r>
            <a:endParaRPr lang="es-ES" sz="9600" dirty="0" smtClean="0"/>
          </a:p>
          <a:p>
            <a:pPr lvl="1" algn="just"/>
            <a:r>
              <a:rPr lang="pt-PT" sz="9600" dirty="0" smtClean="0"/>
              <a:t>Prúrigo </a:t>
            </a:r>
            <a:r>
              <a:rPr lang="pt-PT" sz="9600" dirty="0" err="1" smtClean="0"/>
              <a:t>Nodularis</a:t>
            </a:r>
            <a:endParaRPr lang="es-ES" sz="9600" dirty="0" smtClean="0"/>
          </a:p>
          <a:p>
            <a:pPr lvl="1" algn="just"/>
            <a:r>
              <a:rPr lang="pt-PT" sz="9600" dirty="0" smtClean="0"/>
              <a:t>Psoríase</a:t>
            </a:r>
            <a:endParaRPr lang="es-ES" sz="9600" dirty="0" smtClean="0"/>
          </a:p>
          <a:p>
            <a:pPr lvl="1" algn="just"/>
            <a:r>
              <a:rPr lang="pt-PT" sz="9600" dirty="0" smtClean="0"/>
              <a:t>Lepra</a:t>
            </a:r>
            <a:endParaRPr lang="es-ES" sz="9600" dirty="0" smtClean="0"/>
          </a:p>
          <a:p>
            <a:pPr lvl="1" algn="just"/>
            <a:r>
              <a:rPr lang="pt-PT" sz="9600" dirty="0" smtClean="0"/>
              <a:t>Herpes Zóster </a:t>
            </a:r>
            <a:endParaRPr lang="es-ES" sz="9600" dirty="0" smtClean="0"/>
          </a:p>
          <a:p>
            <a:pPr lvl="1" algn="just"/>
            <a:r>
              <a:rPr lang="pt-PT" sz="9600" dirty="0" smtClean="0"/>
              <a:t>Sífilis</a:t>
            </a:r>
            <a:endParaRPr lang="es-ES" sz="9600" dirty="0" smtClean="0"/>
          </a:p>
          <a:p>
            <a:pPr lvl="1" algn="just"/>
            <a:r>
              <a:rPr lang="pt-PT" sz="9600" dirty="0" smtClean="0"/>
              <a:t>Verrugas Genitais</a:t>
            </a:r>
            <a:endParaRPr lang="es-ES" sz="9600" dirty="0" smtClean="0"/>
          </a:p>
          <a:p>
            <a:pPr lvl="1" algn="just"/>
            <a:r>
              <a:rPr lang="pt-PT" sz="9600" dirty="0" err="1" smtClean="0"/>
              <a:t>Escabiose</a:t>
            </a:r>
            <a:r>
              <a:rPr lang="pt-PT" sz="9600" dirty="0" smtClean="0"/>
              <a:t> </a:t>
            </a:r>
            <a:endParaRPr lang="es-ES" sz="9600" dirty="0" smtClean="0"/>
          </a:p>
          <a:p>
            <a:pPr lvl="1" algn="just"/>
            <a:r>
              <a:rPr lang="pt-PT" sz="9600" dirty="0" smtClean="0"/>
              <a:t>Infecções bacterianas: celulite, impetigo, abcesso</a:t>
            </a:r>
            <a:endParaRPr lang="es-ES" sz="9600" dirty="0" smtClean="0"/>
          </a:p>
          <a:p>
            <a:pPr lvl="1" algn="just"/>
            <a:r>
              <a:rPr lang="pt-PT" sz="9600" dirty="0" err="1" smtClean="0"/>
              <a:t>Angiomatose</a:t>
            </a:r>
            <a:r>
              <a:rPr lang="pt-PT" sz="9600" dirty="0" smtClean="0"/>
              <a:t> Bacilar </a:t>
            </a:r>
            <a:endParaRPr lang="es-ES" sz="9600" dirty="0" smtClean="0"/>
          </a:p>
          <a:p>
            <a:pPr lvl="1" algn="just"/>
            <a:r>
              <a:rPr lang="pt-PT" sz="9600" dirty="0" err="1" smtClean="0"/>
              <a:t>Molluscum</a:t>
            </a:r>
            <a:r>
              <a:rPr lang="pt-PT" sz="9600" dirty="0" smtClean="0"/>
              <a:t> </a:t>
            </a:r>
            <a:r>
              <a:rPr lang="pt-PT" sz="9600" dirty="0" err="1" smtClean="0"/>
              <a:t>Contagiosum</a:t>
            </a:r>
            <a:r>
              <a:rPr lang="pt-PT" sz="9600" dirty="0" smtClean="0"/>
              <a:t> </a:t>
            </a:r>
            <a:endParaRPr lang="es-ES" sz="9600" dirty="0" smtClean="0"/>
          </a:p>
          <a:p>
            <a:endParaRPr lang="es-ES"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err="1" smtClean="0"/>
              <a:t>Molluscum</a:t>
            </a:r>
            <a:r>
              <a:rPr lang="pt-PT" sz="4000" dirty="0" smtClean="0"/>
              <a:t> Contagioso</a:t>
            </a:r>
            <a:endParaRPr lang="es-ES" sz="40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Molluscum</a:t>
            </a:r>
            <a:r>
              <a:rPr lang="pt-PT" dirty="0" smtClean="0"/>
              <a:t> Contagioso</a:t>
            </a:r>
            <a:endParaRPr lang="es-ES" dirty="0" smtClean="0"/>
          </a:p>
        </p:txBody>
      </p:sp>
      <p:sp>
        <p:nvSpPr>
          <p:cNvPr id="3" name="Content Placeholder 2"/>
          <p:cNvSpPr>
            <a:spLocks noGrp="1"/>
          </p:cNvSpPr>
          <p:nvPr>
            <p:ph idx="1"/>
          </p:nvPr>
        </p:nvSpPr>
        <p:spPr/>
        <p:txBody>
          <a:bodyPr>
            <a:normAutofit fontScale="92500" lnSpcReduction="10000"/>
          </a:bodyPr>
          <a:lstStyle/>
          <a:p>
            <a:pPr algn="just"/>
            <a:r>
              <a:rPr lang="pt-PT" dirty="0" smtClean="0"/>
              <a:t>Provoca uma infecção dermatológica viral benigna (</a:t>
            </a:r>
            <a:r>
              <a:rPr lang="pt-PT" dirty="0" err="1" smtClean="0"/>
              <a:t>Poxvirus</a:t>
            </a:r>
            <a:r>
              <a:rPr lang="pt-PT" dirty="0" smtClean="0"/>
              <a:t>).</a:t>
            </a:r>
            <a:endParaRPr lang="es-ES" dirty="0" smtClean="0"/>
          </a:p>
          <a:p>
            <a:pPr algn="just"/>
            <a:r>
              <a:rPr lang="pt-PT" b="1" dirty="0" smtClean="0"/>
              <a:t>Diagnóstico diferencial com:</a:t>
            </a:r>
            <a:endParaRPr lang="es-ES" dirty="0" smtClean="0"/>
          </a:p>
          <a:p>
            <a:pPr lvl="1" algn="just"/>
            <a:r>
              <a:rPr lang="pt-PT" dirty="0" smtClean="0"/>
              <a:t>Criptococcus (em contagens de CD4 &lt;100 </a:t>
            </a:r>
            <a:r>
              <a:rPr lang="pt-PT" dirty="0" err="1" smtClean="0"/>
              <a:t>cels</a:t>
            </a:r>
            <a:r>
              <a:rPr lang="pt-PT" dirty="0" smtClean="0"/>
              <a:t>/</a:t>
            </a:r>
            <a:r>
              <a:rPr lang="pt-PT" dirty="0" err="1" smtClean="0"/>
              <a:t>mm</a:t>
            </a:r>
            <a:r>
              <a:rPr lang="pt-PT" baseline="30000" dirty="0" err="1" smtClean="0"/>
              <a:t>3</a:t>
            </a:r>
            <a:r>
              <a:rPr lang="pt-PT" dirty="0" smtClean="0"/>
              <a:t> e aparecimento de sinais meníngeos);</a:t>
            </a:r>
            <a:endParaRPr lang="es-ES" dirty="0" smtClean="0"/>
          </a:p>
          <a:p>
            <a:pPr lvl="1" algn="just"/>
            <a:r>
              <a:rPr lang="pt-PT" dirty="0" smtClean="0"/>
              <a:t>Raramente o </a:t>
            </a:r>
            <a:r>
              <a:rPr lang="pt-PT" dirty="0" err="1" smtClean="0"/>
              <a:t>histoplasma</a:t>
            </a:r>
            <a:r>
              <a:rPr lang="pt-PT" dirty="0" smtClean="0"/>
              <a:t> causa lesões dermatológicas semelhantes.</a:t>
            </a:r>
            <a:endParaRPr lang="es-ES" dirty="0" smtClean="0"/>
          </a:p>
          <a:p>
            <a:pPr algn="just"/>
            <a:r>
              <a:rPr lang="pt-PT" b="1" dirty="0" smtClean="0"/>
              <a:t>Tratamento: </a:t>
            </a:r>
            <a:endParaRPr lang="es-ES" dirty="0" smtClean="0"/>
          </a:p>
          <a:p>
            <a:pPr lvl="1" algn="just"/>
            <a:r>
              <a:rPr lang="pt-PT" dirty="0" smtClean="0"/>
              <a:t>Geralmente não precisa de nenhuma intervenção, às vezes pode-se considerar a remoção do núcleo; </a:t>
            </a:r>
          </a:p>
          <a:p>
            <a:pPr lvl="1" algn="just"/>
            <a:r>
              <a:rPr lang="pt-PT" dirty="0" smtClean="0"/>
              <a:t>O TARV melhora a infecção.</a:t>
            </a:r>
            <a:endParaRPr lang="es-ES" dirty="0" smtClean="0"/>
          </a:p>
          <a:p>
            <a:pPr algn="just">
              <a:buNone/>
            </a:pPr>
            <a:endParaRPr lang="es-E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Molluscum</a:t>
            </a:r>
            <a:r>
              <a:rPr lang="pt-PT" dirty="0" smtClean="0"/>
              <a:t> Contagioso</a:t>
            </a:r>
            <a:endParaRPr lang="es-ES" dirty="0" smtClean="0"/>
          </a:p>
        </p:txBody>
      </p:sp>
      <p:pic>
        <p:nvPicPr>
          <p:cNvPr id="4" name="Picture 3" descr="3 slide 41 small"/>
          <p:cNvPicPr/>
          <p:nvPr/>
        </p:nvPicPr>
        <p:blipFill>
          <a:blip r:embed="rId3" cstate="print"/>
          <a:srcRect/>
          <a:stretch>
            <a:fillRect/>
          </a:stretch>
        </p:blipFill>
        <p:spPr bwMode="auto">
          <a:xfrm>
            <a:off x="457200" y="1676400"/>
            <a:ext cx="4038600" cy="4495800"/>
          </a:xfrm>
          <a:prstGeom prst="rect">
            <a:avLst/>
          </a:prstGeom>
          <a:noFill/>
          <a:ln w="9525">
            <a:noFill/>
            <a:miter lim="800000"/>
            <a:headEnd/>
            <a:tailEnd/>
          </a:ln>
        </p:spPr>
      </p:pic>
      <p:pic>
        <p:nvPicPr>
          <p:cNvPr id="5" name="Content Placeholder 4" descr="3 slide 42 small"/>
          <p:cNvPicPr>
            <a:picLocks noGrp="1"/>
          </p:cNvPicPr>
          <p:nvPr>
            <p:ph idx="1"/>
          </p:nvPr>
        </p:nvPicPr>
        <p:blipFill>
          <a:blip r:embed="rId4" cstate="print"/>
          <a:srcRect/>
          <a:stretch>
            <a:fillRect/>
          </a:stretch>
        </p:blipFill>
        <p:spPr bwMode="auto">
          <a:xfrm>
            <a:off x="4572000" y="1676400"/>
            <a:ext cx="4114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err="1" smtClean="0"/>
              <a:t>Dermatofitoses</a:t>
            </a:r>
            <a:r>
              <a:rPr lang="pt-PT" sz="4000" dirty="0" smtClean="0"/>
              <a:t>, Tínea</a:t>
            </a:r>
            <a:endParaRPr lang="es-ES" sz="4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Dermatofitoses</a:t>
            </a:r>
            <a:r>
              <a:rPr lang="pt-PT" dirty="0" smtClean="0"/>
              <a:t>, Tínea</a:t>
            </a:r>
            <a:endParaRPr lang="es-ES" dirty="0" smtClean="0"/>
          </a:p>
        </p:txBody>
      </p:sp>
      <p:sp>
        <p:nvSpPr>
          <p:cNvPr id="3" name="Content Placeholder 2"/>
          <p:cNvSpPr>
            <a:spLocks noGrp="1"/>
          </p:cNvSpPr>
          <p:nvPr>
            <p:ph idx="1"/>
          </p:nvPr>
        </p:nvSpPr>
        <p:spPr/>
        <p:txBody>
          <a:bodyPr>
            <a:normAutofit fontScale="92500" lnSpcReduction="20000"/>
          </a:bodyPr>
          <a:lstStyle/>
          <a:p>
            <a:pPr algn="just"/>
            <a:r>
              <a:rPr lang="pt-PT" dirty="0" smtClean="0"/>
              <a:t>Os dermatófitos são um grupo de fungos que provocam a </a:t>
            </a:r>
            <a:r>
              <a:rPr lang="pt-PT" dirty="0" err="1" smtClean="0"/>
              <a:t>tínea</a:t>
            </a:r>
            <a:r>
              <a:rPr lang="pt-PT" dirty="0" smtClean="0"/>
              <a:t>.</a:t>
            </a:r>
          </a:p>
          <a:p>
            <a:pPr algn="just"/>
            <a:r>
              <a:rPr lang="pt-PT" dirty="0" smtClean="0"/>
              <a:t>Dependendo da sua localização, chamamos a tínea de diferentes formas:</a:t>
            </a:r>
            <a:endParaRPr lang="es-ES" dirty="0" smtClean="0"/>
          </a:p>
          <a:p>
            <a:pPr lvl="1" algn="just"/>
            <a:r>
              <a:rPr lang="pt-PT" i="1" dirty="0" err="1" smtClean="0"/>
              <a:t>Tinea</a:t>
            </a:r>
            <a:r>
              <a:rPr lang="pt-PT" i="1" dirty="0" smtClean="0"/>
              <a:t> </a:t>
            </a:r>
            <a:r>
              <a:rPr lang="pt-PT" i="1" dirty="0" err="1" smtClean="0"/>
              <a:t>capitis</a:t>
            </a:r>
            <a:r>
              <a:rPr lang="pt-PT" dirty="0" smtClean="0"/>
              <a:t>: infecção do cabelo e escalpe</a:t>
            </a:r>
            <a:endParaRPr lang="es-ES" dirty="0" smtClean="0"/>
          </a:p>
          <a:p>
            <a:pPr lvl="1" algn="just"/>
            <a:r>
              <a:rPr lang="pt-PT" i="1" dirty="0" err="1" smtClean="0"/>
              <a:t>Tinea</a:t>
            </a:r>
            <a:r>
              <a:rPr lang="pt-PT" i="1" dirty="0" smtClean="0"/>
              <a:t> </a:t>
            </a:r>
            <a:r>
              <a:rPr lang="pt-PT" i="1" dirty="0" err="1" smtClean="0"/>
              <a:t>corporis</a:t>
            </a:r>
            <a:r>
              <a:rPr lang="pt-PT" dirty="0" smtClean="0"/>
              <a:t>: infecção do tronco e extremidades</a:t>
            </a:r>
            <a:endParaRPr lang="es-ES" dirty="0" smtClean="0"/>
          </a:p>
          <a:p>
            <a:pPr lvl="1" algn="just"/>
            <a:r>
              <a:rPr lang="pt-PT" i="1" dirty="0" err="1" smtClean="0"/>
              <a:t>Tinea</a:t>
            </a:r>
            <a:r>
              <a:rPr lang="pt-PT" i="1" dirty="0" smtClean="0"/>
              <a:t> </a:t>
            </a:r>
            <a:r>
              <a:rPr lang="pt-PT" i="1" dirty="0" err="1" smtClean="0"/>
              <a:t>manuum</a:t>
            </a:r>
            <a:r>
              <a:rPr lang="pt-PT" i="1" dirty="0" smtClean="0"/>
              <a:t>/</a:t>
            </a:r>
            <a:r>
              <a:rPr lang="pt-PT" i="1" dirty="0" err="1" smtClean="0"/>
              <a:t>Tinea</a:t>
            </a:r>
            <a:r>
              <a:rPr lang="pt-PT" i="1" dirty="0" smtClean="0"/>
              <a:t> pedis</a:t>
            </a:r>
            <a:r>
              <a:rPr lang="pt-PT" dirty="0" smtClean="0"/>
              <a:t>: infecção das palmas, solas e redes interdigitais</a:t>
            </a:r>
            <a:endParaRPr lang="es-ES" dirty="0" smtClean="0"/>
          </a:p>
          <a:p>
            <a:pPr lvl="1" algn="just"/>
            <a:r>
              <a:rPr lang="pt-PT" i="1" dirty="0" err="1" smtClean="0"/>
              <a:t>Tinea</a:t>
            </a:r>
            <a:r>
              <a:rPr lang="pt-PT" i="1" dirty="0" smtClean="0"/>
              <a:t> </a:t>
            </a:r>
            <a:r>
              <a:rPr lang="pt-PT" i="1" dirty="0" err="1" smtClean="0"/>
              <a:t>cruris</a:t>
            </a:r>
            <a:r>
              <a:rPr lang="pt-PT" dirty="0" smtClean="0"/>
              <a:t>: infecção da virilha</a:t>
            </a:r>
            <a:endParaRPr lang="es-ES" dirty="0" smtClean="0"/>
          </a:p>
          <a:p>
            <a:pPr lvl="1" algn="just"/>
            <a:r>
              <a:rPr lang="pt-PT" i="1" dirty="0" err="1" smtClean="0"/>
              <a:t>Tinea</a:t>
            </a:r>
            <a:r>
              <a:rPr lang="pt-PT" i="1" dirty="0" smtClean="0"/>
              <a:t> </a:t>
            </a:r>
            <a:r>
              <a:rPr lang="pt-PT" i="1" dirty="0" err="1" smtClean="0"/>
              <a:t>barbae</a:t>
            </a:r>
            <a:r>
              <a:rPr lang="pt-PT" dirty="0" smtClean="0"/>
              <a:t>: infecção da área da barba e pescoço</a:t>
            </a:r>
            <a:endParaRPr lang="es-ES" dirty="0" smtClean="0"/>
          </a:p>
          <a:p>
            <a:pPr lvl="1" algn="just"/>
            <a:r>
              <a:rPr lang="pt-PT" i="1" dirty="0" err="1" smtClean="0"/>
              <a:t>Tinea</a:t>
            </a:r>
            <a:r>
              <a:rPr lang="pt-PT" i="1" dirty="0" smtClean="0"/>
              <a:t> </a:t>
            </a:r>
            <a:r>
              <a:rPr lang="pt-PT" i="1" dirty="0" err="1" smtClean="0"/>
              <a:t>faciale</a:t>
            </a:r>
            <a:r>
              <a:rPr lang="pt-PT" dirty="0" smtClean="0"/>
              <a:t>: infecção da face.</a:t>
            </a:r>
            <a:endParaRPr lang="es-ES" dirty="0" smtClean="0"/>
          </a:p>
          <a:p>
            <a:pPr lvl="1" algn="just"/>
            <a:r>
              <a:rPr lang="pt-PT" i="1" dirty="0" smtClean="0"/>
              <a:t>Tinea unguium</a:t>
            </a:r>
            <a:r>
              <a:rPr lang="pt-PT" dirty="0" smtClean="0"/>
              <a:t> (onicomicose): infecção da unha</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Anamnese e Exploração Física</a:t>
            </a:r>
            <a:endParaRPr lang="es-ES" dirty="0" smtClean="0"/>
          </a:p>
        </p:txBody>
      </p:sp>
      <p:sp>
        <p:nvSpPr>
          <p:cNvPr id="3" name="Content Placeholder 2"/>
          <p:cNvSpPr>
            <a:spLocks noGrp="1"/>
          </p:cNvSpPr>
          <p:nvPr>
            <p:ph idx="1"/>
          </p:nvPr>
        </p:nvSpPr>
        <p:spPr/>
        <p:txBody>
          <a:bodyPr>
            <a:normAutofit/>
          </a:bodyPr>
          <a:lstStyle/>
          <a:p>
            <a:pPr algn="just"/>
            <a:r>
              <a:rPr lang="pt-PT" sz="3200" i="1" dirty="0" smtClean="0"/>
              <a:t>Anamnese:</a:t>
            </a:r>
            <a:endParaRPr lang="pt-PT" sz="3200" dirty="0" smtClean="0"/>
          </a:p>
          <a:p>
            <a:pPr lvl="1" algn="just"/>
            <a:r>
              <a:rPr lang="pt-PT" sz="3200" dirty="0" smtClean="0"/>
              <a:t>O principal sintoma é o prurido. Pode-se verificar a queda de cabelo na infecção do escalpe</a:t>
            </a:r>
          </a:p>
          <a:p>
            <a:pPr lvl="1" algn="just">
              <a:buNone/>
            </a:pPr>
            <a:r>
              <a:rPr lang="pt-PT" sz="3200" b="1" dirty="0" smtClean="0"/>
              <a:t> </a:t>
            </a:r>
            <a:endParaRPr lang="pt-PT" sz="3200" dirty="0" smtClean="0"/>
          </a:p>
          <a:p>
            <a:pPr algn="just"/>
            <a:r>
              <a:rPr lang="pt-PT" sz="3200" i="1" dirty="0" smtClean="0"/>
              <a:t>Exame Físico</a:t>
            </a:r>
            <a:r>
              <a:rPr lang="pt-PT" sz="3200" b="1" dirty="0" smtClean="0"/>
              <a:t>:</a:t>
            </a:r>
            <a:endParaRPr lang="pt-PT" sz="3200" dirty="0" smtClean="0"/>
          </a:p>
          <a:p>
            <a:pPr lvl="1" algn="just"/>
            <a:r>
              <a:rPr lang="pt-PT" sz="3200" dirty="0" smtClean="0"/>
              <a:t>Dependendo da sua localização</a:t>
            </a:r>
          </a:p>
          <a:p>
            <a:pPr algn="just">
              <a:buNone/>
            </a:pPr>
            <a:endParaRPr lang="es-ES" sz="3200" dirty="0" smtClean="0"/>
          </a:p>
          <a:p>
            <a:pPr marL="514350" indent="-514350" algn="just">
              <a:buNone/>
            </a:pPr>
            <a:endParaRPr lang="en-US" sz="3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PT" dirty="0" smtClean="0"/>
              <a:t>Tratamento das </a:t>
            </a:r>
            <a:r>
              <a:rPr lang="pt-PT" dirty="0" err="1" smtClean="0"/>
              <a:t>Tíneas</a:t>
            </a:r>
            <a:endParaRPr lang="pt-PT" dirty="0"/>
          </a:p>
        </p:txBody>
      </p:sp>
      <p:sp>
        <p:nvSpPr>
          <p:cNvPr id="3" name="2 Marcador de contenido"/>
          <p:cNvSpPr>
            <a:spLocks noGrp="1"/>
          </p:cNvSpPr>
          <p:nvPr>
            <p:ph idx="1"/>
          </p:nvPr>
        </p:nvSpPr>
        <p:spPr/>
        <p:txBody>
          <a:bodyPr/>
          <a:lstStyle/>
          <a:p>
            <a:endParaRPr lang="pt-PT" dirty="0" smtClean="0"/>
          </a:p>
          <a:p>
            <a:pPr algn="just"/>
            <a:r>
              <a:rPr lang="pt-PT" dirty="0" err="1" smtClean="0"/>
              <a:t>Ketoconazol</a:t>
            </a:r>
            <a:r>
              <a:rPr lang="pt-PT" dirty="0" smtClean="0"/>
              <a:t> creme para grande parte das infecções. </a:t>
            </a:r>
          </a:p>
          <a:p>
            <a:pPr algn="just"/>
            <a:r>
              <a:rPr lang="pt-PT" dirty="0" smtClean="0"/>
              <a:t>A infecção da unha e do escalpe pode ser mais difícil de tratar. Nestes casos, é preciso  recorrer  ao tratamento oral prolongado com </a:t>
            </a:r>
            <a:r>
              <a:rPr lang="pt-PT" dirty="0" err="1" smtClean="0"/>
              <a:t>Griseofulvina</a:t>
            </a:r>
            <a:r>
              <a:rPr lang="pt-PT" dirty="0" smtClean="0"/>
              <a:t>,  Fluconazol ou </a:t>
            </a:r>
            <a:r>
              <a:rPr lang="pt-PT" dirty="0" err="1" smtClean="0"/>
              <a:t>Itraconazol</a:t>
            </a:r>
            <a:r>
              <a:rPr lang="pt-PT" dirty="0" smtClean="0"/>
              <a:t>.</a:t>
            </a:r>
          </a:p>
          <a:p>
            <a:endParaRPr lang="es-E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a:t>
            </a:r>
            <a:r>
              <a:rPr lang="pt-PT" dirty="0" err="1" smtClean="0"/>
              <a:t>Capitis</a:t>
            </a:r>
            <a:endParaRPr lang="pt-PT" dirty="0" smtClean="0"/>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4" name="Picture 3" descr="3 slide 48a small"/>
          <p:cNvPicPr/>
          <p:nvPr/>
        </p:nvPicPr>
        <p:blipFill>
          <a:blip r:embed="rId3" cstate="print"/>
          <a:srcRect/>
          <a:stretch>
            <a:fillRect/>
          </a:stretch>
        </p:blipFill>
        <p:spPr bwMode="auto">
          <a:xfrm>
            <a:off x="1219200" y="1600200"/>
            <a:ext cx="6857999"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a:t>
            </a:r>
            <a:r>
              <a:rPr lang="pt-PT" dirty="0" err="1" smtClean="0"/>
              <a:t>Corporis</a:t>
            </a:r>
            <a:endParaRPr lang="pt-PT" dirty="0" smtClean="0"/>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5" name="Picture 4" descr="3 slide 47a small"/>
          <p:cNvPicPr/>
          <p:nvPr/>
        </p:nvPicPr>
        <p:blipFill>
          <a:blip r:embed="rId3" cstate="print"/>
          <a:srcRect/>
          <a:stretch>
            <a:fillRect/>
          </a:stretch>
        </p:blipFill>
        <p:spPr bwMode="auto">
          <a:xfrm>
            <a:off x="4876800" y="1676400"/>
            <a:ext cx="3876675" cy="4648200"/>
          </a:xfrm>
          <a:prstGeom prst="rect">
            <a:avLst/>
          </a:prstGeom>
          <a:noFill/>
          <a:ln w="9525">
            <a:noFill/>
            <a:miter lim="800000"/>
            <a:headEnd/>
            <a:tailEnd/>
          </a:ln>
        </p:spPr>
      </p:pic>
      <p:pic>
        <p:nvPicPr>
          <p:cNvPr id="6" name="Picture 5" descr="3 slide 47b small"/>
          <p:cNvPicPr/>
          <p:nvPr/>
        </p:nvPicPr>
        <p:blipFill>
          <a:blip r:embed="rId4" cstate="print"/>
          <a:srcRect/>
          <a:stretch>
            <a:fillRect/>
          </a:stretch>
        </p:blipFill>
        <p:spPr bwMode="auto">
          <a:xfrm>
            <a:off x="381000" y="1600200"/>
            <a:ext cx="4191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Pedis</a:t>
            </a:r>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109570" name="Picture 2"/>
          <p:cNvPicPr>
            <a:picLocks noChangeAspect="1" noChangeArrowheads="1"/>
          </p:cNvPicPr>
          <p:nvPr/>
        </p:nvPicPr>
        <p:blipFill>
          <a:blip r:embed="rId3" cstate="print"/>
          <a:srcRect/>
          <a:stretch>
            <a:fillRect/>
          </a:stretch>
        </p:blipFill>
        <p:spPr bwMode="auto">
          <a:xfrm>
            <a:off x="762000" y="1676400"/>
            <a:ext cx="7620000" cy="5041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Problemas Causados pelo HIV</a:t>
            </a:r>
            <a:endParaRPr lang="pt-PT" sz="4000" dirty="0" smtClean="0">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a:t>
            </a:r>
            <a:r>
              <a:rPr lang="pt-PT" dirty="0" err="1" smtClean="0"/>
              <a:t>Manuum</a:t>
            </a:r>
            <a:endParaRPr lang="pt-PT" dirty="0" smtClean="0"/>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110594" name="Picture 2"/>
          <p:cNvPicPr>
            <a:picLocks noChangeAspect="1" noChangeArrowheads="1"/>
          </p:cNvPicPr>
          <p:nvPr/>
        </p:nvPicPr>
        <p:blipFill>
          <a:blip r:embed="rId3" cstate="print"/>
          <a:srcRect/>
          <a:stretch>
            <a:fillRect/>
          </a:stretch>
        </p:blipFill>
        <p:spPr bwMode="auto">
          <a:xfrm>
            <a:off x="762000" y="1676400"/>
            <a:ext cx="75438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a:t>
            </a:r>
            <a:r>
              <a:rPr lang="pt-PT" dirty="0" err="1" smtClean="0"/>
              <a:t>Cruris</a:t>
            </a:r>
            <a:endParaRPr lang="pt-PT" dirty="0" smtClean="0"/>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111618" name="Picture 2"/>
          <p:cNvPicPr>
            <a:picLocks noChangeAspect="1" noChangeArrowheads="1"/>
          </p:cNvPicPr>
          <p:nvPr/>
        </p:nvPicPr>
        <p:blipFill>
          <a:blip r:embed="rId3" cstate="print"/>
          <a:srcRect/>
          <a:stretch>
            <a:fillRect/>
          </a:stretch>
        </p:blipFill>
        <p:spPr bwMode="auto">
          <a:xfrm>
            <a:off x="1066800" y="1600200"/>
            <a:ext cx="6858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a:t>
            </a:r>
            <a:r>
              <a:rPr lang="pt-PT" dirty="0" err="1" smtClean="0"/>
              <a:t>Barbae</a:t>
            </a:r>
            <a:endParaRPr lang="pt-PT" dirty="0" smtClean="0"/>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112642" name="Picture 2"/>
          <p:cNvPicPr>
            <a:picLocks noChangeAspect="1" noChangeArrowheads="1"/>
          </p:cNvPicPr>
          <p:nvPr/>
        </p:nvPicPr>
        <p:blipFill>
          <a:blip r:embed="rId3" cstate="print"/>
          <a:srcRect/>
          <a:stretch>
            <a:fillRect/>
          </a:stretch>
        </p:blipFill>
        <p:spPr bwMode="auto">
          <a:xfrm>
            <a:off x="914400" y="1676400"/>
            <a:ext cx="7391400" cy="464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Tínea </a:t>
            </a:r>
            <a:r>
              <a:rPr lang="pt-PT" dirty="0" err="1" smtClean="0"/>
              <a:t>Unguium</a:t>
            </a:r>
            <a:endParaRPr lang="pt-PT" dirty="0" smtClean="0"/>
          </a:p>
        </p:txBody>
      </p:sp>
      <p:sp>
        <p:nvSpPr>
          <p:cNvPr id="3" name="Content Placeholder 2"/>
          <p:cNvSpPr>
            <a:spLocks noGrp="1"/>
          </p:cNvSpPr>
          <p:nvPr>
            <p:ph idx="1"/>
          </p:nvPr>
        </p:nvSpPr>
        <p:spPr/>
        <p:txBody>
          <a:bodyPr>
            <a:normAutofit/>
          </a:bodyPr>
          <a:lstStyle/>
          <a:p>
            <a:pPr>
              <a:buNone/>
            </a:pPr>
            <a:endParaRPr lang="es-ES" dirty="0" smtClean="0"/>
          </a:p>
          <a:p>
            <a:pPr marL="514350" indent="-514350">
              <a:buNone/>
            </a:pPr>
            <a:endParaRPr lang="en-US" dirty="0"/>
          </a:p>
        </p:txBody>
      </p:sp>
      <p:pic>
        <p:nvPicPr>
          <p:cNvPr id="6" name="Picture 5"/>
          <p:cNvPicPr/>
          <p:nvPr/>
        </p:nvPicPr>
        <p:blipFill>
          <a:blip r:embed="rId3" cstate="print"/>
          <a:srcRect/>
          <a:stretch>
            <a:fillRect/>
          </a:stretch>
        </p:blipFill>
        <p:spPr bwMode="auto">
          <a:xfrm>
            <a:off x="609600" y="1676400"/>
            <a:ext cx="8077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Actividade em Grupo</a:t>
            </a:r>
            <a:endParaRPr lang="pt-PT" dirty="0"/>
          </a:p>
        </p:txBody>
      </p:sp>
      <p:sp>
        <p:nvSpPr>
          <p:cNvPr id="3" name="Content Placeholder 2"/>
          <p:cNvSpPr>
            <a:spLocks noGrp="1"/>
          </p:cNvSpPr>
          <p:nvPr>
            <p:ph idx="1"/>
          </p:nvPr>
        </p:nvSpPr>
        <p:spPr/>
        <p:txBody>
          <a:bodyPr/>
          <a:lstStyle/>
          <a:p>
            <a:pPr algn="ctr">
              <a:buNone/>
            </a:pPr>
            <a:endParaRPr lang="pt-PT" sz="3600" dirty="0" smtClean="0"/>
          </a:p>
          <a:p>
            <a:pPr algn="ctr">
              <a:buNone/>
            </a:pPr>
            <a:endParaRPr lang="pt-PT" sz="3600" b="1" dirty="0" smtClean="0"/>
          </a:p>
          <a:p>
            <a:pPr algn="ctr">
              <a:buNone/>
            </a:pPr>
            <a:r>
              <a:rPr lang="pt-PT" sz="3600" b="1" dirty="0" smtClean="0"/>
              <a:t>Fazer Diagnóstico</a:t>
            </a:r>
            <a:endParaRPr lang="pt-PT" sz="36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1</a:t>
            </a:r>
            <a:endParaRPr lang="es-E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2656965" y="1600200"/>
            <a:ext cx="383007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2</a:t>
            </a:r>
            <a:endParaRPr lang="es-E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3</a:t>
            </a:r>
            <a:endParaRPr lang="es-ES" dirty="0"/>
          </a:p>
        </p:txBody>
      </p:sp>
      <p:pic>
        <p:nvPicPr>
          <p:cNvPr id="3075" name="Picture 3"/>
          <p:cNvPicPr>
            <a:picLocks noGrp="1" noChangeAspect="1" noChangeArrowheads="1"/>
          </p:cNvPicPr>
          <p:nvPr>
            <p:ph idx="1"/>
          </p:nvPr>
        </p:nvPicPr>
        <p:blipFill>
          <a:blip r:embed="rId3" cstate="print"/>
          <a:srcRect/>
          <a:stretch>
            <a:fillRect/>
          </a:stretch>
        </p:blipFill>
        <p:spPr bwMode="auto">
          <a:xfrm>
            <a:off x="2923959" y="1600200"/>
            <a:ext cx="329608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3</a:t>
            </a:r>
            <a:endParaRPr lang="es-E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915076" y="1600200"/>
            <a:ext cx="531384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4</a:t>
            </a:r>
            <a:endParaRPr lang="es-E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957487" y="1600200"/>
            <a:ext cx="522902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pt-PT" sz="4000" dirty="0" smtClean="0">
                <a:latin typeface="Arial" charset="0"/>
              </a:rPr>
              <a:t>Erupção Cutânea Generalizada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5</a:t>
            </a:r>
            <a:endParaRPr lang="es-E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763722" y="1600200"/>
            <a:ext cx="561655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6</a:t>
            </a:r>
            <a:endParaRPr lang="es-E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1066800" y="1858169"/>
            <a:ext cx="7010400" cy="401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7</a:t>
            </a:r>
            <a:endParaRPr lang="es-E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Exemplo</a:t>
            </a:r>
            <a:r>
              <a:rPr lang="es-ES" dirty="0" smtClean="0"/>
              <a:t> 7</a:t>
            </a:r>
            <a:endParaRPr lang="es-ES" dirty="0"/>
          </a:p>
        </p:txBody>
      </p:sp>
      <p:pic>
        <p:nvPicPr>
          <p:cNvPr id="10243" name="Picture 3"/>
          <p:cNvPicPr>
            <a:picLocks noGrp="1" noChangeAspect="1" noChangeArrowheads="1"/>
          </p:cNvPicPr>
          <p:nvPr>
            <p:ph idx="1"/>
          </p:nvPr>
        </p:nvPicPr>
        <p:blipFill>
          <a:blip r:embed="rId3" cstate="print"/>
          <a:srcRect/>
          <a:stretch>
            <a:fillRect/>
          </a:stretch>
        </p:blipFill>
        <p:spPr bwMode="auto">
          <a:xfrm>
            <a:off x="2222036" y="1600200"/>
            <a:ext cx="469992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Actividade:  Caso Cl</a:t>
            </a:r>
            <a:r>
              <a:rPr lang="pt-BR" dirty="0" smtClean="0"/>
              <a:t>ínico</a:t>
            </a:r>
            <a:endParaRPr lang="es-ES" dirty="0" smtClean="0"/>
          </a:p>
        </p:txBody>
      </p:sp>
      <p:sp>
        <p:nvSpPr>
          <p:cNvPr id="3" name="Content Placeholder 2"/>
          <p:cNvSpPr>
            <a:spLocks noGrp="1"/>
          </p:cNvSpPr>
          <p:nvPr>
            <p:ph idx="1"/>
          </p:nvPr>
        </p:nvSpPr>
        <p:spPr/>
        <p:txBody>
          <a:bodyPr>
            <a:normAutofit/>
          </a:bodyPr>
          <a:lstStyle/>
          <a:p>
            <a:pPr lvl="0">
              <a:buNone/>
            </a:pPr>
            <a:endParaRPr lang="pt-PT" dirty="0" smtClean="0"/>
          </a:p>
          <a:p>
            <a:pPr algn="just"/>
            <a:r>
              <a:rPr lang="pt-PT" sz="3200" b="1" dirty="0" smtClean="0"/>
              <a:t>Folha de Exercícios </a:t>
            </a:r>
            <a:r>
              <a:rPr lang="pt-PT" sz="3200" dirty="0" smtClean="0"/>
              <a:t>– Caso Clínico para Lesões de Pele e Mucosas</a:t>
            </a:r>
          </a:p>
          <a:p>
            <a:pPr algn="just"/>
            <a:endParaRPr lang="pt-PT" sz="3200" dirty="0" smtClean="0"/>
          </a:p>
          <a:p>
            <a:pPr algn="just"/>
            <a:r>
              <a:rPr lang="pt-PT" sz="3200" b="1" dirty="0" smtClean="0"/>
              <a:t>Pontos para discussão:</a:t>
            </a:r>
          </a:p>
          <a:p>
            <a:pPr lvl="1" algn="just">
              <a:buFont typeface="Wingdings" pitchFamily="2" charset="2"/>
              <a:buChar char="ü"/>
            </a:pPr>
            <a:r>
              <a:rPr lang="pt-PT" sz="3200" dirty="0" smtClean="0"/>
              <a:t>Caso 1</a:t>
            </a:r>
          </a:p>
          <a:p>
            <a:pPr lvl="1" algn="just">
              <a:buFont typeface="Wingdings" pitchFamily="2" charset="2"/>
              <a:buChar char="ü"/>
            </a:pPr>
            <a:r>
              <a:rPr lang="pt-PT" sz="3200" dirty="0" smtClean="0"/>
              <a:t>Diagnóstico diferencial das lesões da pele  e mucosas</a:t>
            </a:r>
            <a:endParaRPr lang="es-ES" sz="3200" dirty="0" smtClean="0"/>
          </a:p>
          <a:p>
            <a:pPr marL="514350" indent="-514350">
              <a:buNone/>
            </a:pPr>
            <a:endParaRPr lang="en-US" sz="3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Pontos-chave </a:t>
            </a:r>
            <a:r>
              <a:rPr lang="pt-PT" dirty="0" smtClean="0"/>
              <a:t>(1)</a:t>
            </a:r>
            <a:endParaRPr lang="es-ES" dirty="0" smtClean="0"/>
          </a:p>
        </p:txBody>
      </p:sp>
      <p:sp>
        <p:nvSpPr>
          <p:cNvPr id="3" name="Content Placeholder 2"/>
          <p:cNvSpPr>
            <a:spLocks noGrp="1"/>
          </p:cNvSpPr>
          <p:nvPr>
            <p:ph idx="1"/>
          </p:nvPr>
        </p:nvSpPr>
        <p:spPr/>
        <p:txBody>
          <a:bodyPr>
            <a:normAutofit/>
          </a:bodyPr>
          <a:lstStyle/>
          <a:p>
            <a:pPr lvl="0" algn="just"/>
            <a:r>
              <a:rPr lang="pt-PT" dirty="0" smtClean="0"/>
              <a:t>As lesões dermatológicas são frequentes nos pacientes seropositivos e podem ser um sinal de:</a:t>
            </a:r>
            <a:endParaRPr lang="es-ES" dirty="0" smtClean="0"/>
          </a:p>
          <a:p>
            <a:pPr lvl="1" algn="just"/>
            <a:r>
              <a:rPr lang="pt-PT" sz="2800" dirty="0" smtClean="0"/>
              <a:t>Doença comum semelhante a que podem apresentar os pacientes seronegativos</a:t>
            </a:r>
            <a:endParaRPr lang="es-ES" sz="2800" dirty="0" smtClean="0"/>
          </a:p>
          <a:p>
            <a:pPr lvl="1" algn="just"/>
            <a:r>
              <a:rPr lang="pt-PT" sz="2800" dirty="0" smtClean="0"/>
              <a:t>Lesões definitórias de um estadio clínico da OMS</a:t>
            </a:r>
            <a:endParaRPr lang="es-ES" sz="2800" dirty="0" smtClean="0"/>
          </a:p>
          <a:p>
            <a:pPr lvl="1" algn="just"/>
            <a:r>
              <a:rPr lang="pt-PT" sz="2800" dirty="0" smtClean="0"/>
              <a:t>Doença relacionada com HIV (IO, Sarcoma de </a:t>
            </a:r>
            <a:r>
              <a:rPr lang="pt-PT" sz="2800" dirty="0" err="1" smtClean="0"/>
              <a:t>Kaposi</a:t>
            </a:r>
            <a:r>
              <a:rPr lang="pt-PT" sz="2800" dirty="0" smtClean="0"/>
              <a:t>)</a:t>
            </a:r>
            <a:endParaRPr lang="es-ES" sz="2800" dirty="0" smtClean="0"/>
          </a:p>
          <a:p>
            <a:pPr>
              <a:buNone/>
            </a:pPr>
            <a:endParaRPr lang="es-E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Pontos-chave </a:t>
            </a:r>
            <a:r>
              <a:rPr lang="pt-PT" dirty="0" smtClean="0"/>
              <a:t>(2)</a:t>
            </a:r>
            <a:endParaRPr lang="es-ES" dirty="0" smtClean="0"/>
          </a:p>
        </p:txBody>
      </p:sp>
      <p:sp>
        <p:nvSpPr>
          <p:cNvPr id="3" name="Content Placeholder 2"/>
          <p:cNvSpPr>
            <a:spLocks noGrp="1"/>
          </p:cNvSpPr>
          <p:nvPr>
            <p:ph idx="1"/>
          </p:nvPr>
        </p:nvSpPr>
        <p:spPr/>
        <p:txBody>
          <a:bodyPr>
            <a:normAutofit/>
          </a:bodyPr>
          <a:lstStyle/>
          <a:p>
            <a:pPr lvl="0" algn="just"/>
            <a:endParaRPr lang="pt-PT" dirty="0" smtClean="0"/>
          </a:p>
          <a:p>
            <a:pPr lvl="0" algn="just"/>
            <a:r>
              <a:rPr lang="pt-PT" dirty="0" smtClean="0"/>
              <a:t>O conhecimento das características clínicas das lesões pode ajudar o TMG no </a:t>
            </a:r>
            <a:r>
              <a:rPr lang="pt-PT" smtClean="0"/>
              <a:t>diagnóstico diferencial</a:t>
            </a:r>
          </a:p>
          <a:p>
            <a:pPr lvl="0" algn="just"/>
            <a:endParaRPr lang="es-ES" dirty="0" smtClean="0"/>
          </a:p>
          <a:p>
            <a:pPr lvl="0" algn="just"/>
            <a:r>
              <a:rPr lang="pt-PT" dirty="0" smtClean="0"/>
              <a:t>Nos casos em que a lesão dermatológica seja consequência da presença de doença de estadio avançado, ele deverá encaminhar o paciente ao  médico</a:t>
            </a:r>
            <a:endParaRPr lang="es-ES" dirty="0" smtClean="0"/>
          </a:p>
          <a:p>
            <a:pPr algn="just">
              <a:buNone/>
            </a:pPr>
            <a:endParaRPr lang="es-ES" dirty="0" smtClean="0"/>
          </a:p>
          <a:p>
            <a:pPr marL="514350" indent="-514350" algn="just">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Erupção Cutânea Generalizada</a:t>
            </a:r>
            <a:endParaRPr lang="en-US" dirty="0"/>
          </a:p>
        </p:txBody>
      </p:sp>
      <p:sp>
        <p:nvSpPr>
          <p:cNvPr id="3" name="Content Placeholder 2"/>
          <p:cNvSpPr>
            <a:spLocks noGrp="1"/>
          </p:cNvSpPr>
          <p:nvPr>
            <p:ph idx="1"/>
          </p:nvPr>
        </p:nvSpPr>
        <p:spPr/>
        <p:txBody>
          <a:bodyPr>
            <a:normAutofit fontScale="92500"/>
          </a:bodyPr>
          <a:lstStyle/>
          <a:p>
            <a:pPr algn="just"/>
            <a:r>
              <a:rPr lang="pt-PT" dirty="0" smtClean="0"/>
              <a:t>Ocorre com a infecção aguda pelo HIV, é uma erupção eritematosa, </a:t>
            </a:r>
            <a:r>
              <a:rPr lang="pt-PT" dirty="0" err="1" smtClean="0"/>
              <a:t>maculopapular</a:t>
            </a:r>
            <a:r>
              <a:rPr lang="pt-PT" dirty="0" smtClean="0"/>
              <a:t> que se localiza na face, tronco, extremidades, e que pode envolver as palmas das mãos e planta dos pés.</a:t>
            </a:r>
            <a:endParaRPr lang="es-ES" dirty="0" smtClean="0"/>
          </a:p>
          <a:p>
            <a:pPr algn="just">
              <a:buNone/>
            </a:pPr>
            <a:r>
              <a:rPr lang="pt-PT" dirty="0" smtClean="0"/>
              <a:t> </a:t>
            </a:r>
            <a:endParaRPr lang="es-ES" dirty="0" smtClean="0"/>
          </a:p>
          <a:p>
            <a:pPr algn="just"/>
            <a:r>
              <a:rPr lang="pt-PT" dirty="0" smtClean="0"/>
              <a:t>Também pode incluir: lesões muco-cutâneas (incluindo úlceras) da boca, genitália e/ou esófago.</a:t>
            </a:r>
            <a:endParaRPr lang="es-ES" dirty="0" smtClean="0"/>
          </a:p>
          <a:p>
            <a:pPr>
              <a:buNone/>
            </a:pPr>
            <a:endParaRPr lang="es-ES" dirty="0" smtClean="0"/>
          </a:p>
          <a:p>
            <a:pPr algn="just">
              <a:buNone/>
            </a:pPr>
            <a:r>
              <a:rPr lang="pt-PT" dirty="0" smtClean="0"/>
              <a:t> </a:t>
            </a:r>
            <a:endParaRPr lang="en-US" dirty="0" smtClean="0"/>
          </a:p>
          <a:p>
            <a:pPr algn="just">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pt-PT" sz="4000" dirty="0" smtClean="0"/>
              <a:t>Problemas Causados por uma Infecção Oportunista</a:t>
            </a:r>
            <a:endParaRPr lang="pt-PT" sz="4000" dirty="0" smtClean="0">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1082&quot;&gt;&lt;/object&gt;&lt;object type=&quot;2&quot; unique_id=&quot;11083&quot;&gt;&lt;object type=&quot;3&quot; unique_id=&quot;11084&quot;&gt;&lt;property id=&quot;20148&quot; value=&quot;5&quot;/&gt;&lt;property id=&quot;20300&quot; value=&quot;Slide 1&quot;/&gt;&lt;property id=&quot;20307&quot; value=&quot;256&quot;/&gt;&lt;/object&gt;&lt;object type=&quot;3&quot; unique_id=&quot;11085&quot;&gt;&lt;property id=&quot;20148&quot; value=&quot;5&quot;/&gt;&lt;property id=&quot;20300&quot; value=&quot;Slide 2 - &amp;quot;Introdução&amp;quot;&quot;/&gt;&lt;property id=&quot;20307&quot; value=&quot;355&quot;/&gt;&lt;/object&gt;&lt;object type=&quot;3&quot; unique_id=&quot;11086&quot;&gt;&lt;property id=&quot;20148&quot; value=&quot;5&quot;/&gt;&lt;property id=&quot;20300&quot; value=&quot;Slide 3 - &amp;quot;Objectivos &amp;quot;&quot;/&gt;&lt;property id=&quot;20307&quot; value=&quot;421&quot;/&gt;&lt;/object&gt;&lt;object type=&quot;3&quot; unique_id=&quot;11087&quot;&gt;&lt;property id=&quot;20148&quot; value=&quot;5&quot;/&gt;&lt;property id=&quot;20300&quot; value=&quot;Slide 4 - &amp;quot;Problemas Dermatológicos no Doente com HIV/SIDA (1)&amp;quot;&quot;/&gt;&lt;property id=&quot;20307&quot; value=&quot;356&quot;/&gt;&lt;/object&gt;&lt;object type=&quot;3&quot; unique_id=&quot;11088&quot;&gt;&lt;property id=&quot;20148&quot; value=&quot;5&quot;/&gt;&lt;property id=&quot;20300&quot; value=&quot;Slide 5 - &amp;quot;Problemas Dermatológicos no Doente com HIV/SIDA (2)&amp;quot;&quot;/&gt;&lt;property id=&quot;20307&quot; value=&quot;357&quot;/&gt;&lt;/object&gt;&lt;object type=&quot;3&quot; unique_id=&quot;11089&quot;&gt;&lt;property id=&quot;20148&quot; value=&quot;5&quot;/&gt;&lt;property id=&quot;20300&quot; value=&quot;Slide 6 - &amp;quot;Problemas Causados pelo HIV&amp;quot;&quot;/&gt;&lt;property id=&quot;20307&quot; value=&quot;359&quot;/&gt;&lt;/object&gt;&lt;object type=&quot;3&quot; unique_id=&quot;11090&quot;&gt;&lt;property id=&quot;20148&quot; value=&quot;5&quot;/&gt;&lt;property id=&quot;20300&quot; value=&quot;Slide 7 - &amp;quot;Erupção Cutânea Generalizada&amp;quot;&quot;/&gt;&lt;property id=&quot;20307&quot; value=&quot;360&quot;/&gt;&lt;/object&gt;&lt;object type=&quot;3&quot; unique_id=&quot;11091&quot;&gt;&lt;property id=&quot;20148&quot; value=&quot;5&quot;/&gt;&lt;property id=&quot;20300&quot; value=&quot;Slide 8 - &amp;quot;Erupção Cutânea Generalizada&amp;quot;&quot;/&gt;&lt;property id=&quot;20307&quot; value=&quot;358&quot;/&gt;&lt;/object&gt;&lt;object type=&quot;3&quot; unique_id=&quot;11092&quot;&gt;&lt;property id=&quot;20148&quot; value=&quot;5&quot;/&gt;&lt;property id=&quot;20300&quot; value=&quot;Slide 9 - &amp;quot;Problemas Causados por uma Infecção Oportunista&amp;quot;&quot;/&gt;&lt;property id=&quot;20307&quot; value=&quot;361&quot;/&gt;&lt;/object&gt;&lt;object type=&quot;3&quot; unique_id=&quot;11093&quot;&gt;&lt;property id=&quot;20148&quot; value=&quot;5&quot;/&gt;&lt;property id=&quot;20300&quot; value=&quot;Slide 10 - &amp;quot;Infecção criptocócica disseminada&amp;quot;&quot;/&gt;&lt;property id=&quot;20307&quot; value=&quot;362&quot;/&gt;&lt;/object&gt;&lt;object type=&quot;3&quot; unique_id=&quot;11094&quot;&gt;&lt;property id=&quot;20148&quot; value=&quot;5&quot;/&gt;&lt;property id=&quot;20300&quot; value=&quot;Slide 11 - &amp;quot;Infecção Criptocócica Disseminada (1)&amp;quot;&quot;/&gt;&lt;property id=&quot;20307&quot; value=&quot;363&quot;/&gt;&lt;/object&gt;&lt;object type=&quot;3&quot; unique_id=&quot;11095&quot;&gt;&lt;property id=&quot;20148&quot; value=&quot;5&quot;/&gt;&lt;property id=&quot;20300&quot; value=&quot;Slide 12 - &amp;quot;Infecção Criptocócica Disseminada (2)&amp;quot;&quot;/&gt;&lt;property id=&quot;20307&quot; value=&quot;364&quot;/&gt;&lt;/object&gt;&lt;object type=&quot;3&quot; unique_id=&quot;11096&quot;&gt;&lt;property id=&quot;20148&quot; value=&quot;5&quot;/&gt;&lt;property id=&quot;20300&quot; value=&quot;Slide 13 - &amp;quot;Anamnese e Exame Físico&amp;quot;&quot;/&gt;&lt;property id=&quot;20307&quot; value=&quot;365&quot;/&gt;&lt;/object&gt;&lt;object type=&quot;3&quot; unique_id=&quot;11097&quot;&gt;&lt;property id=&quot;20148&quot; value=&quot;5&quot;/&gt;&lt;property id=&quot;20300&quot; value=&quot;Slide 14 - &amp;quot;Infecção Criptocócica Disseminada&amp;quot;&quot;/&gt;&lt;property id=&quot;20307&quot; value=&quot;366&quot;/&gt;&lt;/object&gt;&lt;object type=&quot;3&quot; unique_id=&quot;11098&quot;&gt;&lt;property id=&quot;20148&quot; value=&quot;5&quot;/&gt;&lt;property id=&quot;20300&quot; value=&quot;Slide 15 - &amp;quot;Diagnóstico e Tratamento&amp;quot;&quot;/&gt;&lt;property id=&quot;20307&quot; value=&quot;367&quot;/&gt;&lt;/object&gt;&lt;object type=&quot;3&quot; unique_id=&quot;11099&quot;&gt;&lt;property id=&quot;20148&quot; value=&quot;5&quot;/&gt;&lt;property id=&quot;20300&quot; value=&quot;Slide 16 - &amp;quot;Problemas Causados por outras Doenças&amp;quot;&quot;/&gt;&lt;property id=&quot;20307&quot; value=&quot;369&quot;/&gt;&lt;/object&gt;&lt;object type=&quot;3&quot; unique_id=&quot;11100&quot;&gt;&lt;property id=&quot;20148&quot; value=&quot;5&quot;/&gt;&lt;property id=&quot;20300&quot; value=&quot;Slide 17 - &amp;quot;Dermatite Seborreica&amp;quot;&quot;/&gt;&lt;property id=&quot;20307&quot; value=&quot;370&quot;/&gt;&lt;/object&gt;&lt;object type=&quot;3&quot; unique_id=&quot;11101&quot;&gt;&lt;property id=&quot;20148&quot; value=&quot;5&quot;/&gt;&lt;property id=&quot;20300&quot; value=&quot;Slide 18 - &amp;quot;Dermatite Seborreica&amp;quot;&quot;/&gt;&lt;property id=&quot;20307&quot; value=&quot;368&quot;/&gt;&lt;/object&gt;&lt;object type=&quot;3&quot; unique_id=&quot;11102&quot;&gt;&lt;property id=&quot;20148&quot; value=&quot;5&quot;/&gt;&lt;property id=&quot;20300&quot; value=&quot;Slide 19 - &amp;quot;Dermatite Seborreica&amp;quot;&quot;/&gt;&lt;property id=&quot;20307&quot; value=&quot;371&quot;/&gt;&lt;/object&gt;&lt;object type=&quot;3&quot; unique_id=&quot;11103&quot;&gt;&lt;property id=&quot;20148&quot; value=&quot;5&quot;/&gt;&lt;property id=&quot;20300&quot; value=&quot;Slide 20 - &amp;quot;Prúrigo Nodularis&amp;quot;&quot;/&gt;&lt;property id=&quot;20307&quot; value=&quot;373&quot;/&gt;&lt;/object&gt;&lt;object type=&quot;3&quot; unique_id=&quot;11104&quot;&gt;&lt;property id=&quot;20148&quot; value=&quot;5&quot;/&gt;&lt;property id=&quot;20300&quot; value=&quot;Slide 21 - &amp;quot;Prúrigo Nodularis (1)&amp;quot;&quot;/&gt;&lt;property id=&quot;20307&quot; value=&quot;374&quot;/&gt;&lt;/object&gt;&lt;object type=&quot;3&quot; unique_id=&quot;11105&quot;&gt;&lt;property id=&quot;20148&quot; value=&quot;5&quot;/&gt;&lt;property id=&quot;20300&quot; value=&quot;Slide 22 - &amp;quot;Prúrigo Nodularis (2)&amp;quot;&quot;/&gt;&lt;property id=&quot;20307&quot; value=&quot;375&quot;/&gt;&lt;/object&gt;&lt;object type=&quot;3&quot; unique_id=&quot;11106&quot;&gt;&lt;property id=&quot;20148&quot; value=&quot;5&quot;/&gt;&lt;property id=&quot;20300&quot; value=&quot;Slide 23 - &amp;quot;Prúrigo Nodularis&amp;quot;&quot;/&gt;&lt;property id=&quot;20307&quot; value=&quot;376&quot;/&gt;&lt;/object&gt;&lt;object type=&quot;3&quot; unique_id=&quot;11107&quot;&gt;&lt;property id=&quot;20148&quot; value=&quot;5&quot;/&gt;&lt;property id=&quot;20300&quot; value=&quot;Slide 24 - &amp;quot;Psoríase&amp;quot;&quot;/&gt;&lt;property id=&quot;20307&quot; value=&quot;382&quot;/&gt;&lt;/object&gt;&lt;object type=&quot;3&quot; unique_id=&quot;11108&quot;&gt;&lt;property id=&quot;20148&quot; value=&quot;5&quot;/&gt;&lt;property id=&quot;20300&quot; value=&quot;Slide 25 - &amp;quot;Psoríase&amp;quot;&quot;/&gt;&lt;property id=&quot;20307&quot; value=&quot;377&quot;/&gt;&lt;/object&gt;&lt;object type=&quot;3&quot; unique_id=&quot;11109&quot;&gt;&lt;property id=&quot;20148&quot; value=&quot;5&quot;/&gt;&lt;property id=&quot;20300&quot; value=&quot;Slide 26 - &amp;quot;Psoríase&amp;quot;&quot;/&gt;&lt;property id=&quot;20307&quot; value=&quot;378&quot;/&gt;&lt;/object&gt;&lt;object type=&quot;3&quot; unique_id=&quot;11110&quot;&gt;&lt;property id=&quot;20148&quot; value=&quot;5&quot;/&gt;&lt;property id=&quot;20300&quot; value=&quot;Slide 27 - &amp;quot;Psoríase&amp;quot;&quot;/&gt;&lt;property id=&quot;20307&quot; value=&quot;379&quot;/&gt;&lt;/object&gt;&lt;object type=&quot;3&quot; unique_id=&quot;11111&quot;&gt;&lt;property id=&quot;20148&quot; value=&quot;5&quot;/&gt;&lt;property id=&quot;20300&quot; value=&quot;Slide 28 - &amp;quot;Psoríase&amp;quot;&quot;/&gt;&lt;property id=&quot;20307&quot; value=&quot;380&quot;/&gt;&lt;/object&gt;&lt;object type=&quot;3&quot; unique_id=&quot;11112&quot;&gt;&lt;property id=&quot;20148&quot; value=&quot;5&quot;/&gt;&lt;property id=&quot;20300&quot; value=&quot;Slide 29 - &amp;quot;Herpes Zóster&amp;#x0D;&amp;#x0A;(Zona, lume da noite, etc.)&amp;quot;&quot;/&gt;&lt;property id=&quot;20307&quot; value=&quot;381&quot;/&gt;&lt;/object&gt;&lt;object type=&quot;3&quot; unique_id=&quot;11113&quot;&gt;&lt;property id=&quot;20148&quot; value=&quot;5&quot;/&gt;&lt;property id=&quot;20300&quot; value=&quot;Slide 30 - &amp;quot;Herpes Zóster (1)&amp;quot;&quot;/&gt;&lt;property id=&quot;20307&quot; value=&quot;383&quot;/&gt;&lt;/object&gt;&lt;object type=&quot;3&quot; unique_id=&quot;11114&quot;&gt;&lt;property id=&quot;20148&quot; value=&quot;5&quot;/&gt;&lt;property id=&quot;20300&quot; value=&quot;Slide 31 - &amp;quot;Infecção por Herpes Zóster &amp;quot;&quot;/&gt;&lt;property id=&quot;20307&quot; value=&quot;385&quot;/&gt;&lt;/object&gt;&lt;object type=&quot;3&quot; unique_id=&quot;11115&quot;&gt;&lt;property id=&quot;20148&quot; value=&quot;5&quot;/&gt;&lt;property id=&quot;20300&quot; value=&quot;Slide 32 - &amp;quot;Tratamento&amp;quot;&quot;/&gt;&lt;property id=&quot;20307&quot; value=&quot;386&quot;/&gt;&lt;/object&gt;&lt;object type=&quot;3&quot; unique_id=&quot;11116&quot;&gt;&lt;property id=&quot;20148&quot; value=&quot;5&quot;/&gt;&lt;property id=&quot;20300&quot; value=&quot;Slide 33 - &amp;quot;Sífilis&amp;quot;&quot;/&gt;&lt;property id=&quot;20307&quot; value=&quot;387&quot;/&gt;&lt;/object&gt;&lt;object type=&quot;3&quot; unique_id=&quot;11117&quot;&gt;&lt;property id=&quot;20148&quot; value=&quot;5&quot;/&gt;&lt;property id=&quot;20300&quot; value=&quot;Slide 34 - &amp;quot;Sífilis&amp;quot;&quot;/&gt;&lt;property id=&quot;20307&quot; value=&quot;389&quot;/&gt;&lt;/object&gt;&lt;object type=&quot;3&quot; unique_id=&quot;11118&quot;&gt;&lt;property id=&quot;20148&quot; value=&quot;5&quot;/&gt;&lt;property id=&quot;20300&quot; value=&quot;Slide 35 - &amp;quot;Sífilis Secundária&amp;quot;&quot;/&gt;&lt;property id=&quot;20307&quot; value=&quot;390&quot;/&gt;&lt;/object&gt;&lt;object type=&quot;3&quot; unique_id=&quot;11119&quot;&gt;&lt;property id=&quot;20148&quot; value=&quot;5&quot;/&gt;&lt;property id=&quot;20300&quot; value=&quot;Slide 36 - &amp;quot;Diagnóstico e Tratamento&amp;quot;&quot;/&gt;&lt;property id=&quot;20307&quot; value=&quot;391&quot;/&gt;&lt;/object&gt;&lt;object type=&quot;3&quot; unique_id=&quot;11120&quot;&gt;&lt;property id=&quot;20148&quot; value=&quot;5&quot;/&gt;&lt;property id=&quot;20300&quot; value=&quot;Slide 37 - &amp;quot;Condiloma Lata: Lesões da Mucosa na Sífilis Secundária&amp;#x0D;&amp;#x0A;&amp;quot;&quot;/&gt;&lt;property id=&quot;20307&quot; value=&quot;392&quot;/&gt;&lt;/object&gt;&lt;object type=&quot;3&quot; unique_id=&quot;11121&quot;&gt;&lt;property id=&quot;20148&quot; value=&quot;5&quot;/&gt;&lt;property id=&quot;20300&quot; value=&quot;Slide 38 - &amp;quot;Verrugas Genitais&amp;quot;&quot;/&gt;&lt;property id=&quot;20307&quot; value=&quot;395&quot;/&gt;&lt;/object&gt;&lt;object type=&quot;3&quot; unique_id=&quot;11122&quot;&gt;&lt;property id=&quot;20148&quot; value=&quot;5&quot;/&gt;&lt;property id=&quot;20300&quot; value=&quot;Slide 39 - &amp;quot;Verrugas Genitais&amp;quot;&quot;/&gt;&lt;property id=&quot;20307&quot; value=&quot;393&quot;/&gt;&lt;/object&gt;&lt;object type=&quot;3&quot; unique_id=&quot;11123&quot;&gt;&lt;property id=&quot;20148&quot; value=&quot;5&quot;/&gt;&lt;property id=&quot;20300&quot; value=&quot;Slide 40 - &amp;quot;Tratamento das Verrugas Genitais&amp;quot;&quot;/&gt;&lt;property id=&quot;20307&quot; value=&quot;436&quot;/&gt;&lt;/object&gt;&lt;object type=&quot;3&quot; unique_id=&quot;11124&quot;&gt;&lt;property id=&quot;20148&quot; value=&quot;5&quot;/&gt;&lt;property id=&quot;20300&quot; value=&quot;Slide 41 - &amp;quot;Verrugas Genitais&amp;quot;&quot;/&gt;&lt;property id=&quot;20307&quot; value=&quot;394&quot;/&gt;&lt;/object&gt;&lt;object type=&quot;3&quot; unique_id=&quot;11125&quot;&gt;&lt;property id=&quot;20148&quot; value=&quot;5&quot;/&gt;&lt;property id=&quot;20300&quot; value=&quot;Slide 42 - &amp;quot;Escabiose&amp;quot;&quot;/&gt;&lt;property id=&quot;20307&quot; value=&quot;396&quot;/&gt;&lt;/object&gt;&lt;object type=&quot;3&quot; unique_id=&quot;11126&quot;&gt;&lt;property id=&quot;20148&quot; value=&quot;5&quot;/&gt;&lt;property id=&quot;20300&quot; value=&quot;Slide 43 - &amp;quot;Escabiose ou Sarna &amp;quot;&quot;/&gt;&lt;property id=&quot;20307&quot; value=&quot;397&quot;/&gt;&lt;/object&gt;&lt;object type=&quot;3&quot; unique_id=&quot;11127&quot;&gt;&lt;property id=&quot;20148&quot; value=&quot;5&quot;/&gt;&lt;property id=&quot;20300&quot; value=&quot;Slide 44 - &amp;quot;Escabiose&amp;quot;&quot;/&gt;&lt;property id=&quot;20307&quot; value=&quot;398&quot;/&gt;&lt;/object&gt;&lt;object type=&quot;3&quot; unique_id=&quot;11128&quot;&gt;&lt;property id=&quot;20148&quot; value=&quot;5&quot;/&gt;&lt;property id=&quot;20300&quot; value=&quot;Slide 45 - &amp;quot;Imagens da Incrustação Extensa da Escabiose&amp;quot;&quot;/&gt;&lt;property id=&quot;20307&quot; value=&quot;399&quot;/&gt;&lt;/object&gt;&lt;object type=&quot;3&quot; unique_id=&quot;11129&quot;&gt;&lt;property id=&quot;20148&quot; value=&quot;5&quot;/&gt;&lt;property id=&quot;20300&quot; value=&quot;Slide 46 - &amp;quot;Imagem do Envolvimento Grave nos Locais Típicos&amp;quot;&quot;/&gt;&lt;property id=&quot;20307&quot; value=&quot;400&quot;/&gt;&lt;/object&gt;&lt;object type=&quot;3&quot; unique_id=&quot;11130&quot;&gt;&lt;property id=&quot;20148&quot; value=&quot;5&quot;/&gt;&lt;property id=&quot;20300&quot; value=&quot;Slide 47 - &amp;quot;Tratamento Tópico para a Escabiose&amp;quot;&quot;/&gt;&lt;property id=&quot;20307&quot; value=&quot;401&quot;/&gt;&lt;/object&gt;&lt;object type=&quot;3&quot; unique_id=&quot;11131&quot;&gt;&lt;property id=&quot;20148&quot; value=&quot;5&quot;/&gt;&lt;property id=&quot;20300&quot; value=&quot;Slide 48 - &amp;quot;Infecções Bacterianas&amp;quot;&quot;/&gt;&lt;property id=&quot;20307&quot; value=&quot;405&quot;/&gt;&lt;/object&gt;&lt;object type=&quot;3&quot; unique_id=&quot;11132&quot;&gt;&lt;property id=&quot;20148&quot; value=&quot;5&quot;/&gt;&lt;property id=&quot;20300&quot; value=&quot;Slide 49 - &amp;quot;Infecções Bacterianas&amp;quot;&quot;/&gt;&lt;property id=&quot;20307&quot; value=&quot;403&quot;/&gt;&lt;/object&gt;&lt;object type=&quot;3&quot; unique_id=&quot;11133&quot;&gt;&lt;property id=&quot;20148&quot; value=&quot;5&quot;/&gt;&lt;property id=&quot;20300&quot; value=&quot;Slide 50 - &amp;quot;Molluscum Contagioso&amp;quot;&quot;/&gt;&lt;property id=&quot;20307&quot; value=&quot;402&quot;/&gt;&lt;/object&gt;&lt;object type=&quot;3&quot; unique_id=&quot;11134&quot;&gt;&lt;property id=&quot;20148&quot; value=&quot;5&quot;/&gt;&lt;property id=&quot;20300&quot; value=&quot;Slide 51 - &amp;quot;Molluscum Contagioso&amp;quot;&quot;/&gt;&lt;property id=&quot;20307&quot; value=&quot;406&quot;/&gt;&lt;/object&gt;&lt;object type=&quot;3&quot; unique_id=&quot;11135&quot;&gt;&lt;property id=&quot;20148&quot; value=&quot;5&quot;/&gt;&lt;property id=&quot;20300&quot; value=&quot;Slide 52 - &amp;quot;Molluscum Contagioso&amp;quot;&quot;/&gt;&lt;property id=&quot;20307&quot; value=&quot;407&quot;/&gt;&lt;/object&gt;&lt;object type=&quot;3&quot; unique_id=&quot;11136&quot;&gt;&lt;property id=&quot;20148&quot; value=&quot;5&quot;/&gt;&lt;property id=&quot;20300&quot; value=&quot;Slide 53 - &amp;quot;Dermatofitoses, Tínea&amp;quot;&quot;/&gt;&lt;property id=&quot;20307&quot; value=&quot;408&quot;/&gt;&lt;/object&gt;&lt;object type=&quot;3&quot; unique_id=&quot;11137&quot;&gt;&lt;property id=&quot;20148&quot; value=&quot;5&quot;/&gt;&lt;property id=&quot;20300&quot; value=&quot;Slide 54 - &amp;quot;Dermatofitoses, Tínea&amp;quot;&quot;/&gt;&lt;property id=&quot;20307&quot; value=&quot;409&quot;/&gt;&lt;/object&gt;&lt;object type=&quot;3&quot; unique_id=&quot;11138&quot;&gt;&lt;property id=&quot;20148&quot; value=&quot;5&quot;/&gt;&lt;property id=&quot;20300&quot; value=&quot;Slide 55 - &amp;quot;Anamnese e Exploração Física&amp;quot;&quot;/&gt;&lt;property id=&quot;20307&quot; value=&quot;410&quot;/&gt;&lt;/object&gt;&lt;object type=&quot;3&quot; unique_id=&quot;11139&quot;&gt;&lt;property id=&quot;20148&quot; value=&quot;5&quot;/&gt;&lt;property id=&quot;20300&quot; value=&quot;Slide 56 - &amp;quot;Tratamento das Tíneas&amp;quot;&quot;/&gt;&lt;property id=&quot;20307&quot; value=&quot;437&quot;/&gt;&lt;/object&gt;&lt;object type=&quot;3&quot; unique_id=&quot;11140&quot;&gt;&lt;property id=&quot;20148&quot; value=&quot;5&quot;/&gt;&lt;property id=&quot;20300&quot; value=&quot;Slide 57 - &amp;quot;Tínea Capitis&amp;quot;&quot;/&gt;&lt;property id=&quot;20307&quot; value=&quot;411&quot;/&gt;&lt;/object&gt;&lt;object type=&quot;3&quot; unique_id=&quot;11141&quot;&gt;&lt;property id=&quot;20148&quot; value=&quot;5&quot;/&gt;&lt;property id=&quot;20300&quot; value=&quot;Slide 58 - &amp;quot;Tínea Corporis&amp;quot;&quot;/&gt;&lt;property id=&quot;20307&quot; value=&quot;412&quot;/&gt;&lt;/object&gt;&lt;object type=&quot;3&quot; unique_id=&quot;11142&quot;&gt;&lt;property id=&quot;20148&quot; value=&quot;5&quot;/&gt;&lt;property id=&quot;20300&quot; value=&quot;Slide 59 - &amp;quot;Tínea Pedis&amp;quot;&quot;/&gt;&lt;property id=&quot;20307&quot; value=&quot;414&quot;/&gt;&lt;/object&gt;&lt;object type=&quot;3&quot; unique_id=&quot;11143&quot;&gt;&lt;property id=&quot;20148&quot; value=&quot;5&quot;/&gt;&lt;property id=&quot;20300&quot; value=&quot;Slide 60 - &amp;quot;Tínea Manuum&amp;quot;&quot;/&gt;&lt;property id=&quot;20307&quot; value=&quot;415&quot;/&gt;&lt;/object&gt;&lt;object type=&quot;3&quot; unique_id=&quot;11144&quot;&gt;&lt;property id=&quot;20148&quot; value=&quot;5&quot;/&gt;&lt;property id=&quot;20300&quot; value=&quot;Slide 61 - &amp;quot;Tínea Cruris&amp;quot;&quot;/&gt;&lt;property id=&quot;20307&quot; value=&quot;416&quot;/&gt;&lt;/object&gt;&lt;object type=&quot;3&quot; unique_id=&quot;11145&quot;&gt;&lt;property id=&quot;20148&quot; value=&quot;5&quot;/&gt;&lt;property id=&quot;20300&quot; value=&quot;Slide 62 - &amp;quot;Tínea Barbae&amp;quot;&quot;/&gt;&lt;property id=&quot;20307&quot; value=&quot;417&quot;/&gt;&lt;/object&gt;&lt;object type=&quot;3&quot; unique_id=&quot;11146&quot;&gt;&lt;property id=&quot;20148&quot; value=&quot;5&quot;/&gt;&lt;property id=&quot;20300&quot; value=&quot;Slide 63 - &amp;quot;Tínea Unguium&amp;quot;&quot;/&gt;&lt;property id=&quot;20307&quot; value=&quot;413&quot;/&gt;&lt;/object&gt;&lt;object type=&quot;3&quot; unique_id=&quot;11147&quot;&gt;&lt;property id=&quot;20148&quot; value=&quot;5&quot;/&gt;&lt;property id=&quot;20300&quot; value=&quot;Slide 64 - &amp;quot;Actividade em Grupo&amp;quot;&quot;/&gt;&lt;property id=&quot;20307&quot; value=&quot;423&quot;/&gt;&lt;/object&gt;&lt;object type=&quot;3&quot; unique_id=&quot;11148&quot;&gt;&lt;property id=&quot;20148&quot; value=&quot;5&quot;/&gt;&lt;property id=&quot;20300&quot; value=&quot;Slide 65 - &amp;quot;Exemplo 1&amp;quot;&quot;/&gt;&lt;property id=&quot;20307&quot; value=&quot;424&quot;/&gt;&lt;/object&gt;&lt;object type=&quot;3&quot; unique_id=&quot;11149&quot;&gt;&lt;property id=&quot;20148&quot; value=&quot;5&quot;/&gt;&lt;property id=&quot;20300&quot; value=&quot;Slide 66 - &amp;quot;Exemplo 2&amp;quot;&quot;/&gt;&lt;property id=&quot;20307&quot; value=&quot;425&quot;/&gt;&lt;/object&gt;&lt;object type=&quot;3&quot; unique_id=&quot;11150&quot;&gt;&lt;property id=&quot;20148&quot; value=&quot;5&quot;/&gt;&lt;property id=&quot;20300&quot; value=&quot;Slide 67 - &amp;quot;Exemplo 3&amp;quot;&quot;/&gt;&lt;property id=&quot;20307&quot; value=&quot;426&quot;/&gt;&lt;/object&gt;&lt;object type=&quot;3&quot; unique_id=&quot;11151&quot;&gt;&lt;property id=&quot;20148&quot; value=&quot;5&quot;/&gt;&lt;property id=&quot;20300&quot; value=&quot;Slide 68 - &amp;quot;Exemplo 3&amp;quot;&quot;/&gt;&lt;property id=&quot;20307&quot; value=&quot;427&quot;/&gt;&lt;/object&gt;&lt;object type=&quot;3&quot; unique_id=&quot;11152&quot;&gt;&lt;property id=&quot;20148&quot; value=&quot;5&quot;/&gt;&lt;property id=&quot;20300&quot; value=&quot;Slide 69 - &amp;quot;Exemplo 4&amp;quot;&quot;/&gt;&lt;property id=&quot;20307&quot; value=&quot;428&quot;/&gt;&lt;/object&gt;&lt;object type=&quot;3&quot; unique_id=&quot;11153&quot;&gt;&lt;property id=&quot;20148&quot; value=&quot;5&quot;/&gt;&lt;property id=&quot;20300&quot; value=&quot;Slide 70 - &amp;quot;Exemplo 5&amp;quot;&quot;/&gt;&lt;property id=&quot;20307&quot; value=&quot;429&quot;/&gt;&lt;/object&gt;&lt;object type=&quot;3&quot; unique_id=&quot;11154&quot;&gt;&lt;property id=&quot;20148&quot; value=&quot;5&quot;/&gt;&lt;property id=&quot;20300&quot; value=&quot;Slide 71 - &amp;quot;Exemplo 6&amp;quot;&quot;/&gt;&lt;property id=&quot;20307&quot; value=&quot;430&quot;/&gt;&lt;/object&gt;&lt;object type=&quot;3&quot; unique_id=&quot;11155&quot;&gt;&lt;property id=&quot;20148&quot; value=&quot;5&quot;/&gt;&lt;property id=&quot;20300&quot; value=&quot;Slide 72 - &amp;quot;Exemplo 7&amp;quot;&quot;/&gt;&lt;property id=&quot;20307&quot; value=&quot;431&quot;/&gt;&lt;/object&gt;&lt;object type=&quot;3&quot; unique_id=&quot;11156&quot;&gt;&lt;property id=&quot;20148&quot; value=&quot;5&quot;/&gt;&lt;property id=&quot;20300&quot; value=&quot;Slide 73 - &amp;quot;Exemplo 7&amp;quot;&quot;/&gt;&lt;property id=&quot;20307&quot; value=&quot;432&quot;/&gt;&lt;/object&gt;&lt;object type=&quot;3&quot; unique_id=&quot;11157&quot;&gt;&lt;property id=&quot;20148&quot; value=&quot;5&quot;/&gt;&lt;property id=&quot;20300&quot; value=&quot;Slide 74 - &amp;quot;Actividade:  Caso Clínico&amp;quot;&quot;/&gt;&lt;property id=&quot;20307&quot; value=&quot;434&quot;/&gt;&lt;/object&gt;&lt;object type=&quot;3&quot; unique_id=&quot;11158&quot;&gt;&lt;property id=&quot;20148&quot; value=&quot;5&quot;/&gt;&lt;property id=&quot;20300&quot; value=&quot;Slide 75 - &amp;quot;Considerações (1)&amp;quot;&quot;/&gt;&lt;property id=&quot;20307&quot; value=&quot;420&quot;/&gt;&lt;/object&gt;&lt;object type=&quot;3&quot; unique_id=&quot;11159&quot;&gt;&lt;property id=&quot;20148&quot; value=&quot;5&quot;/&gt;&lt;property id=&quot;20300&quot; value=&quot;Slide 76 - &amp;quot;Considerações (2)&amp;quot;&quot;/&gt;&lt;property id=&quot;20307&quot; value=&quot;419&quot;/&gt;&lt;/object&gt;&lt;/object&gt;&lt;/object&gt;&lt;/database&gt;"/>
</p:tagLst>
</file>

<file path=ppt/theme/theme1.xml><?xml version="1.0" encoding="utf-8"?>
<a:theme xmlns:a="http://schemas.openxmlformats.org/drawingml/2006/main" name="MISAU">
  <a:themeElements>
    <a:clrScheme name="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BOI Landscape 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BOI Landscape 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BOI Landscape 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BOI Landscape 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BOI Landscape 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BOI Landscape 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BOI Landscape 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BOI Landscape 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BOI Landscape 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BOI Landscape 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BOI Landscape 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BOI Landscape 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BOI Landscape Draft">
  <a:themeElements>
    <a:clrScheme name="1_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BOI Landscape 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BOI Landscape 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BOI Landscape 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BOI Landscape 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BOI Landscape 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BOI Landscape 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BOI Landscape 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BOI Landscape 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BOI Landscape 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BOI Landscape 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BOI Landscape 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BOI Landscape 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BOI Landscape 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MISAU</Template>
  <TotalTime>5784</TotalTime>
  <Words>2903</Words>
  <Application>Microsoft Office PowerPoint</Application>
  <PresentationFormat>On-screen Show (4:3)</PresentationFormat>
  <Paragraphs>445</Paragraphs>
  <Slides>76</Slides>
  <Notes>76</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MISAU</vt:lpstr>
      <vt:lpstr>1_TBOI Landscape Draft</vt:lpstr>
      <vt:lpstr>Slide 1</vt:lpstr>
      <vt:lpstr>Introdução</vt:lpstr>
      <vt:lpstr>Objectivos </vt:lpstr>
      <vt:lpstr>Problemas Dermatológicos no Doente com HIV/SIDA (1)</vt:lpstr>
      <vt:lpstr>Problemas Dermatológicos no Doente com HIV/SIDA (2)</vt:lpstr>
      <vt:lpstr>Problemas Causados pelo HIV</vt:lpstr>
      <vt:lpstr>Erupção Cutânea Generalizada</vt:lpstr>
      <vt:lpstr>Erupção Cutânea Generalizada</vt:lpstr>
      <vt:lpstr>Problemas Causados por uma Infecção Oportunista</vt:lpstr>
      <vt:lpstr>Infecção criptocócica disseminada</vt:lpstr>
      <vt:lpstr>Infecção Criptocócica Disseminada (1)</vt:lpstr>
      <vt:lpstr>Infecção Criptocócica Disseminada (2)</vt:lpstr>
      <vt:lpstr>Anamnese e Exame Físico</vt:lpstr>
      <vt:lpstr>Infecção Criptocócica Disseminada</vt:lpstr>
      <vt:lpstr>Diagnóstico e Tratamento</vt:lpstr>
      <vt:lpstr>Problemas Causados por outras Doenças</vt:lpstr>
      <vt:lpstr>Dermatite Seborreica</vt:lpstr>
      <vt:lpstr>Dermatite Seborreica</vt:lpstr>
      <vt:lpstr>Dermatite Seborreica</vt:lpstr>
      <vt:lpstr>Prúrigo Nodularis</vt:lpstr>
      <vt:lpstr>Prúrigo Nodularis (1)</vt:lpstr>
      <vt:lpstr>Prúrigo Nodularis (2)</vt:lpstr>
      <vt:lpstr>Prúrigo Nodularis</vt:lpstr>
      <vt:lpstr>Psoríase</vt:lpstr>
      <vt:lpstr>Psoríase</vt:lpstr>
      <vt:lpstr>Psoríase</vt:lpstr>
      <vt:lpstr>Psoríase</vt:lpstr>
      <vt:lpstr>Psoríase</vt:lpstr>
      <vt:lpstr>Herpes Zóster (Zona, lume da noite, etc.)</vt:lpstr>
      <vt:lpstr>Herpes Zóster (1)</vt:lpstr>
      <vt:lpstr>Infecção por Herpes Zóster </vt:lpstr>
      <vt:lpstr>Tratamento</vt:lpstr>
      <vt:lpstr>Sífilis</vt:lpstr>
      <vt:lpstr>Sífilis</vt:lpstr>
      <vt:lpstr>Sífilis Secundária</vt:lpstr>
      <vt:lpstr>Diagnóstico e Tratamento</vt:lpstr>
      <vt:lpstr>Condiloma Lata: Lesões da Mucosa na Sífilis Secundária </vt:lpstr>
      <vt:lpstr>Verrugas Genitais</vt:lpstr>
      <vt:lpstr>Verrugas Genitais</vt:lpstr>
      <vt:lpstr>Tratamento das Verrugas Genitais</vt:lpstr>
      <vt:lpstr>Verrugas Genitais</vt:lpstr>
      <vt:lpstr>Escabiose</vt:lpstr>
      <vt:lpstr>Escabiose ou Sarna </vt:lpstr>
      <vt:lpstr>Escabiose</vt:lpstr>
      <vt:lpstr>Imagens da Incrustação Extensa da Escabiose</vt:lpstr>
      <vt:lpstr>Imagem do Envolvimento Grave nos Locais Típicos</vt:lpstr>
      <vt:lpstr>Tratamento Tópico para a Escabiose</vt:lpstr>
      <vt:lpstr>Infecções Bacterianas</vt:lpstr>
      <vt:lpstr>Infecções Bacterianas</vt:lpstr>
      <vt:lpstr>Molluscum Contagioso</vt:lpstr>
      <vt:lpstr>Molluscum Contagioso</vt:lpstr>
      <vt:lpstr>Molluscum Contagioso</vt:lpstr>
      <vt:lpstr>Dermatofitoses, Tínea</vt:lpstr>
      <vt:lpstr>Dermatofitoses, Tínea</vt:lpstr>
      <vt:lpstr>Anamnese e Exploração Física</vt:lpstr>
      <vt:lpstr>Tratamento das Tíneas</vt:lpstr>
      <vt:lpstr>Tínea Capitis</vt:lpstr>
      <vt:lpstr>Tínea Corporis</vt:lpstr>
      <vt:lpstr>Tínea Pedis</vt:lpstr>
      <vt:lpstr>Tínea Manuum</vt:lpstr>
      <vt:lpstr>Tínea Cruris</vt:lpstr>
      <vt:lpstr>Tínea Barbae</vt:lpstr>
      <vt:lpstr>Tínea Unguium</vt:lpstr>
      <vt:lpstr>Actividade em Grupo</vt:lpstr>
      <vt:lpstr>Exemplo 1</vt:lpstr>
      <vt:lpstr>Exemplo 2</vt:lpstr>
      <vt:lpstr>Exemplo 3</vt:lpstr>
      <vt:lpstr>Exemplo 3</vt:lpstr>
      <vt:lpstr>Exemplo 4</vt:lpstr>
      <vt:lpstr>Exemplo 5</vt:lpstr>
      <vt:lpstr>Exemplo 6</vt:lpstr>
      <vt:lpstr>Exemplo 7</vt:lpstr>
      <vt:lpstr>Exemplo 7</vt:lpstr>
      <vt:lpstr>Actividade:  Caso Clínico</vt:lpstr>
      <vt:lpstr>Pontos-chave (1)</vt:lpstr>
      <vt:lpstr>Pontos-chave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 15</dc:title>
  <dc:creator>José Vallejo</dc:creator>
  <cp:lastModifiedBy>pilarm</cp:lastModifiedBy>
  <cp:revision>566</cp:revision>
  <dcterms:created xsi:type="dcterms:W3CDTF">2007-09-04T15:46:26Z</dcterms:created>
  <dcterms:modified xsi:type="dcterms:W3CDTF">2013-02-20T19:29:42Z</dcterms:modified>
</cp:coreProperties>
</file>